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138" r:id="rId4"/>
  </p:sldMasterIdLst>
  <p:notesMasterIdLst>
    <p:notesMasterId r:id="rId24"/>
  </p:notesMasterIdLst>
  <p:handoutMasterIdLst>
    <p:handoutMasterId r:id="rId25"/>
  </p:handoutMasterIdLst>
  <p:sldIdLst>
    <p:sldId id="3349" r:id="rId5"/>
    <p:sldId id="3377" r:id="rId6"/>
    <p:sldId id="3374" r:id="rId7"/>
    <p:sldId id="3368" r:id="rId8"/>
    <p:sldId id="3348" r:id="rId9"/>
    <p:sldId id="3353" r:id="rId10"/>
    <p:sldId id="3366" r:id="rId11"/>
    <p:sldId id="3376" r:id="rId12"/>
    <p:sldId id="3367" r:id="rId13"/>
    <p:sldId id="3372" r:id="rId14"/>
    <p:sldId id="3369" r:id="rId15"/>
    <p:sldId id="3370" r:id="rId16"/>
    <p:sldId id="3354" r:id="rId17"/>
    <p:sldId id="270" r:id="rId18"/>
    <p:sldId id="3378" r:id="rId19"/>
    <p:sldId id="3379" r:id="rId20"/>
    <p:sldId id="3380" r:id="rId21"/>
    <p:sldId id="3381" r:id="rId22"/>
    <p:sldId id="3382" r:id="rId23"/>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p15:clr>
            <a:srgbClr val="A4A3A4"/>
          </p15:clr>
        </p15:guide>
        <p15:guide id="2" pos="1504">
          <p15:clr>
            <a:srgbClr val="A4A3A4"/>
          </p15:clr>
        </p15:guide>
        <p15:guide id="3" pos="3940">
          <p15:clr>
            <a:srgbClr val="A4A3A4"/>
          </p15:clr>
        </p15:guide>
        <p15:guide id="4" orient="horz" pos="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21B"/>
    <a:srgbClr val="486635"/>
    <a:srgbClr val="257735"/>
    <a:srgbClr val="9BA685"/>
    <a:srgbClr val="FFFFFF"/>
    <a:srgbClr val="FDFDFD"/>
    <a:srgbClr val="638324"/>
    <a:srgbClr val="7BA32D"/>
    <a:srgbClr val="4E8925"/>
    <a:srgbClr val="59A9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8149F-9AD8-4F8B-A4F1-7567A2E6130F}" v="5" dt="2022-10-12T11:17:53.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82600" autoAdjust="0"/>
  </p:normalViewPr>
  <p:slideViewPr>
    <p:cSldViewPr snapToGrid="0">
      <p:cViewPr varScale="1">
        <p:scale>
          <a:sx n="59" d="100"/>
          <a:sy n="59" d="100"/>
        </p:scale>
        <p:origin x="858" y="78"/>
      </p:cViewPr>
      <p:guideLst>
        <p:guide orient="horz" pos="1230"/>
        <p:guide pos="1504"/>
        <p:guide pos="3940"/>
        <p:guide orient="horz" pos="84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4BB40-960F-4685-8BC6-124B8CBCFC84}" type="doc">
      <dgm:prSet loTypeId="urn:microsoft.com/office/officeart/2008/layout/AlternatingHexagons" loCatId="list" qsTypeId="urn:microsoft.com/office/officeart/2005/8/quickstyle/3d7" qsCatId="3D" csTypeId="urn:microsoft.com/office/officeart/2005/8/colors/accent2_4" csCatId="accent2" phldr="1"/>
      <dgm:spPr/>
      <dgm:t>
        <a:bodyPr/>
        <a:lstStyle/>
        <a:p>
          <a:endParaRPr lang="lv-LV"/>
        </a:p>
      </dgm:t>
    </dgm:pt>
    <dgm:pt modelId="{261A88FC-3997-415B-80FA-CDE3FEC4995E}">
      <dgm:prSet/>
      <dgm:spPr>
        <a:solidFill>
          <a:schemeClr val="accent1">
            <a:lumMod val="20000"/>
            <a:lumOff val="80000"/>
          </a:schemeClr>
        </a:solidFill>
      </dgm:spPr>
      <dgm:t>
        <a:bodyPr/>
        <a:lstStyle/>
        <a:p>
          <a:r>
            <a:rPr lang="lv-LV" dirty="0">
              <a:latin typeface="Times New Roman" panose="02020603050405020304" pitchFamily="18" charset="0"/>
              <a:ea typeface="Calibri" panose="020F0502020204030204" pitchFamily="34" charset="0"/>
              <a:cs typeface="Times New Roman" panose="02020603050405020304" pitchFamily="18" charset="0"/>
            </a:rPr>
            <a:t>Pārvaldes uzdevums</a:t>
          </a:r>
        </a:p>
      </dgm:t>
    </dgm:pt>
    <dgm:pt modelId="{18581630-25D4-44E5-8093-0A93469C24C7}" type="parTrans" cxnId="{104A6553-9BE0-4765-B374-3AE1B617A03B}">
      <dgm:prSet/>
      <dgm:spPr/>
      <dgm:t>
        <a:bodyPr/>
        <a:lstStyle/>
        <a:p>
          <a:endParaRPr lang="lv-LV"/>
        </a:p>
      </dgm:t>
    </dgm:pt>
    <dgm:pt modelId="{8938AE70-C2A4-4E5F-912E-D8D699057664}" type="sibTrans" cxnId="{104A6553-9BE0-4765-B374-3AE1B617A03B}">
      <dgm:prSet/>
      <dgm:spPr/>
      <dgm:t>
        <a:bodyPr/>
        <a:lstStyle/>
        <a:p>
          <a:r>
            <a:rPr lang="lv-LV" dirty="0"/>
            <a:t>Pārvaldes uzdevums</a:t>
          </a:r>
        </a:p>
      </dgm:t>
    </dgm:pt>
    <dgm:pt modelId="{0CB040FD-CD92-4570-9E4C-D54B398FFF18}">
      <dgm:prSet/>
      <dgm:spPr/>
      <dgm:t>
        <a:bodyPr/>
        <a:lstStyle/>
        <a:p>
          <a:r>
            <a:rPr lang="lv-LV"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FUNKCIJA</a:t>
          </a:r>
        </a:p>
      </dgm:t>
    </dgm:pt>
    <dgm:pt modelId="{26B8328A-C2DB-41B6-9C78-29BE827C1EE9}" type="parTrans" cxnId="{3EAE1586-22F7-4132-BA47-5D69C20CFB1C}">
      <dgm:prSet/>
      <dgm:spPr/>
      <dgm:t>
        <a:bodyPr/>
        <a:lstStyle/>
        <a:p>
          <a:endParaRPr lang="lv-LV"/>
        </a:p>
      </dgm:t>
    </dgm:pt>
    <dgm:pt modelId="{2AB843AF-BB3E-4D3E-B76A-12F06502C4C8}" type="sibTrans" cxnId="{3EAE1586-22F7-4132-BA47-5D69C20CFB1C}">
      <dgm:prSet/>
      <dgm:spPr/>
      <dgm:t>
        <a:bodyPr/>
        <a:lstStyle/>
        <a:p>
          <a:r>
            <a:rPr lang="lv-LV" dirty="0"/>
            <a:t>Pārvaldes uzdevums</a:t>
          </a:r>
        </a:p>
      </dgm:t>
    </dgm:pt>
    <dgm:pt modelId="{BA65C74C-DD64-4D24-83AA-397FDAFB6A11}">
      <dgm:prSet/>
      <dgm:spPr/>
      <dgm:t>
        <a:bodyPr/>
        <a:lstStyle/>
        <a:p>
          <a:r>
            <a:rPr lang="lv-LV" dirty="0">
              <a:latin typeface="Times New Roman" panose="02020603050405020304" pitchFamily="18" charset="0"/>
              <a:ea typeface="Calibri" panose="020F0502020204030204" pitchFamily="34" charset="0"/>
              <a:cs typeface="Times New Roman" panose="02020603050405020304" pitchFamily="18" charset="0"/>
            </a:rPr>
            <a:t>Pārvaldes uzdevums</a:t>
          </a:r>
        </a:p>
      </dgm:t>
    </dgm:pt>
    <dgm:pt modelId="{06FD2690-5B1B-43F9-9762-9AA1EC6E4E3F}" type="sibTrans" cxnId="{A6C301CA-B60C-41AA-BDB5-9E57B42E8BF3}">
      <dgm:prSet/>
      <dgm:spPr/>
      <dgm:t>
        <a:bodyPr/>
        <a:lstStyle/>
        <a:p>
          <a:r>
            <a:rPr lang="lv-LV" dirty="0"/>
            <a:t>Pārvaldes uzdevums</a:t>
          </a:r>
        </a:p>
      </dgm:t>
    </dgm:pt>
    <dgm:pt modelId="{975781B9-E6EB-4D7F-B699-E6C8B2DA1345}" type="parTrans" cxnId="{A6C301CA-B60C-41AA-BDB5-9E57B42E8BF3}">
      <dgm:prSet/>
      <dgm:spPr/>
      <dgm:t>
        <a:bodyPr/>
        <a:lstStyle/>
        <a:p>
          <a:endParaRPr lang="lv-LV"/>
        </a:p>
      </dgm:t>
    </dgm:pt>
    <dgm:pt modelId="{B3298069-73F6-48A0-ADD2-4CE29A72322D}" type="pres">
      <dgm:prSet presAssocID="{DB64BB40-960F-4685-8BC6-124B8CBCFC84}" presName="Name0" presStyleCnt="0">
        <dgm:presLayoutVars>
          <dgm:chMax/>
          <dgm:chPref/>
          <dgm:dir/>
          <dgm:animLvl val="lvl"/>
        </dgm:presLayoutVars>
      </dgm:prSet>
      <dgm:spPr/>
    </dgm:pt>
    <dgm:pt modelId="{2931BE61-D3E6-487E-B9AB-49E0186C2558}" type="pres">
      <dgm:prSet presAssocID="{261A88FC-3997-415B-80FA-CDE3FEC4995E}" presName="composite" presStyleCnt="0"/>
      <dgm:spPr/>
    </dgm:pt>
    <dgm:pt modelId="{D5D486B8-D046-4E88-B990-30EE05C0A6D6}" type="pres">
      <dgm:prSet presAssocID="{261A88FC-3997-415B-80FA-CDE3FEC4995E}" presName="Parent1" presStyleLbl="node1" presStyleIdx="0" presStyleCnt="6" custScaleX="104310" custScaleY="93394">
        <dgm:presLayoutVars>
          <dgm:chMax val="1"/>
          <dgm:chPref val="1"/>
          <dgm:bulletEnabled val="1"/>
        </dgm:presLayoutVars>
      </dgm:prSet>
      <dgm:spPr/>
    </dgm:pt>
    <dgm:pt modelId="{263FF1B0-717A-4BC1-9DA1-0D48A6730E1F}" type="pres">
      <dgm:prSet presAssocID="{261A88FC-3997-415B-80FA-CDE3FEC4995E}" presName="Childtext1" presStyleLbl="revTx" presStyleIdx="0" presStyleCnt="3">
        <dgm:presLayoutVars>
          <dgm:chMax val="0"/>
          <dgm:chPref val="0"/>
          <dgm:bulletEnabled val="1"/>
        </dgm:presLayoutVars>
      </dgm:prSet>
      <dgm:spPr/>
    </dgm:pt>
    <dgm:pt modelId="{5D4A07B4-FEF0-42EA-A252-BD324AE4FD3A}" type="pres">
      <dgm:prSet presAssocID="{261A88FC-3997-415B-80FA-CDE3FEC4995E}" presName="BalanceSpacing" presStyleCnt="0"/>
      <dgm:spPr/>
    </dgm:pt>
    <dgm:pt modelId="{56702283-1D89-46F1-9336-A663FEA155D1}" type="pres">
      <dgm:prSet presAssocID="{261A88FC-3997-415B-80FA-CDE3FEC4995E}" presName="BalanceSpacing1" presStyleCnt="0"/>
      <dgm:spPr/>
    </dgm:pt>
    <dgm:pt modelId="{A440192C-9C5B-47B0-835E-5C63453EB132}" type="pres">
      <dgm:prSet presAssocID="{8938AE70-C2A4-4E5F-912E-D8D699057664}" presName="Accent1Text" presStyleLbl="node1" presStyleIdx="1" presStyleCnt="6" custScaleX="103632" custScaleY="84594" custLinFactNeighborX="-3853" custLinFactNeighborY="8269"/>
      <dgm:spPr/>
    </dgm:pt>
    <dgm:pt modelId="{EFEF3CCD-20A6-43AC-8EBD-93B49D4F873C}" type="pres">
      <dgm:prSet presAssocID="{8938AE70-C2A4-4E5F-912E-D8D699057664}" presName="spaceBetweenRectangles" presStyleCnt="0"/>
      <dgm:spPr/>
    </dgm:pt>
    <dgm:pt modelId="{48E47EA7-8A8D-4186-B1F4-283CF2493E35}" type="pres">
      <dgm:prSet presAssocID="{0CB040FD-CD92-4570-9E4C-D54B398FFF18}" presName="composite" presStyleCnt="0"/>
      <dgm:spPr/>
    </dgm:pt>
    <dgm:pt modelId="{EB9B0C4A-1666-4289-9F06-E42775839C8C}" type="pres">
      <dgm:prSet presAssocID="{0CB040FD-CD92-4570-9E4C-D54B398FFF18}" presName="Parent1" presStyleLbl="node1" presStyleIdx="2" presStyleCnt="6" custLinFactX="-2020" custLinFactNeighborX="-100000" custLinFactNeighborY="51651">
        <dgm:presLayoutVars>
          <dgm:chMax val="1"/>
          <dgm:chPref val="1"/>
          <dgm:bulletEnabled val="1"/>
        </dgm:presLayoutVars>
      </dgm:prSet>
      <dgm:spPr>
        <a:prstGeom prst="flowChartConnector">
          <a:avLst/>
        </a:prstGeom>
      </dgm:spPr>
    </dgm:pt>
    <dgm:pt modelId="{0171E69A-AC8D-46E4-97A8-551FD68BA1CA}" type="pres">
      <dgm:prSet presAssocID="{0CB040FD-CD92-4570-9E4C-D54B398FFF18}" presName="Childtext1" presStyleLbl="revTx" presStyleIdx="1" presStyleCnt="3">
        <dgm:presLayoutVars>
          <dgm:chMax val="0"/>
          <dgm:chPref val="0"/>
          <dgm:bulletEnabled val="1"/>
        </dgm:presLayoutVars>
      </dgm:prSet>
      <dgm:spPr/>
    </dgm:pt>
    <dgm:pt modelId="{CE77A8A6-104C-46BD-9FB9-BD7EE60F9ABF}" type="pres">
      <dgm:prSet presAssocID="{0CB040FD-CD92-4570-9E4C-D54B398FFF18}" presName="BalanceSpacing" presStyleCnt="0"/>
      <dgm:spPr/>
    </dgm:pt>
    <dgm:pt modelId="{47B9511C-D634-462B-85D0-DE53493C4E73}" type="pres">
      <dgm:prSet presAssocID="{0CB040FD-CD92-4570-9E4C-D54B398FFF18}" presName="BalanceSpacing1" presStyleCnt="0"/>
      <dgm:spPr/>
    </dgm:pt>
    <dgm:pt modelId="{4D01D25A-4C6C-4986-8AE2-29F605912328}" type="pres">
      <dgm:prSet presAssocID="{2AB843AF-BB3E-4D3E-B76A-12F06502C4C8}" presName="Accent1Text" presStyleLbl="node1" presStyleIdx="3" presStyleCnt="6"/>
      <dgm:spPr/>
    </dgm:pt>
    <dgm:pt modelId="{82E368CF-4914-433C-86A4-E0B967974918}" type="pres">
      <dgm:prSet presAssocID="{2AB843AF-BB3E-4D3E-B76A-12F06502C4C8}" presName="spaceBetweenRectangles" presStyleCnt="0"/>
      <dgm:spPr/>
    </dgm:pt>
    <dgm:pt modelId="{A6EC4B63-85AA-48BF-8089-9299D27DB5A7}" type="pres">
      <dgm:prSet presAssocID="{BA65C74C-DD64-4D24-83AA-397FDAFB6A11}" presName="composite" presStyleCnt="0"/>
      <dgm:spPr/>
    </dgm:pt>
    <dgm:pt modelId="{D0CF2A96-2009-4FC3-8761-DE09CCEC7B1B}" type="pres">
      <dgm:prSet presAssocID="{BA65C74C-DD64-4D24-83AA-397FDAFB6A11}" presName="Parent1" presStyleLbl="node1" presStyleIdx="4" presStyleCnt="6">
        <dgm:presLayoutVars>
          <dgm:chMax val="1"/>
          <dgm:chPref val="1"/>
          <dgm:bulletEnabled val="1"/>
        </dgm:presLayoutVars>
      </dgm:prSet>
      <dgm:spPr/>
    </dgm:pt>
    <dgm:pt modelId="{8134D78A-F8CB-41BA-87AB-FEBB391F8F00}" type="pres">
      <dgm:prSet presAssocID="{BA65C74C-DD64-4D24-83AA-397FDAFB6A11}" presName="Childtext1" presStyleLbl="revTx" presStyleIdx="2" presStyleCnt="3">
        <dgm:presLayoutVars>
          <dgm:chMax val="0"/>
          <dgm:chPref val="0"/>
          <dgm:bulletEnabled val="1"/>
        </dgm:presLayoutVars>
      </dgm:prSet>
      <dgm:spPr/>
    </dgm:pt>
    <dgm:pt modelId="{9FD2211F-9257-486C-99F4-AAE5A69D0770}" type="pres">
      <dgm:prSet presAssocID="{BA65C74C-DD64-4D24-83AA-397FDAFB6A11}" presName="BalanceSpacing" presStyleCnt="0"/>
      <dgm:spPr/>
    </dgm:pt>
    <dgm:pt modelId="{A56E0EB7-457F-4701-B4D4-8AF999760923}" type="pres">
      <dgm:prSet presAssocID="{BA65C74C-DD64-4D24-83AA-397FDAFB6A11}" presName="BalanceSpacing1" presStyleCnt="0"/>
      <dgm:spPr/>
    </dgm:pt>
    <dgm:pt modelId="{BCEAC275-F557-4ED3-955C-E1E95D3E027C}" type="pres">
      <dgm:prSet presAssocID="{06FD2690-5B1B-43F9-9762-9AA1EC6E4E3F}" presName="Accent1Text" presStyleLbl="node1" presStyleIdx="5" presStyleCnt="6" custLinFactNeighborX="49902" custLinFactNeighborY="-82412"/>
      <dgm:spPr/>
    </dgm:pt>
  </dgm:ptLst>
  <dgm:cxnLst>
    <dgm:cxn modelId="{9D530906-8319-4609-BC18-894F1E705348}" type="presOf" srcId="{0CB040FD-CD92-4570-9E4C-D54B398FFF18}" destId="{EB9B0C4A-1666-4289-9F06-E42775839C8C}" srcOrd="0" destOrd="0" presId="urn:microsoft.com/office/officeart/2008/layout/AlternatingHexagons"/>
    <dgm:cxn modelId="{F47D8034-D700-4432-9CF2-A1A559EA8F3F}" type="presOf" srcId="{06FD2690-5B1B-43F9-9762-9AA1EC6E4E3F}" destId="{BCEAC275-F557-4ED3-955C-E1E95D3E027C}" srcOrd="0" destOrd="0" presId="urn:microsoft.com/office/officeart/2008/layout/AlternatingHexagons"/>
    <dgm:cxn modelId="{104A6553-9BE0-4765-B374-3AE1B617A03B}" srcId="{DB64BB40-960F-4685-8BC6-124B8CBCFC84}" destId="{261A88FC-3997-415B-80FA-CDE3FEC4995E}" srcOrd="0" destOrd="0" parTransId="{18581630-25D4-44E5-8093-0A93469C24C7}" sibTransId="{8938AE70-C2A4-4E5F-912E-D8D699057664}"/>
    <dgm:cxn modelId="{3EAE1586-22F7-4132-BA47-5D69C20CFB1C}" srcId="{DB64BB40-960F-4685-8BC6-124B8CBCFC84}" destId="{0CB040FD-CD92-4570-9E4C-D54B398FFF18}" srcOrd="1" destOrd="0" parTransId="{26B8328A-C2DB-41B6-9C78-29BE827C1EE9}" sibTransId="{2AB843AF-BB3E-4D3E-B76A-12F06502C4C8}"/>
    <dgm:cxn modelId="{D0F46992-2172-46CC-A0C4-2D4B1F9804F3}" type="presOf" srcId="{2AB843AF-BB3E-4D3E-B76A-12F06502C4C8}" destId="{4D01D25A-4C6C-4986-8AE2-29F605912328}" srcOrd="0" destOrd="0" presId="urn:microsoft.com/office/officeart/2008/layout/AlternatingHexagons"/>
    <dgm:cxn modelId="{261353A9-5CAE-491F-B6F2-3716A34EA075}" type="presOf" srcId="{8938AE70-C2A4-4E5F-912E-D8D699057664}" destId="{A440192C-9C5B-47B0-835E-5C63453EB132}" srcOrd="0" destOrd="0" presId="urn:microsoft.com/office/officeart/2008/layout/AlternatingHexagons"/>
    <dgm:cxn modelId="{0EE594A9-7BBD-4EAF-A7ED-0151939D072B}" type="presOf" srcId="{BA65C74C-DD64-4D24-83AA-397FDAFB6A11}" destId="{D0CF2A96-2009-4FC3-8761-DE09CCEC7B1B}" srcOrd="0" destOrd="0" presId="urn:microsoft.com/office/officeart/2008/layout/AlternatingHexagons"/>
    <dgm:cxn modelId="{A6C301CA-B60C-41AA-BDB5-9E57B42E8BF3}" srcId="{DB64BB40-960F-4685-8BC6-124B8CBCFC84}" destId="{BA65C74C-DD64-4D24-83AA-397FDAFB6A11}" srcOrd="2" destOrd="0" parTransId="{975781B9-E6EB-4D7F-B699-E6C8B2DA1345}" sibTransId="{06FD2690-5B1B-43F9-9762-9AA1EC6E4E3F}"/>
    <dgm:cxn modelId="{811F74D7-AF8A-4E69-B67C-A9D5D7D6CA19}" type="presOf" srcId="{DB64BB40-960F-4685-8BC6-124B8CBCFC84}" destId="{B3298069-73F6-48A0-ADD2-4CE29A72322D}" srcOrd="0" destOrd="0" presId="urn:microsoft.com/office/officeart/2008/layout/AlternatingHexagons"/>
    <dgm:cxn modelId="{08DA16EE-F1A3-4522-B8FE-F58A1C283FDE}" type="presOf" srcId="{261A88FC-3997-415B-80FA-CDE3FEC4995E}" destId="{D5D486B8-D046-4E88-B990-30EE05C0A6D6}" srcOrd="0" destOrd="0" presId="urn:microsoft.com/office/officeart/2008/layout/AlternatingHexagons"/>
    <dgm:cxn modelId="{E09EE562-956A-4169-8E17-07BE545E6772}" type="presParOf" srcId="{B3298069-73F6-48A0-ADD2-4CE29A72322D}" destId="{2931BE61-D3E6-487E-B9AB-49E0186C2558}" srcOrd="0" destOrd="0" presId="urn:microsoft.com/office/officeart/2008/layout/AlternatingHexagons"/>
    <dgm:cxn modelId="{B796CE57-0AFE-4FF4-9620-C9EB3C4FA051}" type="presParOf" srcId="{2931BE61-D3E6-487E-B9AB-49E0186C2558}" destId="{D5D486B8-D046-4E88-B990-30EE05C0A6D6}" srcOrd="0" destOrd="0" presId="urn:microsoft.com/office/officeart/2008/layout/AlternatingHexagons"/>
    <dgm:cxn modelId="{7BF434AC-53E1-4023-B5C9-364712D398D4}" type="presParOf" srcId="{2931BE61-D3E6-487E-B9AB-49E0186C2558}" destId="{263FF1B0-717A-4BC1-9DA1-0D48A6730E1F}" srcOrd="1" destOrd="0" presId="urn:microsoft.com/office/officeart/2008/layout/AlternatingHexagons"/>
    <dgm:cxn modelId="{34A0DAF2-510C-4FA1-BEA9-1922A635DE8F}" type="presParOf" srcId="{2931BE61-D3E6-487E-B9AB-49E0186C2558}" destId="{5D4A07B4-FEF0-42EA-A252-BD324AE4FD3A}" srcOrd="2" destOrd="0" presId="urn:microsoft.com/office/officeart/2008/layout/AlternatingHexagons"/>
    <dgm:cxn modelId="{47007E03-F192-44A3-BD57-3752C603026D}" type="presParOf" srcId="{2931BE61-D3E6-487E-B9AB-49E0186C2558}" destId="{56702283-1D89-46F1-9336-A663FEA155D1}" srcOrd="3" destOrd="0" presId="urn:microsoft.com/office/officeart/2008/layout/AlternatingHexagons"/>
    <dgm:cxn modelId="{A540894B-74AF-4BD2-8F03-71354A699464}" type="presParOf" srcId="{2931BE61-D3E6-487E-B9AB-49E0186C2558}" destId="{A440192C-9C5B-47B0-835E-5C63453EB132}" srcOrd="4" destOrd="0" presId="urn:microsoft.com/office/officeart/2008/layout/AlternatingHexagons"/>
    <dgm:cxn modelId="{BFDDF196-7EF8-45ED-8CB9-426997712D26}" type="presParOf" srcId="{B3298069-73F6-48A0-ADD2-4CE29A72322D}" destId="{EFEF3CCD-20A6-43AC-8EBD-93B49D4F873C}" srcOrd="1" destOrd="0" presId="urn:microsoft.com/office/officeart/2008/layout/AlternatingHexagons"/>
    <dgm:cxn modelId="{38A21AA5-CE56-4C98-B4FA-3CC659915922}" type="presParOf" srcId="{B3298069-73F6-48A0-ADD2-4CE29A72322D}" destId="{48E47EA7-8A8D-4186-B1F4-283CF2493E35}" srcOrd="2" destOrd="0" presId="urn:microsoft.com/office/officeart/2008/layout/AlternatingHexagons"/>
    <dgm:cxn modelId="{271E6C55-3F4E-4284-9C8D-98EB8761BCD4}" type="presParOf" srcId="{48E47EA7-8A8D-4186-B1F4-283CF2493E35}" destId="{EB9B0C4A-1666-4289-9F06-E42775839C8C}" srcOrd="0" destOrd="0" presId="urn:microsoft.com/office/officeart/2008/layout/AlternatingHexagons"/>
    <dgm:cxn modelId="{B4EA19AD-2A24-411B-BD4D-EE3DD45DB69C}" type="presParOf" srcId="{48E47EA7-8A8D-4186-B1F4-283CF2493E35}" destId="{0171E69A-AC8D-46E4-97A8-551FD68BA1CA}" srcOrd="1" destOrd="0" presId="urn:microsoft.com/office/officeart/2008/layout/AlternatingHexagons"/>
    <dgm:cxn modelId="{1028FF27-791E-4CEC-BD10-08BB292C8FDF}" type="presParOf" srcId="{48E47EA7-8A8D-4186-B1F4-283CF2493E35}" destId="{CE77A8A6-104C-46BD-9FB9-BD7EE60F9ABF}" srcOrd="2" destOrd="0" presId="urn:microsoft.com/office/officeart/2008/layout/AlternatingHexagons"/>
    <dgm:cxn modelId="{C95E5905-B264-4169-A8E0-50604BAEF43F}" type="presParOf" srcId="{48E47EA7-8A8D-4186-B1F4-283CF2493E35}" destId="{47B9511C-D634-462B-85D0-DE53493C4E73}" srcOrd="3" destOrd="0" presId="urn:microsoft.com/office/officeart/2008/layout/AlternatingHexagons"/>
    <dgm:cxn modelId="{59B333E4-BB45-4CA8-835F-B7FC57DCAB52}" type="presParOf" srcId="{48E47EA7-8A8D-4186-B1F4-283CF2493E35}" destId="{4D01D25A-4C6C-4986-8AE2-29F605912328}" srcOrd="4" destOrd="0" presId="urn:microsoft.com/office/officeart/2008/layout/AlternatingHexagons"/>
    <dgm:cxn modelId="{D37A8FF4-FE81-4EB5-89E1-CA4B1C3728A8}" type="presParOf" srcId="{B3298069-73F6-48A0-ADD2-4CE29A72322D}" destId="{82E368CF-4914-433C-86A4-E0B967974918}" srcOrd="3" destOrd="0" presId="urn:microsoft.com/office/officeart/2008/layout/AlternatingHexagons"/>
    <dgm:cxn modelId="{C599733C-5DED-4EBD-BEED-05D3029445BD}" type="presParOf" srcId="{B3298069-73F6-48A0-ADD2-4CE29A72322D}" destId="{A6EC4B63-85AA-48BF-8089-9299D27DB5A7}" srcOrd="4" destOrd="0" presId="urn:microsoft.com/office/officeart/2008/layout/AlternatingHexagons"/>
    <dgm:cxn modelId="{B52E8BCD-12EC-432C-96DC-0B27AE6B09C6}" type="presParOf" srcId="{A6EC4B63-85AA-48BF-8089-9299D27DB5A7}" destId="{D0CF2A96-2009-4FC3-8761-DE09CCEC7B1B}" srcOrd="0" destOrd="0" presId="urn:microsoft.com/office/officeart/2008/layout/AlternatingHexagons"/>
    <dgm:cxn modelId="{402FEABF-1566-4FEF-98BF-5BDB831EC5A3}" type="presParOf" srcId="{A6EC4B63-85AA-48BF-8089-9299D27DB5A7}" destId="{8134D78A-F8CB-41BA-87AB-FEBB391F8F00}" srcOrd="1" destOrd="0" presId="urn:microsoft.com/office/officeart/2008/layout/AlternatingHexagons"/>
    <dgm:cxn modelId="{C61DECCC-8CEF-4B3E-AF94-D7372459BAB1}" type="presParOf" srcId="{A6EC4B63-85AA-48BF-8089-9299D27DB5A7}" destId="{9FD2211F-9257-486C-99F4-AAE5A69D0770}" srcOrd="2" destOrd="0" presId="urn:microsoft.com/office/officeart/2008/layout/AlternatingHexagons"/>
    <dgm:cxn modelId="{8F7B3ECE-116F-4937-BCBC-636BB90C053B}" type="presParOf" srcId="{A6EC4B63-85AA-48BF-8089-9299D27DB5A7}" destId="{A56E0EB7-457F-4701-B4D4-8AF999760923}" srcOrd="3" destOrd="0" presId="urn:microsoft.com/office/officeart/2008/layout/AlternatingHexagons"/>
    <dgm:cxn modelId="{5DC74CA9-CCA6-4A79-9BE9-5BCCB38ED3E8}" type="presParOf" srcId="{A6EC4B63-85AA-48BF-8089-9299D27DB5A7}" destId="{BCEAC275-F557-4ED3-955C-E1E95D3E027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1CB2FBF-9A2D-4CB0-8F43-08955081C2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7C6DAC-A20F-4FAA-83F0-91814F39319D}">
      <dgm:prSet/>
      <dgm:spPr/>
      <dgm:t>
        <a:bodyPr/>
        <a:lstStyle/>
        <a:p>
          <a:r>
            <a:rPr lang="lv-LV" b="1" dirty="0">
              <a:latin typeface="Times New Roman" panose="02020603050405020304" pitchFamily="18" charset="0"/>
              <a:cs typeface="Times New Roman" panose="02020603050405020304" pitchFamily="18" charset="0"/>
            </a:rPr>
            <a:t>Ministrija</a:t>
          </a:r>
          <a:r>
            <a:rPr lang="lv-LV" dirty="0">
              <a:latin typeface="Times New Roman" panose="02020603050405020304" pitchFamily="18" charset="0"/>
              <a:cs typeface="Times New Roman" panose="02020603050405020304" pitchFamily="18" charset="0"/>
            </a:rPr>
            <a:t>, lemjot par deleģēšanas līgumu projektu saskaņošanu vai saņemot informācijai noslēgtos deleģēšanas līgumus, </a:t>
          </a:r>
          <a:r>
            <a:rPr lang="lv-LV" b="1" dirty="0">
              <a:latin typeface="Times New Roman" panose="02020603050405020304" pitchFamily="18" charset="0"/>
              <a:cs typeface="Times New Roman" panose="02020603050405020304" pitchFamily="18" charset="0"/>
            </a:rPr>
            <a:t>vērtē</a:t>
          </a:r>
          <a:r>
            <a:rPr lang="lv-LV"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3B76654D-5CA9-4A09-9E23-94A53CF8DB40}" type="parTrans" cxnId="{2E123954-3FF9-4EE6-B3AE-944833F6BC7C}">
      <dgm:prSet/>
      <dgm:spPr/>
      <dgm:t>
        <a:bodyPr/>
        <a:lstStyle/>
        <a:p>
          <a:endParaRPr lang="en-US"/>
        </a:p>
      </dgm:t>
    </dgm:pt>
    <dgm:pt modelId="{A5AF31FD-1826-4433-9F2A-06587B293280}" type="sibTrans" cxnId="{2E123954-3FF9-4EE6-B3AE-944833F6BC7C}">
      <dgm:prSet/>
      <dgm:spPr/>
      <dgm:t>
        <a:bodyPr/>
        <a:lstStyle/>
        <a:p>
          <a:endParaRPr lang="en-US"/>
        </a:p>
      </dgm:t>
    </dgm:pt>
    <dgm:pt modelId="{4E98B236-58C2-4781-BC1E-BBA059693B26}">
      <dgm:prSet/>
      <dgm:spPr/>
      <dgm:t>
        <a:bodyPr/>
        <a:lstStyle/>
        <a:p>
          <a:r>
            <a:rPr lang="lv-LV" dirty="0">
              <a:solidFill>
                <a:schemeClr val="accent2">
                  <a:lumMod val="50000"/>
                </a:schemeClr>
              </a:solidFill>
              <a:latin typeface="Times New Roman" panose="02020603050405020304" pitchFamily="18" charset="0"/>
              <a:cs typeface="Times New Roman" panose="02020603050405020304" pitchFamily="18" charset="0"/>
            </a:rPr>
            <a:t>deleģēšanas </a:t>
          </a:r>
          <a:r>
            <a:rPr lang="lv-LV" b="1" dirty="0">
              <a:solidFill>
                <a:schemeClr val="accent2">
                  <a:lumMod val="50000"/>
                </a:schemeClr>
              </a:solidFill>
              <a:latin typeface="Times New Roman" panose="02020603050405020304" pitchFamily="18" charset="0"/>
              <a:cs typeface="Times New Roman" panose="02020603050405020304" pitchFamily="18" charset="0"/>
            </a:rPr>
            <a:t>pieļaujamību konkrētajā gadījumā </a:t>
          </a:r>
          <a:r>
            <a:rPr lang="lv-LV" dirty="0">
              <a:solidFill>
                <a:schemeClr val="accent2">
                  <a:lumMod val="50000"/>
                </a:schemeClr>
              </a:solidFill>
              <a:latin typeface="Times New Roman" panose="02020603050405020304" pitchFamily="18" charset="0"/>
              <a:cs typeface="Times New Roman" panose="02020603050405020304" pitchFamily="18" charset="0"/>
            </a:rPr>
            <a:t>un</a:t>
          </a:r>
          <a:r>
            <a:rPr lang="lv-LV" b="1" dirty="0">
              <a:solidFill>
                <a:schemeClr val="accent2">
                  <a:lumMod val="50000"/>
                </a:schemeClr>
              </a:solidFill>
              <a:latin typeface="Times New Roman" panose="02020603050405020304" pitchFamily="18" charset="0"/>
              <a:cs typeface="Times New Roman" panose="02020603050405020304" pitchFamily="18" charset="0"/>
            </a:rPr>
            <a:t> </a:t>
          </a:r>
          <a:r>
            <a:rPr lang="lv-LV" dirty="0">
              <a:solidFill>
                <a:schemeClr val="accent2">
                  <a:lumMod val="50000"/>
                </a:schemeClr>
              </a:solidFill>
              <a:latin typeface="Times New Roman" panose="02020603050405020304" pitchFamily="18" charset="0"/>
              <a:cs typeface="Times New Roman" panose="02020603050405020304" pitchFamily="18" charset="0"/>
            </a:rPr>
            <a:t>deleģēšanas līgumu </a:t>
          </a:r>
          <a:r>
            <a:rPr lang="lv-LV" b="1" dirty="0">
              <a:solidFill>
                <a:schemeClr val="accent2">
                  <a:lumMod val="50000"/>
                </a:schemeClr>
              </a:solidFill>
              <a:latin typeface="Times New Roman" panose="02020603050405020304" pitchFamily="18" charset="0"/>
              <a:cs typeface="Times New Roman" panose="02020603050405020304" pitchFamily="18" charset="0"/>
            </a:rPr>
            <a:t>atbilstību deleģēšanas pamatnoteikumiem</a:t>
          </a:r>
          <a:r>
            <a:rPr lang="lv-LV" dirty="0">
              <a:solidFill>
                <a:schemeClr val="accent2">
                  <a:lumMod val="50000"/>
                </a:schemeClr>
              </a:solidFill>
              <a:latin typeface="Times New Roman" panose="02020603050405020304" pitchFamily="18" charset="0"/>
              <a:cs typeface="Times New Roman" panose="02020603050405020304" pitchFamily="18" charset="0"/>
            </a:rPr>
            <a:t> (tajā skaitā deleģēšanas priekšmeta leģitimitāti);</a:t>
          </a:r>
          <a:endParaRPr lang="en-US" dirty="0">
            <a:solidFill>
              <a:schemeClr val="accent2">
                <a:lumMod val="50000"/>
              </a:schemeClr>
            </a:solidFill>
            <a:latin typeface="Times New Roman" panose="02020603050405020304" pitchFamily="18" charset="0"/>
            <a:cs typeface="Times New Roman" panose="02020603050405020304" pitchFamily="18" charset="0"/>
          </a:endParaRPr>
        </a:p>
      </dgm:t>
    </dgm:pt>
    <dgm:pt modelId="{17122F33-FD9D-4FD1-8EF5-03122A417D91}" type="parTrans" cxnId="{8D185CF3-CA69-428E-9C94-0A4CA5C08A43}">
      <dgm:prSet/>
      <dgm:spPr/>
      <dgm:t>
        <a:bodyPr/>
        <a:lstStyle/>
        <a:p>
          <a:endParaRPr lang="en-US"/>
        </a:p>
      </dgm:t>
    </dgm:pt>
    <dgm:pt modelId="{316350ED-F570-4EE5-B9B6-43087B8FF963}" type="sibTrans" cxnId="{8D185CF3-CA69-428E-9C94-0A4CA5C08A43}">
      <dgm:prSet/>
      <dgm:spPr/>
      <dgm:t>
        <a:bodyPr/>
        <a:lstStyle/>
        <a:p>
          <a:endParaRPr lang="en-US"/>
        </a:p>
      </dgm:t>
    </dgm:pt>
    <dgm:pt modelId="{778A021C-59E7-4149-B569-BB004E0124A4}">
      <dgm:prSet/>
      <dgm:spPr/>
      <dgm:t>
        <a:bodyPr/>
        <a:lstStyle/>
        <a:p>
          <a:r>
            <a:rPr lang="lv-LV" dirty="0">
              <a:solidFill>
                <a:schemeClr val="accent2">
                  <a:lumMod val="50000"/>
                </a:schemeClr>
              </a:solidFill>
              <a:latin typeface="Times New Roman" panose="02020603050405020304" pitchFamily="18" charset="0"/>
              <a:cs typeface="Times New Roman" panose="02020603050405020304" pitchFamily="18" charset="0"/>
            </a:rPr>
            <a:t>deleģēšanas līguma </a:t>
          </a:r>
          <a:r>
            <a:rPr lang="lv-LV" b="1" dirty="0">
              <a:solidFill>
                <a:schemeClr val="accent2">
                  <a:lumMod val="50000"/>
                </a:schemeClr>
              </a:solidFill>
              <a:latin typeface="Times New Roman" panose="02020603050405020304" pitchFamily="18" charset="0"/>
              <a:cs typeface="Times New Roman" panose="02020603050405020304" pitchFamily="18" charset="0"/>
            </a:rPr>
            <a:t>saturu, tas ir, deleģēšanas līguma būtiskās sastāvdaļas un noslēgšanas tiesiskumu</a:t>
          </a:r>
          <a:r>
            <a:rPr lang="lv-LV" dirty="0">
              <a:solidFill>
                <a:schemeClr val="accent2">
                  <a:lumMod val="50000"/>
                </a:schemeClr>
              </a:solidFill>
              <a:latin typeface="Times New Roman" panose="02020603050405020304" pitchFamily="18" charset="0"/>
              <a:cs typeface="Times New Roman" panose="02020603050405020304" pitchFamily="18" charset="0"/>
            </a:rPr>
            <a:t>;</a:t>
          </a:r>
          <a:endParaRPr lang="en-US" dirty="0">
            <a:solidFill>
              <a:schemeClr val="accent2">
                <a:lumMod val="50000"/>
              </a:schemeClr>
            </a:solidFill>
            <a:latin typeface="Times New Roman" panose="02020603050405020304" pitchFamily="18" charset="0"/>
            <a:cs typeface="Times New Roman" panose="02020603050405020304" pitchFamily="18" charset="0"/>
          </a:endParaRPr>
        </a:p>
      </dgm:t>
    </dgm:pt>
    <dgm:pt modelId="{00EAA02F-8F16-4E5B-8384-872EB9A3F78D}" type="parTrans" cxnId="{9DB71E17-73D6-4186-87EF-4071A44E1B72}">
      <dgm:prSet/>
      <dgm:spPr/>
      <dgm:t>
        <a:bodyPr/>
        <a:lstStyle/>
        <a:p>
          <a:endParaRPr lang="en-US"/>
        </a:p>
      </dgm:t>
    </dgm:pt>
    <dgm:pt modelId="{D1BCD5F1-BAB9-4829-9210-34FB557F456D}" type="sibTrans" cxnId="{9DB71E17-73D6-4186-87EF-4071A44E1B72}">
      <dgm:prSet/>
      <dgm:spPr/>
      <dgm:t>
        <a:bodyPr/>
        <a:lstStyle/>
        <a:p>
          <a:endParaRPr lang="en-US"/>
        </a:p>
      </dgm:t>
    </dgm:pt>
    <dgm:pt modelId="{6637C1C9-C52B-4410-81FD-BFC0B8E3CDDD}">
      <dgm:prSet/>
      <dgm:spPr/>
      <dgm:t>
        <a:bodyPr/>
        <a:lstStyle/>
        <a:p>
          <a:r>
            <a:rPr lang="lv-LV" i="0" baseline="0" dirty="0">
              <a:solidFill>
                <a:schemeClr val="accent2">
                  <a:lumMod val="50000"/>
                </a:schemeClr>
              </a:solidFill>
              <a:latin typeface="Times New Roman" panose="02020603050405020304" pitchFamily="18" charset="0"/>
              <a:cs typeface="Times New Roman" panose="02020603050405020304" pitchFamily="18" charset="0"/>
            </a:rPr>
            <a:t>deleģēšanas līguma </a:t>
          </a:r>
          <a:r>
            <a:rPr lang="lv-LV" b="1" i="0" baseline="0" dirty="0">
              <a:solidFill>
                <a:schemeClr val="accent2">
                  <a:lumMod val="50000"/>
                </a:schemeClr>
              </a:solidFill>
              <a:latin typeface="Times New Roman" panose="02020603050405020304" pitchFamily="18" charset="0"/>
              <a:cs typeface="Times New Roman" panose="02020603050405020304" pitchFamily="18" charset="0"/>
            </a:rPr>
            <a:t>atbilstību vispārpieņemtajiem līgumu sagatavošanas    nosacījumiem</a:t>
          </a:r>
          <a:r>
            <a:rPr lang="lv-LV" i="0" baseline="0" dirty="0">
              <a:solidFill>
                <a:schemeClr val="accent2">
                  <a:lumMod val="50000"/>
                </a:schemeClr>
              </a:solidFill>
              <a:latin typeface="Times New Roman" panose="02020603050405020304" pitchFamily="18" charset="0"/>
              <a:cs typeface="Times New Roman" panose="02020603050405020304" pitchFamily="18" charset="0"/>
            </a:rPr>
            <a:t>, līguma teksta uztveramību un atbilstību latviešu valodas gramatikas un stilistikas prasībām.</a:t>
          </a:r>
          <a:endParaRPr lang="en-US" dirty="0">
            <a:solidFill>
              <a:schemeClr val="accent2">
                <a:lumMod val="50000"/>
              </a:schemeClr>
            </a:solidFill>
            <a:latin typeface="Times New Roman" panose="02020603050405020304" pitchFamily="18" charset="0"/>
            <a:cs typeface="Times New Roman" panose="02020603050405020304" pitchFamily="18" charset="0"/>
          </a:endParaRPr>
        </a:p>
      </dgm:t>
    </dgm:pt>
    <dgm:pt modelId="{A14DEE58-FC93-4FDE-81B7-89F240441C13}" type="parTrans" cxnId="{FE19A4BE-FFB3-4276-BA4A-6DFB961964A7}">
      <dgm:prSet/>
      <dgm:spPr/>
      <dgm:t>
        <a:bodyPr/>
        <a:lstStyle/>
        <a:p>
          <a:endParaRPr lang="en-US"/>
        </a:p>
      </dgm:t>
    </dgm:pt>
    <dgm:pt modelId="{3C28C512-A33E-44BE-AB15-BE9654617DAF}" type="sibTrans" cxnId="{FE19A4BE-FFB3-4276-BA4A-6DFB961964A7}">
      <dgm:prSet/>
      <dgm:spPr/>
      <dgm:t>
        <a:bodyPr/>
        <a:lstStyle/>
        <a:p>
          <a:endParaRPr lang="en-US"/>
        </a:p>
      </dgm:t>
    </dgm:pt>
    <dgm:pt modelId="{3B2BAE38-AE22-440B-B2A4-737A57F13057}" type="pres">
      <dgm:prSet presAssocID="{F1CB2FBF-9A2D-4CB0-8F43-08955081C26A}" presName="linear" presStyleCnt="0">
        <dgm:presLayoutVars>
          <dgm:animLvl val="lvl"/>
          <dgm:resizeHandles val="exact"/>
        </dgm:presLayoutVars>
      </dgm:prSet>
      <dgm:spPr/>
    </dgm:pt>
    <dgm:pt modelId="{6E2DF33F-FA8C-40B3-B79B-88AC0664195B}" type="pres">
      <dgm:prSet presAssocID="{D47C6DAC-A20F-4FAA-83F0-91814F39319D}" presName="parentText" presStyleLbl="node1" presStyleIdx="0" presStyleCnt="1">
        <dgm:presLayoutVars>
          <dgm:chMax val="0"/>
          <dgm:bulletEnabled val="1"/>
        </dgm:presLayoutVars>
      </dgm:prSet>
      <dgm:spPr/>
    </dgm:pt>
    <dgm:pt modelId="{E778D38C-64CA-4E69-A968-7F0A1BC34B98}" type="pres">
      <dgm:prSet presAssocID="{D47C6DAC-A20F-4FAA-83F0-91814F39319D}" presName="childText" presStyleLbl="revTx" presStyleIdx="0" presStyleCnt="1">
        <dgm:presLayoutVars>
          <dgm:bulletEnabled val="1"/>
        </dgm:presLayoutVars>
      </dgm:prSet>
      <dgm:spPr/>
    </dgm:pt>
  </dgm:ptLst>
  <dgm:cxnLst>
    <dgm:cxn modelId="{9DB71E17-73D6-4186-87EF-4071A44E1B72}" srcId="{D47C6DAC-A20F-4FAA-83F0-91814F39319D}" destId="{778A021C-59E7-4149-B569-BB004E0124A4}" srcOrd="1" destOrd="0" parTransId="{00EAA02F-8F16-4E5B-8384-872EB9A3F78D}" sibTransId="{D1BCD5F1-BAB9-4829-9210-34FB557F456D}"/>
    <dgm:cxn modelId="{C18DAC21-6674-41CB-988E-473B952095AF}" type="presOf" srcId="{778A021C-59E7-4149-B569-BB004E0124A4}" destId="{E778D38C-64CA-4E69-A968-7F0A1BC34B98}" srcOrd="0" destOrd="1" presId="urn:microsoft.com/office/officeart/2005/8/layout/vList2"/>
    <dgm:cxn modelId="{4ADE6127-ADB9-4AB8-96F7-F2F752B0B376}" type="presOf" srcId="{F1CB2FBF-9A2D-4CB0-8F43-08955081C26A}" destId="{3B2BAE38-AE22-440B-B2A4-737A57F13057}" srcOrd="0" destOrd="0" presId="urn:microsoft.com/office/officeart/2005/8/layout/vList2"/>
    <dgm:cxn modelId="{65A3B263-E1FA-42EC-B0E3-6B200C681029}" type="presOf" srcId="{4E98B236-58C2-4781-BC1E-BBA059693B26}" destId="{E778D38C-64CA-4E69-A968-7F0A1BC34B98}" srcOrd="0" destOrd="0" presId="urn:microsoft.com/office/officeart/2005/8/layout/vList2"/>
    <dgm:cxn modelId="{2E123954-3FF9-4EE6-B3AE-944833F6BC7C}" srcId="{F1CB2FBF-9A2D-4CB0-8F43-08955081C26A}" destId="{D47C6DAC-A20F-4FAA-83F0-91814F39319D}" srcOrd="0" destOrd="0" parTransId="{3B76654D-5CA9-4A09-9E23-94A53CF8DB40}" sibTransId="{A5AF31FD-1826-4433-9F2A-06587B293280}"/>
    <dgm:cxn modelId="{1AC79195-C2BF-4231-ABBA-C1FC77750E5D}" type="presOf" srcId="{D47C6DAC-A20F-4FAA-83F0-91814F39319D}" destId="{6E2DF33F-FA8C-40B3-B79B-88AC0664195B}" srcOrd="0" destOrd="0" presId="urn:microsoft.com/office/officeart/2005/8/layout/vList2"/>
    <dgm:cxn modelId="{FE19A4BE-FFB3-4276-BA4A-6DFB961964A7}" srcId="{D47C6DAC-A20F-4FAA-83F0-91814F39319D}" destId="{6637C1C9-C52B-4410-81FD-BFC0B8E3CDDD}" srcOrd="2" destOrd="0" parTransId="{A14DEE58-FC93-4FDE-81B7-89F240441C13}" sibTransId="{3C28C512-A33E-44BE-AB15-BE9654617DAF}"/>
    <dgm:cxn modelId="{53092DE3-E66F-4FA8-B1FB-C97E92503596}" type="presOf" srcId="{6637C1C9-C52B-4410-81FD-BFC0B8E3CDDD}" destId="{E778D38C-64CA-4E69-A968-7F0A1BC34B98}" srcOrd="0" destOrd="2" presId="urn:microsoft.com/office/officeart/2005/8/layout/vList2"/>
    <dgm:cxn modelId="{8D185CF3-CA69-428E-9C94-0A4CA5C08A43}" srcId="{D47C6DAC-A20F-4FAA-83F0-91814F39319D}" destId="{4E98B236-58C2-4781-BC1E-BBA059693B26}" srcOrd="0" destOrd="0" parTransId="{17122F33-FD9D-4FD1-8EF5-03122A417D91}" sibTransId="{316350ED-F570-4EE5-B9B6-43087B8FF963}"/>
    <dgm:cxn modelId="{9B69A8F3-E24A-4BC2-AE98-CF65BE82A5E0}" type="presParOf" srcId="{3B2BAE38-AE22-440B-B2A4-737A57F13057}" destId="{6E2DF33F-FA8C-40B3-B79B-88AC0664195B}" srcOrd="0" destOrd="0" presId="urn:microsoft.com/office/officeart/2005/8/layout/vList2"/>
    <dgm:cxn modelId="{27E0183E-B852-494E-800A-19F260996EBA}" type="presParOf" srcId="{3B2BAE38-AE22-440B-B2A4-737A57F13057}" destId="{E778D38C-64CA-4E69-A968-7F0A1BC34B9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486B8-D046-4E88-B990-30EE05C0A6D6}">
      <dsp:nvSpPr>
        <dsp:cNvPr id="0" name=""/>
        <dsp:cNvSpPr/>
      </dsp:nvSpPr>
      <dsp:spPr>
        <a:xfrm rot="5400000">
          <a:off x="3339132" y="84108"/>
          <a:ext cx="1650931" cy="1604188"/>
        </a:xfrm>
        <a:prstGeom prst="hexagon">
          <a:avLst>
            <a:gd name="adj" fmla="val 25000"/>
            <a:gd name="vf" fmla="val 115470"/>
          </a:avLst>
        </a:prstGeom>
        <a:solidFill>
          <a:schemeClr val="accent1">
            <a:lumMod val="20000"/>
            <a:lumOff val="8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latin typeface="Times New Roman" panose="02020603050405020304" pitchFamily="18" charset="0"/>
              <a:ea typeface="Calibri" panose="020F0502020204030204" pitchFamily="34" charset="0"/>
              <a:cs typeface="Times New Roman" panose="02020603050405020304" pitchFamily="18" charset="0"/>
            </a:rPr>
            <a:t>Pārvaldes uzdevums</a:t>
          </a:r>
        </a:p>
      </dsp:txBody>
      <dsp:txXfrm rot="-5400000">
        <a:off x="3626083" y="331997"/>
        <a:ext cx="1077028" cy="1108411"/>
      </dsp:txXfrm>
    </dsp:sp>
    <dsp:sp modelId="{263FF1B0-717A-4BC1-9DA1-0D48A6730E1F}">
      <dsp:nvSpPr>
        <dsp:cNvPr id="0" name=""/>
        <dsp:cNvSpPr/>
      </dsp:nvSpPr>
      <dsp:spPr>
        <a:xfrm>
          <a:off x="4980217" y="355890"/>
          <a:ext cx="1972760" cy="1060623"/>
        </a:xfrm>
        <a:prstGeom prst="rect">
          <a:avLst/>
        </a:prstGeom>
        <a:noFill/>
        <a:ln>
          <a:noFill/>
        </a:ln>
        <a:effectLst/>
      </dsp:spPr>
      <dsp:style>
        <a:lnRef idx="0">
          <a:scrgbClr r="0" g="0" b="0"/>
        </a:lnRef>
        <a:fillRef idx="0">
          <a:scrgbClr r="0" g="0" b="0"/>
        </a:fillRef>
        <a:effectRef idx="0">
          <a:scrgbClr r="0" g="0" b="0"/>
        </a:effectRef>
        <a:fontRef idx="minor"/>
      </dsp:style>
    </dsp:sp>
    <dsp:sp modelId="{A440192C-9C5B-47B0-835E-5C63453EB132}">
      <dsp:nvSpPr>
        <dsp:cNvPr id="0" name=""/>
        <dsp:cNvSpPr/>
      </dsp:nvSpPr>
      <dsp:spPr>
        <a:xfrm rot="5400000">
          <a:off x="1696719" y="235493"/>
          <a:ext cx="1495373" cy="1593761"/>
        </a:xfrm>
        <a:prstGeom prst="hexagon">
          <a:avLst>
            <a:gd name="adj" fmla="val 25000"/>
            <a:gd name="vf" fmla="val 115470"/>
          </a:avLst>
        </a:prstGeom>
        <a:solidFill>
          <a:schemeClr val="accent2">
            <a:shade val="50000"/>
            <a:hueOff val="156430"/>
            <a:satOff val="-9324"/>
            <a:lumOff val="1706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dirty="0"/>
            <a:t>Pārvaldes uzdevums</a:t>
          </a:r>
        </a:p>
      </dsp:txBody>
      <dsp:txXfrm rot="-5400000">
        <a:off x="1913152" y="533916"/>
        <a:ext cx="1062507" cy="996915"/>
      </dsp:txXfrm>
    </dsp:sp>
    <dsp:sp modelId="{EB9B0C4A-1666-4289-9F06-E42775839C8C}">
      <dsp:nvSpPr>
        <dsp:cNvPr id="0" name=""/>
        <dsp:cNvSpPr/>
      </dsp:nvSpPr>
      <dsp:spPr>
        <a:xfrm rot="5400000">
          <a:off x="878124" y="2472329"/>
          <a:ext cx="1767706" cy="1537904"/>
        </a:xfrm>
        <a:prstGeom prst="flowChartConnector">
          <a:avLst/>
        </a:prstGeom>
        <a:solidFill>
          <a:schemeClr val="accent2">
            <a:shade val="50000"/>
            <a:hueOff val="312859"/>
            <a:satOff val="-18647"/>
            <a:lumOff val="3413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FUNKCIJA</a:t>
          </a:r>
        </a:p>
      </dsp:txBody>
      <dsp:txXfrm rot="-5400000">
        <a:off x="1218246" y="2616303"/>
        <a:ext cx="1087462" cy="1249956"/>
      </dsp:txXfrm>
    </dsp:sp>
    <dsp:sp modelId="{0171E69A-AC8D-46E4-97A8-551FD68BA1CA}">
      <dsp:nvSpPr>
        <dsp:cNvPr id="0" name=""/>
        <dsp:cNvSpPr/>
      </dsp:nvSpPr>
      <dsp:spPr>
        <a:xfrm>
          <a:off x="589235" y="1797931"/>
          <a:ext cx="1909122" cy="1060623"/>
        </a:xfrm>
        <a:prstGeom prst="rect">
          <a:avLst/>
        </a:prstGeom>
        <a:noFill/>
        <a:ln>
          <a:noFill/>
        </a:ln>
        <a:effectLst/>
      </dsp:spPr>
      <dsp:style>
        <a:lnRef idx="0">
          <a:scrgbClr r="0" g="0" b="0"/>
        </a:lnRef>
        <a:fillRef idx="0">
          <a:scrgbClr r="0" g="0" b="0"/>
        </a:fillRef>
        <a:effectRef idx="0">
          <a:scrgbClr r="0" g="0" b="0"/>
        </a:effectRef>
        <a:fontRef idx="minor"/>
      </dsp:style>
    </dsp:sp>
    <dsp:sp modelId="{4D01D25A-4C6C-4986-8AE2-29F605912328}">
      <dsp:nvSpPr>
        <dsp:cNvPr id="0" name=""/>
        <dsp:cNvSpPr/>
      </dsp:nvSpPr>
      <dsp:spPr>
        <a:xfrm rot="5400000">
          <a:off x="4108031" y="1559291"/>
          <a:ext cx="1767706" cy="1537904"/>
        </a:xfrm>
        <a:prstGeom prst="hexagon">
          <a:avLst>
            <a:gd name="adj" fmla="val 25000"/>
            <a:gd name="vf" fmla="val 115470"/>
          </a:avLst>
        </a:prstGeom>
        <a:solidFill>
          <a:schemeClr val="accent2">
            <a:shade val="50000"/>
            <a:hueOff val="469289"/>
            <a:satOff val="-27971"/>
            <a:lumOff val="5119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dirty="0"/>
            <a:t>Pārvaldes uzdevums</a:t>
          </a:r>
        </a:p>
      </dsp:txBody>
      <dsp:txXfrm rot="-5400000">
        <a:off x="4462589" y="1719859"/>
        <a:ext cx="1058590" cy="1216771"/>
      </dsp:txXfrm>
    </dsp:sp>
    <dsp:sp modelId="{D0CF2A96-2009-4FC3-8761-DE09CCEC7B1B}">
      <dsp:nvSpPr>
        <dsp:cNvPr id="0" name=""/>
        <dsp:cNvSpPr/>
      </dsp:nvSpPr>
      <dsp:spPr>
        <a:xfrm rot="5400000">
          <a:off x="3280744" y="3059720"/>
          <a:ext cx="1767706" cy="1537904"/>
        </a:xfrm>
        <a:prstGeom prst="hexagon">
          <a:avLst>
            <a:gd name="adj" fmla="val 25000"/>
            <a:gd name="vf" fmla="val 115470"/>
          </a:avLst>
        </a:prstGeom>
        <a:solidFill>
          <a:schemeClr val="accent2">
            <a:shade val="50000"/>
            <a:hueOff val="312859"/>
            <a:satOff val="-18647"/>
            <a:lumOff val="3413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latin typeface="Times New Roman" panose="02020603050405020304" pitchFamily="18" charset="0"/>
              <a:ea typeface="Calibri" panose="020F0502020204030204" pitchFamily="34" charset="0"/>
              <a:cs typeface="Times New Roman" panose="02020603050405020304" pitchFamily="18" charset="0"/>
            </a:rPr>
            <a:t>Pārvaldes uzdevums</a:t>
          </a:r>
        </a:p>
      </dsp:txBody>
      <dsp:txXfrm rot="-5400000">
        <a:off x="3635302" y="3220288"/>
        <a:ext cx="1058590" cy="1216771"/>
      </dsp:txXfrm>
    </dsp:sp>
    <dsp:sp modelId="{8134D78A-F8CB-41BA-87AB-FEBB391F8F00}">
      <dsp:nvSpPr>
        <dsp:cNvPr id="0" name=""/>
        <dsp:cNvSpPr/>
      </dsp:nvSpPr>
      <dsp:spPr>
        <a:xfrm>
          <a:off x="4980217" y="3298360"/>
          <a:ext cx="1972760" cy="1060623"/>
        </a:xfrm>
        <a:prstGeom prst="rect">
          <a:avLst/>
        </a:prstGeom>
        <a:noFill/>
        <a:ln>
          <a:noFill/>
        </a:ln>
        <a:effectLst/>
      </dsp:spPr>
      <dsp:style>
        <a:lnRef idx="0">
          <a:scrgbClr r="0" g="0" b="0"/>
        </a:lnRef>
        <a:fillRef idx="0">
          <a:scrgbClr r="0" g="0" b="0"/>
        </a:fillRef>
        <a:effectRef idx="0">
          <a:scrgbClr r="0" g="0" b="0"/>
        </a:effectRef>
        <a:fontRef idx="minor"/>
      </dsp:style>
    </dsp:sp>
    <dsp:sp modelId="{BCEAC275-F557-4ED3-955C-E1E95D3E027C}">
      <dsp:nvSpPr>
        <dsp:cNvPr id="0" name=""/>
        <dsp:cNvSpPr/>
      </dsp:nvSpPr>
      <dsp:spPr>
        <a:xfrm rot="5400000">
          <a:off x="2387253" y="1602918"/>
          <a:ext cx="1767706" cy="1537904"/>
        </a:xfrm>
        <a:prstGeom prst="hexagon">
          <a:avLst>
            <a:gd name="adj" fmla="val 25000"/>
            <a:gd name="vf" fmla="val 115470"/>
          </a:avLst>
        </a:prstGeom>
        <a:solidFill>
          <a:schemeClr val="accent2">
            <a:shade val="50000"/>
            <a:hueOff val="156430"/>
            <a:satOff val="-9324"/>
            <a:lumOff val="1706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v-LV" sz="2000" kern="1200" dirty="0"/>
            <a:t>Pārvaldes uzdevums</a:t>
          </a:r>
        </a:p>
      </dsp:txBody>
      <dsp:txXfrm rot="-5400000">
        <a:off x="2741811" y="1763486"/>
        <a:ext cx="1058590" cy="1216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DF33F-FA8C-40B3-B79B-88AC0664195B}">
      <dsp:nvSpPr>
        <dsp:cNvPr id="0" name=""/>
        <dsp:cNvSpPr/>
      </dsp:nvSpPr>
      <dsp:spPr>
        <a:xfrm>
          <a:off x="0" y="147775"/>
          <a:ext cx="8128000" cy="8880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b="1" kern="1200" dirty="0">
              <a:latin typeface="Times New Roman" panose="02020603050405020304" pitchFamily="18" charset="0"/>
              <a:cs typeface="Times New Roman" panose="02020603050405020304" pitchFamily="18" charset="0"/>
            </a:rPr>
            <a:t>Ministrija</a:t>
          </a:r>
          <a:r>
            <a:rPr lang="lv-LV" sz="2300" kern="1200" dirty="0">
              <a:latin typeface="Times New Roman" panose="02020603050405020304" pitchFamily="18" charset="0"/>
              <a:cs typeface="Times New Roman" panose="02020603050405020304" pitchFamily="18" charset="0"/>
            </a:rPr>
            <a:t>, lemjot par deleģēšanas līgumu projektu saskaņošanu vai saņemot informācijai noslēgtos deleģēšanas līgumus, </a:t>
          </a:r>
          <a:r>
            <a:rPr lang="lv-LV" sz="2300" b="1" kern="1200" dirty="0">
              <a:latin typeface="Times New Roman" panose="02020603050405020304" pitchFamily="18" charset="0"/>
              <a:cs typeface="Times New Roman" panose="02020603050405020304" pitchFamily="18" charset="0"/>
            </a:rPr>
            <a:t>vērtē</a:t>
          </a:r>
          <a:r>
            <a:rPr lang="lv-LV" sz="2300" kern="1200" dirty="0">
              <a:latin typeface="Times New Roman" panose="02020603050405020304" pitchFamily="18" charset="0"/>
              <a:cs typeface="Times New Roman" panose="02020603050405020304" pitchFamily="18" charset="0"/>
            </a:rPr>
            <a:t>:</a:t>
          </a:r>
          <a:endParaRPr lang="en-US" sz="2300" kern="1200" dirty="0">
            <a:latin typeface="Times New Roman" panose="02020603050405020304" pitchFamily="18" charset="0"/>
            <a:cs typeface="Times New Roman" panose="02020603050405020304" pitchFamily="18" charset="0"/>
          </a:endParaRPr>
        </a:p>
      </dsp:txBody>
      <dsp:txXfrm>
        <a:off x="43350" y="191125"/>
        <a:ext cx="8041300" cy="801330"/>
      </dsp:txXfrm>
    </dsp:sp>
    <dsp:sp modelId="{E778D38C-64CA-4E69-A968-7F0A1BC34B98}">
      <dsp:nvSpPr>
        <dsp:cNvPr id="0" name=""/>
        <dsp:cNvSpPr/>
      </dsp:nvSpPr>
      <dsp:spPr>
        <a:xfrm>
          <a:off x="0" y="1035805"/>
          <a:ext cx="8128000" cy="209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lv-LV" sz="1800" kern="1200" dirty="0">
              <a:solidFill>
                <a:schemeClr val="accent2">
                  <a:lumMod val="50000"/>
                </a:schemeClr>
              </a:solidFill>
              <a:latin typeface="Times New Roman" panose="02020603050405020304" pitchFamily="18" charset="0"/>
              <a:cs typeface="Times New Roman" panose="02020603050405020304" pitchFamily="18" charset="0"/>
            </a:rPr>
            <a:t>deleģēšanas </a:t>
          </a:r>
          <a:r>
            <a:rPr lang="lv-LV" sz="1800" b="1" kern="1200" dirty="0">
              <a:solidFill>
                <a:schemeClr val="accent2">
                  <a:lumMod val="50000"/>
                </a:schemeClr>
              </a:solidFill>
              <a:latin typeface="Times New Roman" panose="02020603050405020304" pitchFamily="18" charset="0"/>
              <a:cs typeface="Times New Roman" panose="02020603050405020304" pitchFamily="18" charset="0"/>
            </a:rPr>
            <a:t>pieļaujamību konkrētajā gadījumā </a:t>
          </a:r>
          <a:r>
            <a:rPr lang="lv-LV" sz="1800" kern="1200" dirty="0">
              <a:solidFill>
                <a:schemeClr val="accent2">
                  <a:lumMod val="50000"/>
                </a:schemeClr>
              </a:solidFill>
              <a:latin typeface="Times New Roman" panose="02020603050405020304" pitchFamily="18" charset="0"/>
              <a:cs typeface="Times New Roman" panose="02020603050405020304" pitchFamily="18" charset="0"/>
            </a:rPr>
            <a:t>un</a:t>
          </a:r>
          <a:r>
            <a:rPr lang="lv-LV" sz="1800" b="1" kern="1200" dirty="0">
              <a:solidFill>
                <a:schemeClr val="accent2">
                  <a:lumMod val="50000"/>
                </a:schemeClr>
              </a:solidFill>
              <a:latin typeface="Times New Roman" panose="02020603050405020304" pitchFamily="18" charset="0"/>
              <a:cs typeface="Times New Roman" panose="02020603050405020304" pitchFamily="18" charset="0"/>
            </a:rPr>
            <a:t> </a:t>
          </a:r>
          <a:r>
            <a:rPr lang="lv-LV" sz="1800" kern="1200" dirty="0">
              <a:solidFill>
                <a:schemeClr val="accent2">
                  <a:lumMod val="50000"/>
                </a:schemeClr>
              </a:solidFill>
              <a:latin typeface="Times New Roman" panose="02020603050405020304" pitchFamily="18" charset="0"/>
              <a:cs typeface="Times New Roman" panose="02020603050405020304" pitchFamily="18" charset="0"/>
            </a:rPr>
            <a:t>deleģēšanas līgumu </a:t>
          </a:r>
          <a:r>
            <a:rPr lang="lv-LV" sz="1800" b="1" kern="1200" dirty="0">
              <a:solidFill>
                <a:schemeClr val="accent2">
                  <a:lumMod val="50000"/>
                </a:schemeClr>
              </a:solidFill>
              <a:latin typeface="Times New Roman" panose="02020603050405020304" pitchFamily="18" charset="0"/>
              <a:cs typeface="Times New Roman" panose="02020603050405020304" pitchFamily="18" charset="0"/>
            </a:rPr>
            <a:t>atbilstību deleģēšanas pamatnoteikumiem</a:t>
          </a:r>
          <a:r>
            <a:rPr lang="lv-LV" sz="1800" kern="1200" dirty="0">
              <a:solidFill>
                <a:schemeClr val="accent2">
                  <a:lumMod val="50000"/>
                </a:schemeClr>
              </a:solidFill>
              <a:latin typeface="Times New Roman" panose="02020603050405020304" pitchFamily="18" charset="0"/>
              <a:cs typeface="Times New Roman" panose="02020603050405020304" pitchFamily="18" charset="0"/>
            </a:rPr>
            <a:t> (tajā skaitā deleģēšanas priekšmeta leģitimitāti);</a:t>
          </a:r>
          <a:endParaRPr lang="en-US" sz="1800" kern="1200" dirty="0">
            <a:solidFill>
              <a:schemeClr val="accent2">
                <a:lumMod val="50000"/>
              </a:schemeClr>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20000"/>
            </a:spcAft>
            <a:buChar char="•"/>
          </a:pPr>
          <a:r>
            <a:rPr lang="lv-LV" sz="1800" kern="1200" dirty="0">
              <a:solidFill>
                <a:schemeClr val="accent2">
                  <a:lumMod val="50000"/>
                </a:schemeClr>
              </a:solidFill>
              <a:latin typeface="Times New Roman" panose="02020603050405020304" pitchFamily="18" charset="0"/>
              <a:cs typeface="Times New Roman" panose="02020603050405020304" pitchFamily="18" charset="0"/>
            </a:rPr>
            <a:t>deleģēšanas līguma </a:t>
          </a:r>
          <a:r>
            <a:rPr lang="lv-LV" sz="1800" b="1" kern="1200" dirty="0">
              <a:solidFill>
                <a:schemeClr val="accent2">
                  <a:lumMod val="50000"/>
                </a:schemeClr>
              </a:solidFill>
              <a:latin typeface="Times New Roman" panose="02020603050405020304" pitchFamily="18" charset="0"/>
              <a:cs typeface="Times New Roman" panose="02020603050405020304" pitchFamily="18" charset="0"/>
            </a:rPr>
            <a:t>saturu, tas ir, deleģēšanas līguma būtiskās sastāvdaļas un noslēgšanas tiesiskumu</a:t>
          </a:r>
          <a:r>
            <a:rPr lang="lv-LV" sz="1800" kern="1200" dirty="0">
              <a:solidFill>
                <a:schemeClr val="accent2">
                  <a:lumMod val="50000"/>
                </a:schemeClr>
              </a:solidFill>
              <a:latin typeface="Times New Roman" panose="02020603050405020304" pitchFamily="18" charset="0"/>
              <a:cs typeface="Times New Roman" panose="02020603050405020304" pitchFamily="18" charset="0"/>
            </a:rPr>
            <a:t>;</a:t>
          </a:r>
          <a:endParaRPr lang="en-US" sz="1800" kern="1200" dirty="0">
            <a:solidFill>
              <a:schemeClr val="accent2">
                <a:lumMod val="50000"/>
              </a:schemeClr>
            </a:solidFill>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20000"/>
            </a:spcAft>
            <a:buChar char="•"/>
          </a:pPr>
          <a:r>
            <a:rPr lang="lv-LV" sz="1800" i="0" kern="1200" baseline="0" dirty="0">
              <a:solidFill>
                <a:schemeClr val="accent2">
                  <a:lumMod val="50000"/>
                </a:schemeClr>
              </a:solidFill>
              <a:latin typeface="Times New Roman" panose="02020603050405020304" pitchFamily="18" charset="0"/>
              <a:cs typeface="Times New Roman" panose="02020603050405020304" pitchFamily="18" charset="0"/>
            </a:rPr>
            <a:t>deleģēšanas līguma </a:t>
          </a:r>
          <a:r>
            <a:rPr lang="lv-LV" sz="1800" b="1" i="0" kern="1200" baseline="0" dirty="0">
              <a:solidFill>
                <a:schemeClr val="accent2">
                  <a:lumMod val="50000"/>
                </a:schemeClr>
              </a:solidFill>
              <a:latin typeface="Times New Roman" panose="02020603050405020304" pitchFamily="18" charset="0"/>
              <a:cs typeface="Times New Roman" panose="02020603050405020304" pitchFamily="18" charset="0"/>
            </a:rPr>
            <a:t>atbilstību vispārpieņemtajiem līgumu sagatavošanas    nosacījumiem</a:t>
          </a:r>
          <a:r>
            <a:rPr lang="lv-LV" sz="1800" i="0" kern="1200" baseline="0" dirty="0">
              <a:solidFill>
                <a:schemeClr val="accent2">
                  <a:lumMod val="50000"/>
                </a:schemeClr>
              </a:solidFill>
              <a:latin typeface="Times New Roman" panose="02020603050405020304" pitchFamily="18" charset="0"/>
              <a:cs typeface="Times New Roman" panose="02020603050405020304" pitchFamily="18" charset="0"/>
            </a:rPr>
            <a:t>, līguma teksta uztveramību un atbilstību latviešu valodas gramatikas un stilistikas prasībām.</a:t>
          </a:r>
          <a:endParaRPr lang="en-US" sz="1800"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0" y="1035805"/>
        <a:ext cx="8128000" cy="209484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89938" cy="495348"/>
          </a:xfrm>
          <a:prstGeom prst="rect">
            <a:avLst/>
          </a:prstGeom>
        </p:spPr>
        <p:txBody>
          <a:bodyPr vert="horz" lIns="91836" tIns="45918" rIns="91836" bIns="45918" rtlCol="0"/>
          <a:lstStyle>
            <a:lvl1pPr algn="l">
              <a:defRPr sz="1200"/>
            </a:lvl1pPr>
          </a:lstStyle>
          <a:p>
            <a:endParaRPr lang="lv-LV"/>
          </a:p>
        </p:txBody>
      </p:sp>
      <p:sp>
        <p:nvSpPr>
          <p:cNvPr id="3" name="Date Placeholder 2"/>
          <p:cNvSpPr>
            <a:spLocks noGrp="1"/>
          </p:cNvSpPr>
          <p:nvPr>
            <p:ph type="dt" sz="quarter" idx="1"/>
          </p:nvPr>
        </p:nvSpPr>
        <p:spPr>
          <a:xfrm>
            <a:off x="3777607" y="0"/>
            <a:ext cx="2889938" cy="495348"/>
          </a:xfrm>
          <a:prstGeom prst="rect">
            <a:avLst/>
          </a:prstGeom>
        </p:spPr>
        <p:txBody>
          <a:bodyPr vert="horz" lIns="91836" tIns="45918" rIns="91836" bIns="45918" rtlCol="0"/>
          <a:lstStyle>
            <a:lvl1pPr algn="r">
              <a:defRPr sz="1200"/>
            </a:lvl1pPr>
          </a:lstStyle>
          <a:p>
            <a:fld id="{228EB7CD-31D8-47DE-9844-4438BBB7DF31}" type="datetimeFigureOut">
              <a:rPr lang="lv-LV" smtClean="0"/>
              <a:t>14.10.2022</a:t>
            </a:fld>
            <a:endParaRPr lang="lv-LV"/>
          </a:p>
        </p:txBody>
      </p:sp>
      <p:sp>
        <p:nvSpPr>
          <p:cNvPr id="4" name="Footer Placeholder 3"/>
          <p:cNvSpPr>
            <a:spLocks noGrp="1"/>
          </p:cNvSpPr>
          <p:nvPr>
            <p:ph type="ftr" sz="quarter" idx="2"/>
          </p:nvPr>
        </p:nvSpPr>
        <p:spPr>
          <a:xfrm>
            <a:off x="2" y="9377320"/>
            <a:ext cx="2889938" cy="495347"/>
          </a:xfrm>
          <a:prstGeom prst="rect">
            <a:avLst/>
          </a:prstGeom>
        </p:spPr>
        <p:txBody>
          <a:bodyPr vert="horz" lIns="91836" tIns="45918" rIns="91836" bIns="45918" rtlCol="0" anchor="b"/>
          <a:lstStyle>
            <a:lvl1pPr algn="l">
              <a:defRPr sz="1200"/>
            </a:lvl1pPr>
          </a:lstStyle>
          <a:p>
            <a:endParaRPr lang="lv-LV"/>
          </a:p>
        </p:txBody>
      </p:sp>
      <p:sp>
        <p:nvSpPr>
          <p:cNvPr id="5" name="Slide Number Placeholder 4"/>
          <p:cNvSpPr>
            <a:spLocks noGrp="1"/>
          </p:cNvSpPr>
          <p:nvPr>
            <p:ph type="sldNum" sz="quarter" idx="3"/>
          </p:nvPr>
        </p:nvSpPr>
        <p:spPr>
          <a:xfrm>
            <a:off x="3777607" y="9377320"/>
            <a:ext cx="2889938" cy="495347"/>
          </a:xfrm>
          <a:prstGeom prst="rect">
            <a:avLst/>
          </a:prstGeom>
        </p:spPr>
        <p:txBody>
          <a:bodyPr vert="horz" lIns="91836" tIns="45918" rIns="91836" bIns="45918" rtlCol="0" anchor="b"/>
          <a:lstStyle>
            <a:lvl1pPr algn="r">
              <a:defRPr sz="1200"/>
            </a:lvl1pPr>
          </a:lstStyle>
          <a:p>
            <a:fld id="{759E2DE7-B514-4FC5-A597-91C1CEB93CE5}" type="slidenum">
              <a:rPr lang="lv-LV" smtClean="0"/>
              <a:t>‹#›</a:t>
            </a:fld>
            <a:endParaRPr lang="lv-LV"/>
          </a:p>
        </p:txBody>
      </p:sp>
    </p:spTree>
    <p:extLst>
      <p:ext uri="{BB962C8B-B14F-4D97-AF65-F5344CB8AC3E}">
        <p14:creationId xmlns:p14="http://schemas.microsoft.com/office/powerpoint/2010/main" val="231492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7EFAEA-67A9-46F2-89DE-A15813267C7A}"/>
              </a:ext>
            </a:extLst>
          </p:cNvPr>
          <p:cNvSpPr>
            <a:spLocks noGrp="1"/>
          </p:cNvSpPr>
          <p:nvPr>
            <p:ph type="hdr" sz="quarter"/>
          </p:nvPr>
        </p:nvSpPr>
        <p:spPr>
          <a:xfrm>
            <a:off x="2" y="1"/>
            <a:ext cx="2889938" cy="493633"/>
          </a:xfrm>
          <a:prstGeom prst="rect">
            <a:avLst/>
          </a:prstGeom>
        </p:spPr>
        <p:txBody>
          <a:bodyPr vert="horz" lIns="91836" tIns="45918" rIns="91836" bIns="45918" rtlCol="0"/>
          <a:lstStyle>
            <a:lvl1pPr algn="l" defTabSz="943641"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28C22BDB-6DF1-4DFF-A86A-BC27C2F19ACB}"/>
              </a:ext>
            </a:extLst>
          </p:cNvPr>
          <p:cNvSpPr>
            <a:spLocks noGrp="1"/>
          </p:cNvSpPr>
          <p:nvPr>
            <p:ph type="dt" idx="1"/>
          </p:nvPr>
        </p:nvSpPr>
        <p:spPr>
          <a:xfrm>
            <a:off x="3777607" y="1"/>
            <a:ext cx="2889938" cy="493633"/>
          </a:xfrm>
          <a:prstGeom prst="rect">
            <a:avLst/>
          </a:prstGeom>
        </p:spPr>
        <p:txBody>
          <a:bodyPr vert="horz" lIns="91836" tIns="45918" rIns="91836" bIns="45918" rtlCol="0"/>
          <a:lstStyle>
            <a:lvl1pPr algn="r" defTabSz="943641" eaLnBrk="1" fontAlgn="auto" hangingPunct="1">
              <a:spcBef>
                <a:spcPts val="0"/>
              </a:spcBef>
              <a:spcAft>
                <a:spcPts val="0"/>
              </a:spcAft>
              <a:defRPr sz="1200">
                <a:latin typeface="+mn-lt"/>
                <a:cs typeface="+mn-cs"/>
              </a:defRPr>
            </a:lvl1pPr>
          </a:lstStyle>
          <a:p>
            <a:pPr>
              <a:defRPr/>
            </a:pPr>
            <a:fld id="{78DDB413-23AE-4FD9-B128-70BBB3495FFE}" type="datetimeFigureOut">
              <a:rPr lang="lv-LV"/>
              <a:pPr>
                <a:defRPr/>
              </a:pPr>
              <a:t>14.10.2022</a:t>
            </a:fld>
            <a:endParaRPr lang="lv-LV"/>
          </a:p>
        </p:txBody>
      </p:sp>
      <p:sp>
        <p:nvSpPr>
          <p:cNvPr id="4" name="Slide Image Placeholder 3">
            <a:extLst>
              <a:ext uri="{FF2B5EF4-FFF2-40B4-BE49-F238E27FC236}">
                <a16:creationId xmlns:a16="http://schemas.microsoft.com/office/drawing/2014/main" id="{2711657D-F1BC-4619-8C20-2EC4287BA1FB}"/>
              </a:ext>
            </a:extLst>
          </p:cNvPr>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836" tIns="45918" rIns="91836" bIns="45918" rtlCol="0" anchor="ctr"/>
          <a:lstStyle/>
          <a:p>
            <a:pPr lvl="0"/>
            <a:endParaRPr lang="lv-LV" noProof="0"/>
          </a:p>
        </p:txBody>
      </p:sp>
      <p:sp>
        <p:nvSpPr>
          <p:cNvPr id="5" name="Notes Placeholder 4">
            <a:extLst>
              <a:ext uri="{FF2B5EF4-FFF2-40B4-BE49-F238E27FC236}">
                <a16:creationId xmlns:a16="http://schemas.microsoft.com/office/drawing/2014/main" id="{217C91D9-BFAC-4251-8179-5107422E4FAB}"/>
              </a:ext>
            </a:extLst>
          </p:cNvPr>
          <p:cNvSpPr>
            <a:spLocks noGrp="1"/>
          </p:cNvSpPr>
          <p:nvPr>
            <p:ph type="body" sz="quarter" idx="3"/>
          </p:nvPr>
        </p:nvSpPr>
        <p:spPr>
          <a:xfrm>
            <a:off x="666909" y="4689516"/>
            <a:ext cx="5335270" cy="4442698"/>
          </a:xfrm>
          <a:prstGeom prst="rect">
            <a:avLst/>
          </a:prstGeom>
        </p:spPr>
        <p:txBody>
          <a:bodyPr vert="horz" lIns="91836" tIns="45918" rIns="91836" bIns="4591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9CEBBB24-32A1-4972-9764-4153D29739BD}"/>
              </a:ext>
            </a:extLst>
          </p:cNvPr>
          <p:cNvSpPr>
            <a:spLocks noGrp="1"/>
          </p:cNvSpPr>
          <p:nvPr>
            <p:ph type="ftr" sz="quarter" idx="4"/>
          </p:nvPr>
        </p:nvSpPr>
        <p:spPr>
          <a:xfrm>
            <a:off x="2" y="9377317"/>
            <a:ext cx="2889938" cy="493633"/>
          </a:xfrm>
          <a:prstGeom prst="rect">
            <a:avLst/>
          </a:prstGeom>
        </p:spPr>
        <p:txBody>
          <a:bodyPr vert="horz" lIns="91836" tIns="45918" rIns="91836" bIns="45918" rtlCol="0" anchor="b"/>
          <a:lstStyle>
            <a:lvl1pPr algn="l" defTabSz="943641"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C4D6736C-38A2-4250-B959-4811915D0B33}"/>
              </a:ext>
            </a:extLst>
          </p:cNvPr>
          <p:cNvSpPr>
            <a:spLocks noGrp="1"/>
          </p:cNvSpPr>
          <p:nvPr>
            <p:ph type="sldNum" sz="quarter" idx="5"/>
          </p:nvPr>
        </p:nvSpPr>
        <p:spPr>
          <a:xfrm>
            <a:off x="3777607" y="9377317"/>
            <a:ext cx="2889938" cy="493633"/>
          </a:xfrm>
          <a:prstGeom prst="rect">
            <a:avLst/>
          </a:prstGeom>
        </p:spPr>
        <p:txBody>
          <a:bodyPr vert="horz" wrap="square" lIns="91836" tIns="45918" rIns="91836" bIns="4591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B84FCD5-F6BA-425D-B7E1-1B8D321977B2}" type="slidenum">
              <a:rPr lang="lv-LV" altLang="en-US"/>
              <a:pPr>
                <a:defRPr/>
              </a:pPr>
              <a:t>‹#›</a:t>
            </a:fld>
            <a:endParaRPr lang="lv-LV" altLang="en-US"/>
          </a:p>
        </p:txBody>
      </p:sp>
    </p:spTree>
    <p:extLst>
      <p:ext uri="{BB962C8B-B14F-4D97-AF65-F5344CB8AC3E}">
        <p14:creationId xmlns:p14="http://schemas.microsoft.com/office/powerpoint/2010/main" val="4116254482"/>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38213" rtl="0" eaLnBrk="0" fontAlgn="base" latinLnBrk="0" hangingPunct="0">
              <a:lnSpc>
                <a:spcPct val="100000"/>
              </a:lnSpc>
              <a:spcBef>
                <a:spcPts val="0"/>
              </a:spcBef>
              <a:spcAft>
                <a:spcPts val="0"/>
              </a:spcAft>
              <a:buClrTx/>
              <a:buSzTx/>
              <a:buFontTx/>
              <a:buNone/>
              <a:tabLst/>
              <a:defRPr/>
            </a:pPr>
            <a:endParaRPr lang="lv-LV" sz="12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38213" rtl="0" eaLnBrk="0" fontAlgn="base" latinLnBrk="0" hangingPunct="0">
              <a:lnSpc>
                <a:spcPct val="100000"/>
              </a:lnSpc>
              <a:spcBef>
                <a:spcPts val="0"/>
              </a:spcBef>
              <a:spcAft>
                <a:spcPts val="0"/>
              </a:spcAft>
              <a:buClrTx/>
              <a:buSzTx/>
              <a:buFontTx/>
              <a:buNone/>
              <a:tabLst/>
              <a:defRPr/>
            </a:pPr>
            <a:endParaRPr lang="lv-LV" sz="12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38213" rtl="0" eaLnBrk="0" fontAlgn="base" latinLnBrk="0" hangingPunct="0">
              <a:lnSpc>
                <a:spcPct val="100000"/>
              </a:lnSpc>
              <a:spcBef>
                <a:spcPts val="0"/>
              </a:spcBef>
              <a:spcAft>
                <a:spcPts val="0"/>
              </a:spcAft>
              <a:buClrTx/>
              <a:buSzTx/>
              <a:buFontTx/>
              <a:buNone/>
              <a:tabLst/>
              <a:defRPr/>
            </a:pPr>
            <a:endParaRPr lang="lv-LV" sz="12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38213" rtl="0" eaLnBrk="0" fontAlgn="base" latinLnBrk="0" hangingPunct="0">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a:t>
            </a:fld>
            <a:endParaRPr lang="lv-LV" altLang="en-US"/>
          </a:p>
        </p:txBody>
      </p:sp>
    </p:spTree>
    <p:extLst>
      <p:ext uri="{BB962C8B-B14F-4D97-AF65-F5344CB8AC3E}">
        <p14:creationId xmlns:p14="http://schemas.microsoft.com/office/powerpoint/2010/main" val="57329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10</a:t>
            </a:fld>
            <a:endParaRPr lang="lv-LV" altLang="en-US"/>
          </a:p>
        </p:txBody>
      </p:sp>
    </p:spTree>
    <p:extLst>
      <p:ext uri="{BB962C8B-B14F-4D97-AF65-F5344CB8AC3E}">
        <p14:creationId xmlns:p14="http://schemas.microsoft.com/office/powerpoint/2010/main" val="234606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11</a:t>
            </a:fld>
            <a:endParaRPr lang="lv-LV" altLang="en-US"/>
          </a:p>
        </p:txBody>
      </p:sp>
    </p:spTree>
    <p:extLst>
      <p:ext uri="{BB962C8B-B14F-4D97-AF65-F5344CB8AC3E}">
        <p14:creationId xmlns:p14="http://schemas.microsoft.com/office/powerpoint/2010/main" val="871648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12</a:t>
            </a:fld>
            <a:endParaRPr lang="lv-LV" altLang="en-US"/>
          </a:p>
        </p:txBody>
      </p:sp>
    </p:spTree>
    <p:extLst>
      <p:ext uri="{BB962C8B-B14F-4D97-AF65-F5344CB8AC3E}">
        <p14:creationId xmlns:p14="http://schemas.microsoft.com/office/powerpoint/2010/main" val="95080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13</a:t>
            </a:fld>
            <a:endParaRPr lang="lv-LV" altLang="en-US"/>
          </a:p>
        </p:txBody>
      </p:sp>
    </p:spTree>
    <p:extLst>
      <p:ext uri="{BB962C8B-B14F-4D97-AF65-F5344CB8AC3E}">
        <p14:creationId xmlns:p14="http://schemas.microsoft.com/office/powerpoint/2010/main" val="196610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15000"/>
              </a:lnSpc>
              <a:spcAft>
                <a:spcPts val="1000"/>
              </a:spcAft>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Savukārt, ja deleģēšanas līgums ir noslēgts, tam ir jāatbilst normatīvajiem aktiem, tiesību principiem un vispārējām prasībām juridiskiem dokumentiem.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14</a:t>
            </a:fld>
            <a:endParaRPr lang="lv-LV" altLang="en-US"/>
          </a:p>
        </p:txBody>
      </p:sp>
    </p:spTree>
    <p:extLst>
      <p:ext uri="{BB962C8B-B14F-4D97-AF65-F5344CB8AC3E}">
        <p14:creationId xmlns:p14="http://schemas.microsoft.com/office/powerpoint/2010/main" val="2579585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15</a:t>
            </a:fld>
            <a:endParaRPr lang="lv-LV" altLang="en-US"/>
          </a:p>
        </p:txBody>
      </p:sp>
    </p:spTree>
    <p:extLst>
      <p:ext uri="{BB962C8B-B14F-4D97-AF65-F5344CB8AC3E}">
        <p14:creationId xmlns:p14="http://schemas.microsoft.com/office/powerpoint/2010/main" val="1247628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16</a:t>
            </a:fld>
            <a:endParaRPr lang="lv-LV" altLang="en-US"/>
          </a:p>
        </p:txBody>
      </p:sp>
    </p:spTree>
    <p:extLst>
      <p:ext uri="{BB962C8B-B14F-4D97-AF65-F5344CB8AC3E}">
        <p14:creationId xmlns:p14="http://schemas.microsoft.com/office/powerpoint/2010/main" val="231261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17</a:t>
            </a:fld>
            <a:endParaRPr lang="lv-LV" altLang="en-US"/>
          </a:p>
        </p:txBody>
      </p:sp>
    </p:spTree>
    <p:extLst>
      <p:ext uri="{BB962C8B-B14F-4D97-AF65-F5344CB8AC3E}">
        <p14:creationId xmlns:p14="http://schemas.microsoft.com/office/powerpoint/2010/main" val="343744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84FCD5-F6BA-425D-B7E1-1B8D321977B2}"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516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dirty="0">
                <a:effectLst/>
                <a:latin typeface="Times New Roman" panose="02020603050405020304" pitchFamily="18" charset="0"/>
                <a:ea typeface="Calibri" panose="020F0502020204030204" pitchFamily="34" charset="0"/>
              </a:rPr>
              <a:t>   </a:t>
            </a:r>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19</a:t>
            </a:fld>
            <a:endParaRPr lang="lv-LV" altLang="en-US"/>
          </a:p>
        </p:txBody>
      </p:sp>
    </p:spTree>
    <p:extLst>
      <p:ext uri="{BB962C8B-B14F-4D97-AF65-F5344CB8AC3E}">
        <p14:creationId xmlns:p14="http://schemas.microsoft.com/office/powerpoint/2010/main" val="103281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38213" rtl="0" eaLnBrk="0" fontAlgn="base" latinLnBrk="0" hangingPunct="0">
              <a:lnSpc>
                <a:spcPct val="100000"/>
              </a:lnSpc>
              <a:spcBef>
                <a:spcPts val="0"/>
              </a:spcBef>
              <a:spcAft>
                <a:spcPts val="0"/>
              </a:spcAft>
              <a:buClrTx/>
              <a:buSzTx/>
              <a:buFontTx/>
              <a:buNone/>
              <a:tabLst/>
              <a:defRPr/>
            </a:pPr>
            <a:endParaRPr kumimoji="0" lang="lv-LV"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38213" rtl="0" eaLnBrk="0" fontAlgn="base" latinLnBrk="0" hangingPunct="0">
              <a:lnSpc>
                <a:spcPct val="100000"/>
              </a:lnSpc>
              <a:spcBef>
                <a:spcPts val="0"/>
              </a:spcBef>
              <a:spcAft>
                <a:spcPts val="0"/>
              </a:spcAft>
              <a:buClrTx/>
              <a:buSzTx/>
              <a:buFontTx/>
              <a:buNone/>
              <a:tabLst/>
              <a:defRPr/>
            </a:pPr>
            <a:endParaRPr kumimoji="0" lang="lv-LV"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2</a:t>
            </a:fld>
            <a:endParaRPr lang="lv-LV" altLang="en-US"/>
          </a:p>
        </p:txBody>
      </p:sp>
    </p:spTree>
    <p:extLst>
      <p:ext uri="{BB962C8B-B14F-4D97-AF65-F5344CB8AC3E}">
        <p14:creationId xmlns:p14="http://schemas.microsoft.com/office/powerpoint/2010/main" val="346029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Tx/>
              <a:buNone/>
              <a:tabLst>
                <a:tab pos="90560" algn="l"/>
              </a:tabLst>
              <a:defRPr/>
            </a:pP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38213" rtl="0" eaLnBrk="0" fontAlgn="base" latinLnBrk="0" hangingPunct="0">
              <a:lnSpc>
                <a:spcPct val="100000"/>
              </a:lnSpc>
              <a:spcBef>
                <a:spcPct val="30000"/>
              </a:spcBef>
              <a:spcAft>
                <a:spcPct val="0"/>
              </a:spcAft>
              <a:buClrTx/>
              <a:buSzTx/>
              <a:buFontTx/>
              <a:buNone/>
              <a:tabLst>
                <a:tab pos="90560" algn="l"/>
              </a:tabLst>
              <a:defRPr/>
            </a:pP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38213" rtl="0" eaLnBrk="0" fontAlgn="base" latinLnBrk="0" hangingPunct="0">
              <a:lnSpc>
                <a:spcPct val="100000"/>
              </a:lnSpc>
              <a:spcBef>
                <a:spcPct val="30000"/>
              </a:spcBef>
              <a:spcAft>
                <a:spcPct val="0"/>
              </a:spcAft>
              <a:buClrTx/>
              <a:buSzTx/>
              <a:buFontTx/>
              <a:buNone/>
              <a:tabLst>
                <a:tab pos="90560" algn="l"/>
              </a:tabLst>
              <a:defRPr/>
            </a:pP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38213" rtl="0" eaLnBrk="0" fontAlgn="base" latinLnBrk="0" hangingPunct="0">
              <a:lnSpc>
                <a:spcPct val="100000"/>
              </a:lnSpc>
              <a:spcBef>
                <a:spcPct val="30000"/>
              </a:spcBef>
              <a:spcAft>
                <a:spcPct val="0"/>
              </a:spcAft>
              <a:buClrTx/>
              <a:buSzTx/>
              <a:buFontTx/>
              <a:buNone/>
              <a:tabLst>
                <a:tab pos="90560" algn="l"/>
              </a:tabLst>
              <a:defRPr/>
            </a:pP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38213" rtl="0" eaLnBrk="0" fontAlgn="base" latinLnBrk="0" hangingPunct="0">
              <a:lnSpc>
                <a:spcPct val="100000"/>
              </a:lnSpc>
              <a:spcBef>
                <a:spcPct val="30000"/>
              </a:spcBef>
              <a:spcAft>
                <a:spcPct val="0"/>
              </a:spcAft>
              <a:buClrTx/>
              <a:buSzTx/>
              <a:buFontTx/>
              <a:buNone/>
              <a:tabLst>
                <a:tab pos="90560" algn="l"/>
              </a:tabLst>
              <a:defRPr/>
            </a:pPr>
            <a:endParaRPr kumimoji="0" lang="lv-LV"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38213" rtl="0" eaLnBrk="0" fontAlgn="base" latinLnBrk="0" hangingPunct="0">
              <a:lnSpc>
                <a:spcPct val="100000"/>
              </a:lnSpc>
              <a:spcBef>
                <a:spcPct val="30000"/>
              </a:spcBef>
              <a:spcAft>
                <a:spcPct val="0"/>
              </a:spcAft>
              <a:buClrTx/>
              <a:buSzTx/>
              <a:buFontTx/>
              <a:buNone/>
              <a:tabLst>
                <a:tab pos="90560" algn="l"/>
              </a:tabLst>
              <a:defRPr/>
            </a:pP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38213" rtl="0" eaLnBrk="0" fontAlgn="base" latinLnBrk="0" hangingPunct="0">
              <a:lnSpc>
                <a:spcPct val="107000"/>
              </a:lnSpc>
              <a:spcBef>
                <a:spcPct val="30000"/>
              </a:spcBef>
              <a:spcAft>
                <a:spcPts val="804"/>
              </a:spcAft>
              <a:buClrTx/>
              <a:buSzTx/>
              <a:buFontTx/>
              <a:buNone/>
              <a:tabLst/>
              <a:defRPr/>
            </a:pPr>
            <a:endPar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3</a:t>
            </a:fld>
            <a:endParaRPr lang="lv-LV" altLang="en-US"/>
          </a:p>
        </p:txBody>
      </p:sp>
    </p:spTree>
    <p:extLst>
      <p:ext uri="{BB962C8B-B14F-4D97-AF65-F5344CB8AC3E}">
        <p14:creationId xmlns:p14="http://schemas.microsoft.com/office/powerpoint/2010/main" val="244308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9178" algn="just">
              <a:lnSpc>
                <a:spcPct val="115000"/>
              </a:lnSpc>
              <a:spcAft>
                <a:spcPts val="1004"/>
              </a:spcAft>
              <a:tabLst>
                <a:tab pos="633284" algn="l"/>
              </a:tabLst>
            </a:pPr>
            <a:endParaRPr lang="lv-LV"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84FCD5-F6BA-425D-B7E1-1B8D321977B2}"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lv-LV"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5170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5</a:t>
            </a:fld>
            <a:endParaRPr lang="lv-LV" altLang="en-US"/>
          </a:p>
        </p:txBody>
      </p:sp>
    </p:spTree>
    <p:extLst>
      <p:ext uri="{BB962C8B-B14F-4D97-AF65-F5344CB8AC3E}">
        <p14:creationId xmlns:p14="http://schemas.microsoft.com/office/powerpoint/2010/main" val="383527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mj-lt"/>
              <a:buNone/>
            </a:pPr>
            <a:endParaRPr lang="lv-LV" sz="1100" b="1" dirty="0">
              <a:solidFill>
                <a:srgbClr val="41414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6</a:t>
            </a:fld>
            <a:endParaRPr lang="lv-LV" altLang="en-US"/>
          </a:p>
        </p:txBody>
      </p:sp>
    </p:spTree>
    <p:extLst>
      <p:ext uri="{BB962C8B-B14F-4D97-AF65-F5344CB8AC3E}">
        <p14:creationId xmlns:p14="http://schemas.microsoft.com/office/powerpoint/2010/main" val="70505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542723" algn="just" defTabSz="938213" rtl="0" eaLnBrk="0" fontAlgn="base" latinLnBrk="0" hangingPunct="0">
              <a:lnSpc>
                <a:spcPct val="115000"/>
              </a:lnSpc>
              <a:spcBef>
                <a:spcPct val="30000"/>
              </a:spcBef>
              <a:spcAft>
                <a:spcPts val="603"/>
              </a:spcAft>
              <a:buClrTx/>
              <a:buSzTx/>
              <a:buFontTx/>
              <a:buNone/>
              <a:tabLst/>
              <a:defRPr/>
            </a:pPr>
            <a:r>
              <a:rPr kumimoji="0" lang="lv-LV" sz="900" b="1"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Nākamajos slaidos aplūkosim dažas praktiskas dabas situācijas, </a:t>
            </a:r>
            <a:r>
              <a:rPr kumimoji="0" lang="lv-LV" sz="900" b="1" i="0" u="none" strike="noStrike" kern="1200" cap="none" spc="0" normalizeH="0" baseline="0" noProof="0" dirty="0">
                <a:ln>
                  <a:noFill/>
                </a:ln>
                <a:solidFill>
                  <a:srgbClr val="9BBB59">
                    <a:lumMod val="50000"/>
                  </a:srgbClr>
                </a:solidFill>
                <a:effectLst/>
                <a:uLnTx/>
                <a:uFillTx/>
                <a:latin typeface="Times New Roman" panose="02020603050405020304" pitchFamily="18" charset="0"/>
                <a:ea typeface="Calibri" panose="020F0502020204030204" pitchFamily="34" charset="0"/>
                <a:cs typeface="+mn-cs"/>
              </a:rPr>
              <a:t>lūdzu savu kolēģi Matīsu </a:t>
            </a:r>
            <a:endParaRPr kumimoji="0" lang="lv-LV"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542723" algn="just" defTabSz="938213" rtl="0" eaLnBrk="0" fontAlgn="base" latinLnBrk="0" hangingPunct="0">
              <a:lnSpc>
                <a:spcPct val="115000"/>
              </a:lnSpc>
              <a:spcBef>
                <a:spcPct val="30000"/>
              </a:spcBef>
              <a:spcAft>
                <a:spcPts val="603"/>
              </a:spcAft>
              <a:buClrTx/>
              <a:buSzTx/>
              <a:buFontTx/>
              <a:buNone/>
              <a:tabLst/>
              <a:defRPr/>
            </a:pPr>
            <a:endParaRPr kumimoji="0" lang="lv-LV"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542723" algn="just" defTabSz="938213" rtl="0" eaLnBrk="0" fontAlgn="base" latinLnBrk="0" hangingPunct="0">
              <a:lnSpc>
                <a:spcPct val="115000"/>
              </a:lnSpc>
              <a:spcBef>
                <a:spcPct val="30000"/>
              </a:spcBef>
              <a:spcAft>
                <a:spcPts val="603"/>
              </a:spcAft>
              <a:buClrTx/>
              <a:buSzTx/>
              <a:buFontTx/>
              <a:buNone/>
              <a:tabLst/>
              <a:defRPr/>
            </a:pPr>
            <a:r>
              <a:rPr kumimoji="0" lang="lv-LV"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Runā Matīss</a:t>
            </a:r>
          </a:p>
          <a:p>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7</a:t>
            </a:fld>
            <a:endParaRPr lang="lv-LV" altLang="en-US"/>
          </a:p>
        </p:txBody>
      </p:sp>
    </p:spTree>
    <p:extLst>
      <p:ext uri="{BB962C8B-B14F-4D97-AF65-F5344CB8AC3E}">
        <p14:creationId xmlns:p14="http://schemas.microsoft.com/office/powerpoint/2010/main" val="19518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8</a:t>
            </a:fld>
            <a:endParaRPr lang="lv-LV" altLang="en-US"/>
          </a:p>
        </p:txBody>
      </p:sp>
    </p:spTree>
    <p:extLst>
      <p:ext uri="{BB962C8B-B14F-4D97-AF65-F5344CB8AC3E}">
        <p14:creationId xmlns:p14="http://schemas.microsoft.com/office/powerpoint/2010/main" val="61732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42273" rtl="0" eaLnBrk="0" fontAlgn="base" latinLnBrk="0" hangingPunct="0">
              <a:lnSpc>
                <a:spcPct val="100000"/>
              </a:lnSpc>
              <a:spcBef>
                <a:spcPts val="0"/>
              </a:spcBef>
              <a:spcAft>
                <a:spcPts val="0"/>
              </a:spcAft>
              <a:buClrTx/>
              <a:buSzTx/>
              <a:buFontTx/>
              <a:buNone/>
              <a:tabLst>
                <a:tab pos="633284" algn="l"/>
              </a:tabLst>
              <a:defRPr/>
            </a:pPr>
            <a:endParaRPr kumimoji="0" lang="lv-LV"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9</a:t>
            </a:fld>
            <a:endParaRPr lang="lv-LV" altLang="en-US"/>
          </a:p>
        </p:txBody>
      </p:sp>
    </p:spTree>
    <p:extLst>
      <p:ext uri="{BB962C8B-B14F-4D97-AF65-F5344CB8AC3E}">
        <p14:creationId xmlns:p14="http://schemas.microsoft.com/office/powerpoint/2010/main" val="90437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13C3402-B4CF-4E0A-B1AC-58845FAEBFE8}" type="datetime1">
              <a:rPr lang="en-US" smtClean="0"/>
              <a:pPr>
                <a:defRPr/>
              </a:pPr>
              <a:t>10/14/2022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B9F516-C71F-41B2-988A-4CDDC11D72A9}" type="slidenum">
              <a:rPr lang="en-US" altLang="en-US" smtClean="0"/>
              <a:pPr>
                <a:defRPr/>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6091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13C3402-B4CF-4E0A-B1AC-58845FAEBFE8}" type="datetime1">
              <a:rPr lang="en-US" smtClean="0"/>
              <a:pPr>
                <a:defRPr/>
              </a:pPr>
              <a:t>10/14/2022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B9F516-C71F-41B2-988A-4CDDC11D72A9}" type="slidenum">
              <a:rPr lang="en-US" altLang="en-US" smtClean="0"/>
              <a:pPr>
                <a:defRPr/>
              </a:pPr>
              <a:t>‹#›</a:t>
            </a:fld>
            <a:endParaRPr lang="en-US" altLang="en-US"/>
          </a:p>
        </p:txBody>
      </p:sp>
    </p:spTree>
    <p:extLst>
      <p:ext uri="{BB962C8B-B14F-4D97-AF65-F5344CB8AC3E}">
        <p14:creationId xmlns:p14="http://schemas.microsoft.com/office/powerpoint/2010/main" val="26426196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13C3402-B4CF-4E0A-B1AC-58845FAEBFE8}" type="datetime1">
              <a:rPr lang="en-US" smtClean="0"/>
              <a:pPr>
                <a:defRPr/>
              </a:pPr>
              <a:t>10/14/2022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B9F516-C71F-41B2-988A-4CDDC11D72A9}" type="slidenum">
              <a:rPr lang="en-US" altLang="en-US" smtClean="0"/>
              <a:pPr>
                <a:defRPr/>
              </a:pPr>
              <a:t>‹#›</a:t>
            </a:fld>
            <a:endParaRPr lang="en-US" altLang="en-US"/>
          </a:p>
        </p:txBody>
      </p:sp>
    </p:spTree>
    <p:extLst>
      <p:ext uri="{BB962C8B-B14F-4D97-AF65-F5344CB8AC3E}">
        <p14:creationId xmlns:p14="http://schemas.microsoft.com/office/powerpoint/2010/main" val="39270890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AF3B2330-8D40-4CC7-AACD-7FDE933992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1D3125F-3121-44D9-91C0-D1AAEA1AACF9}"/>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7" name="Picture 8">
            <a:extLst>
              <a:ext uri="{FF2B5EF4-FFF2-40B4-BE49-F238E27FC236}">
                <a16:creationId xmlns:a16="http://schemas.microsoft.com/office/drawing/2014/main" id="{70CD7034-DF75-41C1-9FA3-C7D228A739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1988" y="0"/>
            <a:ext cx="32480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532210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CA4D26A2-E7E0-4E29-83B1-CAEB402E74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7600" y="381000"/>
            <a:ext cx="8128000" cy="1036642"/>
          </a:xfrm>
        </p:spPr>
        <p:txBody>
          <a:bodyPr>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3876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3876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92FF160-168F-490B-AC1D-06E99DC56A5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A50152C-A5AE-4037-8E77-C398DB665690}" type="slidenum">
              <a:rPr lang="en-US" altLang="en-US"/>
              <a:pPr>
                <a:defRPr/>
              </a:pPr>
              <a:t>‹#›</a:t>
            </a:fld>
            <a:endParaRPr lang="en-US" altLang="en-US"/>
          </a:p>
        </p:txBody>
      </p:sp>
    </p:spTree>
    <p:extLst>
      <p:ext uri="{BB962C8B-B14F-4D97-AF65-F5344CB8AC3E}">
        <p14:creationId xmlns:p14="http://schemas.microsoft.com/office/powerpoint/2010/main" val="266751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341AD4-FFF3-4D95-934F-F551611770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5C0D2F1F-BD73-479C-B027-B3AB99A295F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BAFD0658-85EC-4BDE-800A-C42156FBEBD6}" type="slidenum">
              <a:rPr lang="en-US" altLang="en-US"/>
              <a:pPr>
                <a:defRPr/>
              </a:pPr>
              <a:t>‹#›</a:t>
            </a:fld>
            <a:endParaRPr lang="en-US" altLang="en-US"/>
          </a:p>
        </p:txBody>
      </p:sp>
    </p:spTree>
    <p:extLst>
      <p:ext uri="{BB962C8B-B14F-4D97-AF65-F5344CB8AC3E}">
        <p14:creationId xmlns:p14="http://schemas.microsoft.com/office/powerpoint/2010/main" val="3785646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3FAA031-9D79-4CB3-A2AE-314FE08CE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5E7FBD2B-2CC4-4224-9A77-EDA75A2C51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5150" y="0"/>
            <a:ext cx="34417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0845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6A0A0A0-9B27-4B4C-B321-455EE44D7C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70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C624CB8-D7E2-446F-853A-AC8E48C8A1A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0C4748C0-97F6-4124-ABAA-BC179355A8D9}" type="slidenum">
              <a:rPr lang="en-US" altLang="en-US"/>
              <a:pPr>
                <a:defRPr/>
              </a:pPr>
              <a:t>‹#›</a:t>
            </a:fld>
            <a:endParaRPr lang="en-US" altLang="en-US"/>
          </a:p>
        </p:txBody>
      </p:sp>
    </p:spTree>
    <p:extLst>
      <p:ext uri="{BB962C8B-B14F-4D97-AF65-F5344CB8AC3E}">
        <p14:creationId xmlns:p14="http://schemas.microsoft.com/office/powerpoint/2010/main" val="209937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2638BF4D-5ADD-494F-9EDC-80E3D19A16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75" y="0"/>
            <a:ext cx="18526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256AB623-E671-40A3-8816-C4F3AC781D5E}"/>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3C07DC74-23A1-4829-ADFE-D6078EEF1E7E}" type="slidenum">
              <a:rPr lang="en-US" altLang="en-US"/>
              <a:pPr>
                <a:defRPr/>
              </a:pPr>
              <a:t>‹#›</a:t>
            </a:fld>
            <a:endParaRPr lang="en-US" altLang="en-US"/>
          </a:p>
        </p:txBody>
      </p:sp>
    </p:spTree>
    <p:extLst>
      <p:ext uri="{BB962C8B-B14F-4D97-AF65-F5344CB8AC3E}">
        <p14:creationId xmlns:p14="http://schemas.microsoft.com/office/powerpoint/2010/main" val="4141287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DE818A8-E405-452E-A959-C228B3EC22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64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72672629-D088-400F-9280-083D0A2D3E69}"/>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2535878-322B-41E6-819E-6EE0C5A9D2A1}" type="slidenum">
              <a:rPr lang="en-US" altLang="en-US"/>
              <a:pPr>
                <a:defRPr/>
              </a:pPr>
              <a:t>‹#›</a:t>
            </a:fld>
            <a:endParaRPr lang="en-US" altLang="en-US"/>
          </a:p>
        </p:txBody>
      </p:sp>
    </p:spTree>
    <p:extLst>
      <p:ext uri="{BB962C8B-B14F-4D97-AF65-F5344CB8AC3E}">
        <p14:creationId xmlns:p14="http://schemas.microsoft.com/office/powerpoint/2010/main" val="100340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13C3402-B4CF-4E0A-B1AC-58845FAEBFE8}" type="datetime1">
              <a:rPr lang="en-US" smtClean="0"/>
              <a:pPr>
                <a:defRPr/>
              </a:pPr>
              <a:t>10/14/2022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B9F516-C71F-41B2-988A-4CDDC11D72A9}" type="slidenum">
              <a:rPr lang="en-US" altLang="en-US" smtClean="0"/>
              <a:pPr>
                <a:defRPr/>
              </a:pPr>
              <a:t>‹#›</a:t>
            </a:fld>
            <a:endParaRPr lang="en-US" altLang="en-US"/>
          </a:p>
        </p:txBody>
      </p:sp>
    </p:spTree>
    <p:extLst>
      <p:ext uri="{BB962C8B-B14F-4D97-AF65-F5344CB8AC3E}">
        <p14:creationId xmlns:p14="http://schemas.microsoft.com/office/powerpoint/2010/main" val="341790876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13C3402-B4CF-4E0A-B1AC-58845FAEBFE8}" type="datetime1">
              <a:rPr lang="en-US" smtClean="0"/>
              <a:pPr>
                <a:defRPr/>
              </a:pPr>
              <a:t>10/14/2022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B9F516-C71F-41B2-988A-4CDDC11D72A9}" type="slidenum">
              <a:rPr lang="en-US" altLang="en-US" smtClean="0"/>
              <a:pPr>
                <a:defRPr/>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0676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13C3402-B4CF-4E0A-B1AC-58845FAEBFE8}" type="datetime1">
              <a:rPr lang="en-US" smtClean="0"/>
              <a:pPr>
                <a:defRPr/>
              </a:pPr>
              <a:t>10/14/2022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B9F516-C71F-41B2-988A-4CDDC11D72A9}" type="slidenum">
              <a:rPr lang="en-US" altLang="en-US" smtClean="0"/>
              <a:pPr>
                <a:defRPr/>
              </a:pPr>
              <a:t>‹#›</a:t>
            </a:fld>
            <a:endParaRPr lang="en-US" altLang="en-US"/>
          </a:p>
        </p:txBody>
      </p:sp>
    </p:spTree>
    <p:extLst>
      <p:ext uri="{BB962C8B-B14F-4D97-AF65-F5344CB8AC3E}">
        <p14:creationId xmlns:p14="http://schemas.microsoft.com/office/powerpoint/2010/main" val="352360896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13C3402-B4CF-4E0A-B1AC-58845FAEBFE8}" type="datetime1">
              <a:rPr lang="en-US" smtClean="0"/>
              <a:pPr>
                <a:defRPr/>
              </a:pPr>
              <a:t>10/14/2022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7B9F516-C71F-41B2-988A-4CDDC11D72A9}" type="slidenum">
              <a:rPr lang="en-US" altLang="en-US" smtClean="0"/>
              <a:pPr>
                <a:defRPr/>
              </a:pPr>
              <a:t>‹#›</a:t>
            </a:fld>
            <a:endParaRPr lang="en-US" altLang="en-US"/>
          </a:p>
        </p:txBody>
      </p:sp>
    </p:spTree>
    <p:extLst>
      <p:ext uri="{BB962C8B-B14F-4D97-AF65-F5344CB8AC3E}">
        <p14:creationId xmlns:p14="http://schemas.microsoft.com/office/powerpoint/2010/main" val="385591937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13C3402-B4CF-4E0A-B1AC-58845FAEBFE8}" type="datetime1">
              <a:rPr lang="en-US" smtClean="0"/>
              <a:pPr>
                <a:defRPr/>
              </a:pPr>
              <a:t>10/14/2022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7B9F516-C71F-41B2-988A-4CDDC11D72A9}" type="slidenum">
              <a:rPr lang="en-US" altLang="en-US" smtClean="0"/>
              <a:pPr>
                <a:defRPr/>
              </a:pPr>
              <a:t>‹#›</a:t>
            </a:fld>
            <a:endParaRPr lang="en-US" altLang="en-US"/>
          </a:p>
        </p:txBody>
      </p:sp>
    </p:spTree>
    <p:extLst>
      <p:ext uri="{BB962C8B-B14F-4D97-AF65-F5344CB8AC3E}">
        <p14:creationId xmlns:p14="http://schemas.microsoft.com/office/powerpoint/2010/main" val="2465649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413C3402-B4CF-4E0A-B1AC-58845FAEBFE8}" type="datetime1">
              <a:rPr lang="en-US" smtClean="0"/>
              <a:pPr>
                <a:defRPr/>
              </a:pPr>
              <a:t>10/14/2022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97B9F516-C71F-41B2-988A-4CDDC11D72A9}" type="slidenum">
              <a:rPr lang="en-US" altLang="en-US" smtClean="0"/>
              <a:pPr>
                <a:defRPr/>
              </a:pPr>
              <a:t>‹#›</a:t>
            </a:fld>
            <a:endParaRPr lang="en-US" altLang="en-US"/>
          </a:p>
        </p:txBody>
      </p:sp>
    </p:spTree>
    <p:extLst>
      <p:ext uri="{BB962C8B-B14F-4D97-AF65-F5344CB8AC3E}">
        <p14:creationId xmlns:p14="http://schemas.microsoft.com/office/powerpoint/2010/main" val="36425273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413C3402-B4CF-4E0A-B1AC-58845FAEBFE8}" type="datetime1">
              <a:rPr lang="en-US" smtClean="0"/>
              <a:pPr>
                <a:defRPr/>
              </a:pPr>
              <a:t>10/14/2022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97B9F516-C71F-41B2-988A-4CDDC11D72A9}" type="slidenum">
              <a:rPr lang="en-US" altLang="en-US" smtClean="0"/>
              <a:pPr>
                <a:defRPr/>
              </a:pPr>
              <a:t>‹#›</a:t>
            </a:fld>
            <a:endParaRPr lang="en-US" altLang="en-US"/>
          </a:p>
        </p:txBody>
      </p:sp>
    </p:spTree>
    <p:extLst>
      <p:ext uri="{BB962C8B-B14F-4D97-AF65-F5344CB8AC3E}">
        <p14:creationId xmlns:p14="http://schemas.microsoft.com/office/powerpoint/2010/main" val="27755556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13C3402-B4CF-4E0A-B1AC-58845FAEBFE8}" type="datetime1">
              <a:rPr lang="en-US" smtClean="0"/>
              <a:pPr>
                <a:defRPr/>
              </a:pPr>
              <a:t>10/14/2022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B9F516-C71F-41B2-988A-4CDDC11D72A9}" type="slidenum">
              <a:rPr lang="en-US" altLang="en-US" smtClean="0"/>
              <a:pPr>
                <a:defRPr/>
              </a:pPr>
              <a:t>‹#›</a:t>
            </a:fld>
            <a:endParaRPr lang="en-US" altLang="en-US"/>
          </a:p>
        </p:txBody>
      </p:sp>
    </p:spTree>
    <p:extLst>
      <p:ext uri="{BB962C8B-B14F-4D97-AF65-F5344CB8AC3E}">
        <p14:creationId xmlns:p14="http://schemas.microsoft.com/office/powerpoint/2010/main" val="32828095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413C3402-B4CF-4E0A-B1AC-58845FAEBFE8}" type="datetime1">
              <a:rPr lang="en-US" smtClean="0"/>
              <a:pPr>
                <a:defRPr/>
              </a:pPr>
              <a:t>10/14/2022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97B9F516-C71F-41B2-988A-4CDDC11D72A9}" type="slidenum">
              <a:rPr lang="en-US" altLang="en-US" smtClean="0"/>
              <a:pPr>
                <a:defRPr/>
              </a:pPr>
              <a:t>‹#›</a:t>
            </a:fld>
            <a:endParaRPr lang="en-US"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183491"/>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152" r:id="rId14"/>
    <p:sldLayoutId id="2147484153" r:id="rId15"/>
    <p:sldLayoutId id="2147484065" r:id="rId16"/>
    <p:sldLayoutId id="2147484067" r:id="rId17"/>
    <p:sldLayoutId id="2147484068" r:id="rId18"/>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varam.gov.lv/lv/vadlinijas-parvaldes-uzdevumu-delegesanai-2021"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lrvk.gov.lv/lv/revizijas/revizijas/noslegtas-revizijas/vai-talsu-novada-pasvaldiba-parvalda-kapitalsabiedribas-sekojot-tiesiskuma-un-labakas-prakses-principie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3366-7242-264E-7C26-D2499C867C5E}"/>
              </a:ext>
            </a:extLst>
          </p:cNvPr>
          <p:cNvSpPr>
            <a:spLocks noGrp="1"/>
          </p:cNvSpPr>
          <p:nvPr>
            <p:ph type="title"/>
          </p:nvPr>
        </p:nvSpPr>
        <p:spPr>
          <a:xfrm>
            <a:off x="1062989" y="3429000"/>
            <a:ext cx="10363200" cy="1356167"/>
          </a:xfrm>
        </p:spPr>
        <p:txBody>
          <a:bodyPr>
            <a:noAutofit/>
          </a:bodyPr>
          <a:lstStyle/>
          <a:p>
            <a:r>
              <a:rPr lang="lv-LV" sz="4000"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AKTUALITĀTES PAŠVALDĪBAS PĀRVALDES UZDEVUMU </a:t>
            </a:r>
            <a:r>
              <a:rPr lang="lv-LV" sz="4000"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DELEĢĒŠANĀ</a:t>
            </a:r>
            <a:endParaRPr lang="lv-LV" sz="40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6DEF4EF0-03B9-7CD4-D378-61EE3356DD13}"/>
              </a:ext>
            </a:extLst>
          </p:cNvPr>
          <p:cNvSpPr>
            <a:spLocks noGrp="1"/>
          </p:cNvSpPr>
          <p:nvPr>
            <p:ph type="body" sz="quarter" idx="11"/>
          </p:nvPr>
        </p:nvSpPr>
        <p:spPr>
          <a:xfrm>
            <a:off x="914400" y="5747975"/>
            <a:ext cx="10363200" cy="639762"/>
          </a:xfrm>
        </p:spPr>
        <p:txBody>
          <a:bodyPr>
            <a:normAutofit lnSpcReduction="10000"/>
          </a:bodyPr>
          <a:lstStyle/>
          <a:p>
            <a:endParaRPr lang="lv-LV" dirty="0"/>
          </a:p>
          <a:p>
            <a:pPr algn="r"/>
            <a:r>
              <a:rPr lang="lv-LV" dirty="0">
                <a:solidFill>
                  <a:schemeClr val="accent3">
                    <a:lumMod val="50000"/>
                  </a:schemeClr>
                </a:solidFill>
                <a:latin typeface="+mn-lt"/>
              </a:rPr>
              <a:t>2022.</a:t>
            </a:r>
            <a:r>
              <a:rPr lang="lv-LV">
                <a:solidFill>
                  <a:schemeClr val="accent3">
                    <a:lumMod val="50000"/>
                  </a:schemeClr>
                </a:solidFill>
                <a:latin typeface="+mn-lt"/>
              </a:rPr>
              <a:t>gada 12.oktobrī</a:t>
            </a:r>
            <a:endParaRPr lang="lv-LV" dirty="0">
              <a:solidFill>
                <a:schemeClr val="accent3">
                  <a:lumMod val="50000"/>
                </a:schemeClr>
              </a:solidFill>
              <a:latin typeface="+mn-lt"/>
            </a:endParaRPr>
          </a:p>
        </p:txBody>
      </p:sp>
    </p:spTree>
    <p:extLst>
      <p:ext uri="{BB962C8B-B14F-4D97-AF65-F5344CB8AC3E}">
        <p14:creationId xmlns:p14="http://schemas.microsoft.com/office/powerpoint/2010/main" val="202647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1" name="Rectangle 8200">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03" name="Straight Connector 8202">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DFC7BF2-5DB6-DD82-E755-E069C3D88199}"/>
              </a:ext>
            </a:extLst>
          </p:cNvPr>
          <p:cNvSpPr>
            <a:spLocks noGrp="1"/>
          </p:cNvSpPr>
          <p:nvPr>
            <p:ph type="title"/>
          </p:nvPr>
        </p:nvSpPr>
        <p:spPr>
          <a:xfrm>
            <a:off x="4846320" y="286603"/>
            <a:ext cx="6314172" cy="1392257"/>
          </a:xfrm>
        </p:spPr>
        <p:txBody>
          <a:bodyPr vert="horz" lIns="91440" tIns="45720" rIns="91440" bIns="45720" rtlCol="0" anchor="b">
            <a:normAutofit/>
          </a:bodyPr>
          <a:lstStyle/>
          <a:p>
            <a:pPr algn="r"/>
            <a:r>
              <a:rPr kumimoji="0" lang="lv-LV" sz="2800" b="1" i="0" u="none" strike="noStrike" cap="none"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 (4)</a:t>
            </a:r>
            <a:br>
              <a:rPr kumimoji="0" lang="lv-LV" sz="2800" b="1" i="0" u="none" strike="noStrike" cap="none"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br>
            <a:r>
              <a:rPr kumimoji="0" lang="lv-LV" sz="2800" b="1" i="0" u="none" strike="noStrike" cap="none"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(Biežāk konstatētās neatbilstības deleģēšanas līgumos)</a:t>
            </a:r>
            <a:endParaRPr lang="lv-LV" sz="2800" dirty="0">
              <a:solidFill>
                <a:schemeClr val="accent2">
                  <a:lumMod val="50000"/>
                </a:schemeClr>
              </a:solidFill>
              <a:latin typeface="Times New Roman" panose="02020603050405020304" pitchFamily="18" charset="0"/>
              <a:ea typeface="+mj-ea"/>
              <a:cs typeface="Times New Roman" panose="02020603050405020304" pitchFamily="18" charset="0"/>
            </a:endParaRPr>
          </a:p>
        </p:txBody>
      </p:sp>
      <p:sp>
        <p:nvSpPr>
          <p:cNvPr id="3" name="Content Placeholder 2">
            <a:extLst>
              <a:ext uri="{FF2B5EF4-FFF2-40B4-BE49-F238E27FC236}">
                <a16:creationId xmlns:a16="http://schemas.microsoft.com/office/drawing/2014/main" id="{571F84D6-ED67-81C4-E249-50FFCE4B0811}"/>
              </a:ext>
            </a:extLst>
          </p:cNvPr>
          <p:cNvSpPr>
            <a:spLocks noGrp="1"/>
          </p:cNvSpPr>
          <p:nvPr>
            <p:ph idx="1"/>
          </p:nvPr>
        </p:nvSpPr>
        <p:spPr>
          <a:xfrm>
            <a:off x="337625" y="2010239"/>
            <a:ext cx="8947889" cy="4357319"/>
          </a:xfrm>
        </p:spPr>
        <p:txBody>
          <a:bodyPr vert="horz" lIns="0" tIns="45720" rIns="0" bIns="45720" rtlCol="0">
            <a:normAutofit fontScale="85000" lnSpcReduction="10000"/>
          </a:bodyPr>
          <a:lstStyle/>
          <a:p>
            <a:pPr marL="0" marR="0" lvl="0" indent="0" algn="just" fontAlgn="base">
              <a:lnSpc>
                <a:spcPct val="110000"/>
              </a:lnSpc>
              <a:spcBef>
                <a:spcPts val="0"/>
              </a:spcBef>
              <a:spcAft>
                <a:spcPts val="0"/>
              </a:spcAft>
              <a:buSzTx/>
              <a:buFont typeface="Calibri" panose="020F0502020204030204" pitchFamily="34" charset="0"/>
              <a:buNone/>
              <a:tabLst/>
              <a:defRPr/>
            </a:pPr>
            <a:r>
              <a:rPr kumimoji="0" lang="lv-LV" sz="1600" b="1" i="0"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PĀRVALDES UZDEVUMS UN MAKSAS PAKALPOJUMI IEDZĪVOTĀJIEM</a:t>
            </a:r>
            <a:endParaRPr lang="lv-LV" sz="1600" b="1" cap="none" dirty="0">
              <a:solidFill>
                <a:schemeClr val="accent2">
                  <a:lumMod val="50000"/>
                </a:schemeClr>
              </a:solidFill>
              <a:latin typeface="Times New Roman" panose="02020603050405020304" pitchFamily="18" charset="0"/>
              <a:ea typeface="+mn-ea"/>
              <a:cs typeface="Times New Roman" panose="02020603050405020304" pitchFamily="18" charset="0"/>
            </a:endParaRPr>
          </a:p>
          <a:p>
            <a:pPr lvl="0" algn="just" fontAlgn="base">
              <a:lnSpc>
                <a:spcPct val="110000"/>
              </a:lnSpc>
              <a:spcBef>
                <a:spcPts val="0"/>
              </a:spcBef>
              <a:spcAft>
                <a:spcPts val="0"/>
              </a:spcAft>
              <a:buSzTx/>
              <a:defRPr/>
            </a:pPr>
            <a:r>
              <a:rPr kumimoji="0" lang="lv-LV" sz="1600" b="0" i="1"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Atbilstoši </a:t>
            </a:r>
            <a:r>
              <a:rPr kumimoji="0" lang="lv-LV" sz="1600" b="0" i="1"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Valsts pārvaldes iekārtas likuma  43.</a:t>
            </a:r>
            <a:r>
              <a:rPr kumimoji="0" lang="lv-LV" sz="1600" b="0" i="1" u="none" strike="noStrike" cap="none" spc="0" normalizeH="0" baseline="3000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1</a:t>
            </a:r>
            <a:r>
              <a:rPr kumimoji="0" lang="lv-LV" sz="1600" b="0" i="1"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panta pirmajai un trešajai daļai </a:t>
            </a:r>
            <a:r>
              <a:rPr kumimoji="0" lang="lv-LV" sz="1600" b="0" i="1"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pakalpojumu maksas apmēram attiecīgā pārvaldes uzdevuma veikšanai jābūt noteiktai, stājoties spēkā deleģēšanas līgumam vai arī dome var noteikt </a:t>
            </a:r>
            <a:r>
              <a:rPr lang="lv-LV" sz="1600" i="1" dirty="0">
                <a:solidFill>
                  <a:schemeClr val="accent2">
                    <a:lumMod val="50000"/>
                  </a:schemeClr>
                </a:solidFill>
                <a:latin typeface="Times New Roman" panose="02020603050405020304" pitchFamily="18" charset="0"/>
                <a:ea typeface="+mn-ea"/>
                <a:cs typeface="Times New Roman" panose="02020603050405020304" pitchFamily="18" charset="0"/>
              </a:rPr>
              <a:t>pakalpojumu maksas veidošanas un apstiprināšanas kārtību privātpersonai atbilstoši deleģētā pārvaldes uzdevuma laika rāmim,</a:t>
            </a:r>
            <a:r>
              <a:rPr kumimoji="0" lang="lv-LV" sz="1600" b="0" i="1"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lv-LV" sz="1600" b="0" i="1" strike="noStrik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vienlaikus </a:t>
            </a:r>
            <a:r>
              <a:rPr lang="lv-LV" sz="1600" i="1" cap="none" dirty="0">
                <a:solidFill>
                  <a:schemeClr val="accent2">
                    <a:lumMod val="50000"/>
                  </a:schemeClr>
                </a:solidFill>
                <a:latin typeface="Times New Roman" panose="02020603050405020304" pitchFamily="18" charset="0"/>
                <a:ea typeface="+mn-ea"/>
                <a:cs typeface="Times New Roman" panose="02020603050405020304" pitchFamily="18" charset="0"/>
              </a:rPr>
              <a:t>deleģēšanas </a:t>
            </a:r>
            <a:r>
              <a:rPr kumimoji="0" lang="lv-LV" sz="1600" b="0" i="1"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līgumā nepieciešams ietvert nosacījumus, kā pašvaldība norēķināsies ar pilnvaroto privātpersonu par personām, kuras ir atbrīvotas no maksas par pakalpojumu sniegšanu</a:t>
            </a:r>
            <a:r>
              <a:rPr kumimoji="0" lang="lv-LV" sz="1600" b="0" i="0"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a:t>
            </a:r>
          </a:p>
          <a:p>
            <a:pPr marL="0" marR="0" lvl="0" indent="0" algn="just" fontAlgn="base">
              <a:lnSpc>
                <a:spcPct val="110000"/>
              </a:lnSpc>
              <a:spcBef>
                <a:spcPts val="0"/>
              </a:spcBef>
              <a:spcAft>
                <a:spcPts val="0"/>
              </a:spcAft>
              <a:buSzTx/>
              <a:buFont typeface="Calibri" panose="020F0502020204030204" pitchFamily="34" charset="0"/>
              <a:buNone/>
              <a:tabLst/>
              <a:defRPr/>
            </a:pPr>
            <a:endParaRPr kumimoji="0" lang="lv-LV" sz="1600" b="0" i="0"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0"/>
              </a:spcAft>
              <a:buClr>
                <a:srgbClr val="99CB38"/>
              </a:buClr>
              <a:buSzPct val="100000"/>
              <a:buFont typeface="Calibri" panose="020F0502020204030204" pitchFamily="34" charset="0"/>
              <a:buNone/>
              <a:tabLst/>
              <a:defRPr/>
            </a:pPr>
            <a:r>
              <a:rPr kumimoji="0" lang="lv-LV" sz="1600" b="1" i="0" u="none" strike="noStrike" kern="1200" cap="none" spc="0" normalizeH="0" baseline="0" noProof="0" dirty="0">
                <a:ln>
                  <a:noFill/>
                </a:ln>
                <a:solidFill>
                  <a:srgbClr val="63A537">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PĀRVALDES UZDEVUMS IR NOTEIKTS SAISTOŠAJOS NOTEIKUMOS</a:t>
            </a:r>
          </a:p>
          <a:p>
            <a:pPr marL="0" marR="0" lvl="0" indent="0" algn="just" defTabSz="914400" rtl="0" eaLnBrk="1" fontAlgn="auto" latinLnBrk="0" hangingPunct="1">
              <a:lnSpc>
                <a:spcPct val="110000"/>
              </a:lnSpc>
              <a:spcBef>
                <a:spcPts val="0"/>
              </a:spcBef>
              <a:spcAft>
                <a:spcPts val="0"/>
              </a:spcAft>
              <a:buClr>
                <a:srgbClr val="99CB38"/>
              </a:buClr>
              <a:buSzPct val="100000"/>
              <a:buFont typeface="Calibri" panose="020F0502020204030204" pitchFamily="34" charset="0"/>
              <a:buNone/>
              <a:tabLst/>
              <a:defRPr/>
            </a:pPr>
            <a:r>
              <a:rPr kumimoji="0" lang="lv-LV" sz="1600" b="0" i="1" u="none" strike="noStrike" kern="1200" cap="none" spc="0" normalizeH="0" baseline="0" noProof="0" dirty="0">
                <a:ln>
                  <a:noFill/>
                </a:ln>
                <a:solidFill>
                  <a:srgbClr val="63A537">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Pašvaldība</a:t>
            </a:r>
            <a:r>
              <a:rPr kumimoji="0" lang="lv-LV" sz="1600" b="0" i="1" u="none" strike="noStrike" kern="1200" cap="none" spc="0" normalizeH="0" baseline="0" noProof="0" dirty="0">
                <a:ln>
                  <a:noFill/>
                </a:ln>
                <a:solidFill>
                  <a:srgbClr val="63A537">
                    <a:lumMod val="50000"/>
                  </a:srgbClr>
                </a:solidFill>
                <a:effectLst/>
                <a:uLnTx/>
                <a:uFillTx/>
                <a:latin typeface="Times New Roman" panose="02020603050405020304" pitchFamily="18" charset="0"/>
                <a:ea typeface="Calibri" panose="020F0502020204030204" pitchFamily="34" charset="0"/>
                <a:cs typeface="+mn-cs"/>
              </a:rPr>
              <a:t> ir tiesīga deleģēt tikai tādu pašvaldības kompetencē esošu konkrētu sociālo pakalpojumu sniegšanu, kurus tā ir paredzējusi savos saistošajos noteikumos, tādējādi </a:t>
            </a:r>
            <a:r>
              <a:rPr kumimoji="0" lang="lv-LV" sz="1600" b="0" i="1" u="none" strike="noStrike" kern="1200" cap="none" spc="0" normalizeH="0" baseline="0" noProof="0" dirty="0">
                <a:ln>
                  <a:noFill/>
                </a:ln>
                <a:solidFill>
                  <a:srgbClr val="63A537">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pašvaldības saistošajos noteikumos jābūt noteiktiem visiem sociālajiem pakalpojumiem, kādi ir pieejami pašvaldības administratīvajā teritorijā vai tās iedzīvotājiem un kurus nodrošina pašvaldība, tai skaitā atrunājot pakalpojuma saturu, ja tas izsmeļoši un nepārprotami nav noteikts augstāka juridiskā spēka normatīvajā aktā, proti, Ministru kabineta 2017. gada 13. jūnija noteikumos Nr. 338 “Prasības sociālo pakalpojumu sniedzējiem” nostiprinātais konkrēto sociālo pakalpojumu apjoms.</a:t>
            </a:r>
            <a:endParaRPr lang="lv-LV" sz="1600" i="1" dirty="0">
              <a:solidFill>
                <a:schemeClr val="accent2">
                  <a:lumMod val="50000"/>
                </a:schemeClr>
              </a:solidFill>
              <a:latin typeface="Times New Roman" panose="02020603050405020304" pitchFamily="18" charset="0"/>
              <a:ea typeface="+mn-ea"/>
              <a:cs typeface="Times New Roman" panose="02020603050405020304" pitchFamily="18" charset="0"/>
            </a:endParaRPr>
          </a:p>
          <a:p>
            <a:pPr algn="just">
              <a:lnSpc>
                <a:spcPct val="110000"/>
              </a:lnSpc>
              <a:spcBef>
                <a:spcPts val="0"/>
              </a:spcBef>
              <a:spcAft>
                <a:spcPts val="0"/>
              </a:spcAft>
            </a:pPr>
            <a:endParaRPr lang="lv-LV" sz="1600" i="1" dirty="0">
              <a:solidFill>
                <a:schemeClr val="accent2">
                  <a:lumMod val="50000"/>
                </a:schemeClr>
              </a:solidFill>
              <a:latin typeface="Times New Roman" panose="02020603050405020304" pitchFamily="18" charset="0"/>
              <a:ea typeface="+mn-ea"/>
              <a:cs typeface="Times New Roman" panose="02020603050405020304" pitchFamily="18" charset="0"/>
            </a:endParaRPr>
          </a:p>
          <a:p>
            <a:pPr lvl="0" algn="just" fontAlgn="base">
              <a:lnSpc>
                <a:spcPct val="110000"/>
              </a:lnSpc>
              <a:spcBef>
                <a:spcPts val="0"/>
              </a:spcBef>
              <a:spcAft>
                <a:spcPts val="0"/>
              </a:spcAft>
              <a:buSzTx/>
              <a:defRPr/>
            </a:pPr>
            <a:r>
              <a:rPr lang="lv-LV" sz="1600" b="1" dirty="0">
                <a:solidFill>
                  <a:srgbClr val="31521B"/>
                </a:solidFill>
                <a:latin typeface="Times New Roman" panose="02020603050405020304" pitchFamily="18" charset="0"/>
                <a:ea typeface="+mn-ea"/>
                <a:cs typeface="Times New Roman" panose="02020603050405020304" pitchFamily="18" charset="0"/>
              </a:rPr>
              <a:t>DEKLARATĪVAS NORMAS IERAKSTS </a:t>
            </a:r>
            <a:r>
              <a:rPr lang="lv-LV" sz="1600" b="1" dirty="0">
                <a:solidFill>
                  <a:srgbClr val="31521B"/>
                </a:solidFill>
                <a:latin typeface="Times New Roman" panose="02020603050405020304" pitchFamily="18" charset="0"/>
                <a:ea typeface="Calibri" panose="020F0502020204030204" pitchFamily="34" charset="0"/>
                <a:cs typeface="+mn-cs"/>
              </a:rPr>
              <a:t>NENODIBINA TIESISKAS ATTIECĪBAS VAI TIESISKU STATUSU</a:t>
            </a:r>
          </a:p>
          <a:p>
            <a:pPr marL="0" marR="0" lvl="0" indent="0" algn="just" defTabSz="938213" rtl="0" eaLnBrk="0" fontAlgn="base" latinLnBrk="0" hangingPunct="0">
              <a:lnSpc>
                <a:spcPct val="100000"/>
              </a:lnSpc>
              <a:spcBef>
                <a:spcPct val="30000"/>
              </a:spcBef>
              <a:spcAft>
                <a:spcPct val="0"/>
              </a:spcAft>
              <a:buClrTx/>
              <a:buSzTx/>
              <a:buFontTx/>
              <a:buNone/>
              <a:tabLst/>
              <a:defRPr/>
            </a:pPr>
            <a:r>
              <a:rPr lang="lv-LV" sz="1600" i="1" dirty="0">
                <a:solidFill>
                  <a:srgbClr val="486635"/>
                </a:solidFill>
                <a:latin typeface="Times New Roman" panose="02020603050405020304" pitchFamily="18" charset="0"/>
                <a:ea typeface="Calibri" panose="020F0502020204030204" pitchFamily="34" charset="0"/>
                <a:cs typeface="Times New Roman" panose="02020603050405020304" pitchFamily="18" charset="0"/>
              </a:rPr>
              <a:t>Piemēram, līgumā ir iekļaujami normu nosacījumi atbilstoši</a:t>
            </a:r>
            <a:r>
              <a:rPr lang="lv-LV" sz="1600" b="1" i="1" dirty="0">
                <a:solidFill>
                  <a:srgbClr val="486635"/>
                </a:solidFill>
                <a:latin typeface="Times New Roman" panose="02020603050405020304" pitchFamily="18" charset="0"/>
                <a:ea typeface="Calibri" panose="020F0502020204030204" pitchFamily="34" charset="0"/>
                <a:cs typeface="Times New Roman" panose="02020603050405020304" pitchFamily="18" charset="0"/>
              </a:rPr>
              <a:t> </a:t>
            </a:r>
            <a:r>
              <a:rPr kumimoji="0" lang="lv-LV" sz="1600" b="0" i="1" u="none" strike="noStrike" kern="1200" cap="none" spc="0" normalizeH="0" baseline="0" noProof="0" dirty="0">
                <a:ln>
                  <a:noFill/>
                </a:ln>
                <a:solidFill>
                  <a:srgbClr val="486635"/>
                </a:solidFill>
                <a:effectLst/>
                <a:uLnTx/>
                <a:uFillTx/>
                <a:latin typeface="Times New Roman" panose="02020603050405020304" pitchFamily="18" charset="0"/>
                <a:ea typeface="Calibri" panose="020F0502020204030204" pitchFamily="34" charset="0"/>
                <a:cs typeface="Times New Roman" panose="02020603050405020304" pitchFamily="18" charset="0"/>
              </a:rPr>
              <a:t>deleģēšanas līguma būtībai un deleģētajam pārvaldes uzdevumam, nevis iekļaujamas normas bez tvēruma un pielietojuma pārvaldes uzdevuma  izpildes norisē, jo pilnvarotā persona nodrošina pārvaldes uzdevuma izpildi tādā apmērā un kvalitātē, kādā līdzēji ir vienojušies līgumā</a:t>
            </a:r>
            <a:r>
              <a:rPr lang="lv-LV" sz="1600" i="1" dirty="0">
                <a:solidFill>
                  <a:srgbClr val="486635"/>
                </a:solidFill>
                <a:latin typeface="Times New Roman" panose="02020603050405020304" pitchFamily="18" charset="0"/>
                <a:ea typeface="+mn-ea"/>
                <a:cs typeface="Times New Roman" panose="02020603050405020304" pitchFamily="18" charset="0"/>
              </a:rPr>
              <a:t>.</a:t>
            </a:r>
            <a:endParaRPr lang="lv-LV" sz="1600" b="1" i="1" dirty="0">
              <a:solidFill>
                <a:srgbClr val="486635"/>
              </a:solidFill>
              <a:latin typeface="Times New Roman" panose="02020603050405020304" pitchFamily="18" charset="0"/>
              <a:ea typeface="Calibri" panose="020F0502020204030204" pitchFamily="34" charset="0"/>
              <a:cs typeface="Times New Roman" panose="02020603050405020304" pitchFamily="18" charset="0"/>
            </a:endParaRPr>
          </a:p>
          <a:p>
            <a:pPr lvl="0" algn="just" fontAlgn="base">
              <a:lnSpc>
                <a:spcPct val="100000"/>
              </a:lnSpc>
              <a:spcBef>
                <a:spcPts val="0"/>
              </a:spcBef>
              <a:spcAft>
                <a:spcPts val="0"/>
              </a:spcAft>
              <a:buSzTx/>
              <a:defRPr/>
            </a:pPr>
            <a:endParaRPr kumimoji="0" lang="lv-LV" sz="1600" b="0" i="1" u="none" strike="noStrike" cap="none" spc="0" normalizeH="0" baseline="0" noProof="0" dirty="0">
              <a:ln>
                <a:noFill/>
              </a:ln>
              <a:solidFill>
                <a:srgbClr val="31521B"/>
              </a:solidFill>
              <a:effectLst/>
              <a:uLnTx/>
              <a:uFillTx/>
              <a:latin typeface="Times New Roman" panose="02020603050405020304" pitchFamily="18" charset="0"/>
              <a:ea typeface="+mn-ea"/>
              <a:cs typeface="Times New Roman" panose="02020603050405020304" pitchFamily="18" charset="0"/>
            </a:endParaRPr>
          </a:p>
        </p:txBody>
      </p:sp>
      <p:pic>
        <p:nvPicPr>
          <p:cNvPr id="8194" name="Picture 2" descr="LRN_infrastrukturas-maksa-360x160px • LatRailNet AS">
            <a:extLst>
              <a:ext uri="{FF2B5EF4-FFF2-40B4-BE49-F238E27FC236}">
                <a16:creationId xmlns:a16="http://schemas.microsoft.com/office/drawing/2014/main" id="{CDAC3FE9-CAA0-9BF4-C705-D6B1B86F99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25" r="30032" b="1"/>
          <a:stretch/>
        </p:blipFill>
        <p:spPr bwMode="auto">
          <a:xfrm>
            <a:off x="9423697" y="2379995"/>
            <a:ext cx="2768303" cy="30649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C49AEF21-92F0-E1E1-308C-2E048CB9C759}"/>
              </a:ext>
            </a:extLst>
          </p:cNvPr>
          <p:cNvSpPr>
            <a:spLocks noGrp="1"/>
          </p:cNvSpPr>
          <p:nvPr>
            <p:ph type="sldNum" sz="quarter" idx="13"/>
          </p:nvPr>
        </p:nvSpPr>
        <p:spPr>
          <a:xfrm>
            <a:off x="9900458" y="6459785"/>
            <a:ext cx="1312025" cy="365125"/>
          </a:xfrm>
        </p:spPr>
        <p:txBody>
          <a:bodyPr vert="horz" lIns="91440" tIns="45720" rIns="91440" bIns="45720" rtlCol="0" anchor="ctr">
            <a:normAutofit/>
          </a:bodyPr>
          <a:lstStyle/>
          <a:p>
            <a:pPr defTabSz="914400">
              <a:spcAft>
                <a:spcPts val="600"/>
              </a:spcAft>
              <a:defRPr/>
            </a:pPr>
            <a:fld id="{CA50152C-A5AE-4037-8E77-C398DB665690}" type="slidenum">
              <a:rPr lang="en-US" altLang="en-US" sz="1050" smtClean="0">
                <a:latin typeface="+mn-lt"/>
              </a:rPr>
              <a:pPr defTabSz="914400">
                <a:spcAft>
                  <a:spcPts val="600"/>
                </a:spcAft>
                <a:defRPr/>
              </a:pPr>
              <a:t>10</a:t>
            </a:fld>
            <a:endParaRPr lang="en-US" altLang="en-US" sz="1050">
              <a:latin typeface="+mn-lt"/>
            </a:endParaRPr>
          </a:p>
        </p:txBody>
      </p:sp>
    </p:spTree>
    <p:extLst>
      <p:ext uri="{BB962C8B-B14F-4D97-AF65-F5344CB8AC3E}">
        <p14:creationId xmlns:p14="http://schemas.microsoft.com/office/powerpoint/2010/main" val="2921693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25" name="Rectangle 9224">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27" name="Straight Connector 9226">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DDCA0B-F7C3-AE34-1A86-729E4A4DA555}"/>
              </a:ext>
            </a:extLst>
          </p:cNvPr>
          <p:cNvSpPr>
            <a:spLocks noGrp="1"/>
          </p:cNvSpPr>
          <p:nvPr>
            <p:ph type="title"/>
          </p:nvPr>
        </p:nvSpPr>
        <p:spPr>
          <a:xfrm>
            <a:off x="5342709" y="286603"/>
            <a:ext cx="6182984" cy="1450757"/>
          </a:xfrm>
        </p:spPr>
        <p:txBody>
          <a:bodyPr vert="horz" lIns="91440" tIns="45720" rIns="91440" bIns="45720" rtlCol="0" anchor="b">
            <a:normAutofit/>
          </a:bodyPr>
          <a:lstStyle/>
          <a:p>
            <a:pPr algn="r"/>
            <a:r>
              <a:rPr kumimoji="0" lang="lv-LV" sz="2800" b="1" i="0" u="none" strike="noStrike" cap="none"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 (5)</a:t>
            </a:r>
            <a:br>
              <a:rPr kumimoji="0" lang="lv-LV" sz="2800" b="1" i="0" u="none" strike="noStrike" cap="none"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br>
            <a:r>
              <a:rPr kumimoji="0" lang="lv-LV" sz="2800" b="1" i="0" u="none" strike="noStrike" cap="none"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(Biežāk konstatētās neatbilstības deleģēšanas līgumos)</a:t>
            </a:r>
            <a:endParaRPr lang="lv-LV" sz="2800" dirty="0">
              <a:solidFill>
                <a:schemeClr val="accent2">
                  <a:lumMod val="50000"/>
                </a:schemeClr>
              </a:solidFill>
              <a:latin typeface="Times New Roman" panose="02020603050405020304" pitchFamily="18" charset="0"/>
              <a:ea typeface="+mj-ea"/>
              <a:cs typeface="Times New Roman" panose="02020603050405020304" pitchFamily="18" charset="0"/>
            </a:endParaRPr>
          </a:p>
        </p:txBody>
      </p:sp>
      <p:pic>
        <p:nvPicPr>
          <p:cNvPr id="9218" name="Picture 2" descr="Par būvniecības dalībnieku atbildību - LBPA">
            <a:extLst>
              <a:ext uri="{FF2B5EF4-FFF2-40B4-BE49-F238E27FC236}">
                <a16:creationId xmlns:a16="http://schemas.microsoft.com/office/drawing/2014/main" id="{CF01A6D5-7726-C0E0-5D0A-98D7D3443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36" b="5"/>
          <a:stretch/>
        </p:blipFill>
        <p:spPr bwMode="auto">
          <a:xfrm>
            <a:off x="209107" y="2300575"/>
            <a:ext cx="3094997" cy="34710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24CD10C-EE32-01E6-8A30-4A15C04C8214}"/>
              </a:ext>
            </a:extLst>
          </p:cNvPr>
          <p:cNvSpPr>
            <a:spLocks noGrp="1"/>
          </p:cNvSpPr>
          <p:nvPr>
            <p:ph idx="1"/>
          </p:nvPr>
        </p:nvSpPr>
        <p:spPr>
          <a:xfrm>
            <a:off x="3636335" y="2111671"/>
            <a:ext cx="8102009" cy="4097175"/>
          </a:xfrm>
        </p:spPr>
        <p:txBody>
          <a:bodyPr vert="horz" lIns="0" tIns="45720" rIns="0" bIns="45720" rtlCol="0">
            <a:noAutofit/>
          </a:bodyPr>
          <a:lstStyle/>
          <a:p>
            <a:pPr marL="0" marR="0" lvl="0" indent="0" algn="just" fontAlgn="base">
              <a:spcBef>
                <a:spcPct val="20000"/>
              </a:spcBef>
              <a:spcAft>
                <a:spcPct val="0"/>
              </a:spcAft>
              <a:buSzTx/>
              <a:buFont typeface="Calibri" panose="020F0502020204030204" pitchFamily="34" charset="0"/>
              <a:buNone/>
              <a:tabLst/>
              <a:defRPr/>
            </a:pPr>
            <a:r>
              <a:rPr kumimoji="0" lang="lv-LV" sz="1600" b="1" i="0"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DELEĢĒŠANAS LĪGUMOS NETIEK PAREDZĒTA IESPĒJAMĀ ATBILDĪBA LĪGUMA IZBEIGŠANAS GADĪJUMĀ SASKAŅĀ AR VALSTS PĀRVALDES IEKĀRTAS LIKUMA 46. PANTA 4. PUNKTU</a:t>
            </a:r>
          </a:p>
          <a:p>
            <a:pPr marL="0" marR="0" lvl="0" indent="0" algn="just" fontAlgn="base">
              <a:spcBef>
                <a:spcPts val="0"/>
              </a:spcBef>
              <a:spcAft>
                <a:spcPts val="0"/>
              </a:spcAft>
              <a:buSzTx/>
              <a:buFont typeface="Calibri" panose="020F0502020204030204" pitchFamily="34" charset="0"/>
              <a:buNone/>
              <a:tabLst/>
              <a:defRPr/>
            </a:pPr>
            <a:r>
              <a:rPr kumimoji="0" lang="lv-LV" sz="1600" b="0" i="1"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Piemēram:</a:t>
            </a:r>
          </a:p>
          <a:p>
            <a:pPr marL="0" marR="0" lvl="0" indent="0" algn="just" fontAlgn="base">
              <a:spcBef>
                <a:spcPts val="0"/>
              </a:spcBef>
              <a:spcAft>
                <a:spcPts val="0"/>
              </a:spcAft>
              <a:buSzTx/>
              <a:buFont typeface="Calibri" panose="020F0502020204030204" pitchFamily="34" charset="0"/>
              <a:buNone/>
              <a:tabLst/>
              <a:defRPr/>
            </a:pPr>
            <a:r>
              <a:rPr kumimoji="0" lang="lv-LV" sz="1600" b="0" i="1"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1) ja deleģēšana līgums tiek izbeigts saskaņā ar Valsts pārvaldes iekārtas likuma 47. panta ceturto un piekto daļu pilnvarotās personas rīcības rezultātā, deleģēšanas līgumā var paredzēt atbildību par pašvaldības tiesībām neapmaksāt pilnvarotās personas izdevumus par noteiktu laika periodu;</a:t>
            </a:r>
          </a:p>
          <a:p>
            <a:pPr marL="0" marR="0" lvl="0" indent="0" algn="just" fontAlgn="base">
              <a:spcBef>
                <a:spcPts val="0"/>
              </a:spcBef>
              <a:spcAft>
                <a:spcPts val="0"/>
              </a:spcAft>
              <a:buSzTx/>
              <a:buFont typeface="Calibri" panose="020F0502020204030204" pitchFamily="34" charset="0"/>
              <a:buNone/>
              <a:tabLst/>
              <a:defRPr/>
            </a:pPr>
            <a:r>
              <a:rPr kumimoji="0" lang="lv-LV" sz="1600" b="0" i="1"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2) gadījumā, ja pārvaldes uzdevums ir izpildāms konkrētā izpildes termiņā un saskaņā ar līgumu pašvaldība pirms uzdevuma izpildes piešķir finanšu līdzekļus, tad pilnvarotajai personai izbeidzot līgumu nosakāms pienākumu atlīdzināt pašvaldības piešķirtos finanšu līdzekļus.  </a:t>
            </a:r>
          </a:p>
          <a:p>
            <a:pPr marL="0" marR="0" lvl="0" indent="0" algn="just" fontAlgn="base">
              <a:spcBef>
                <a:spcPts val="0"/>
              </a:spcBef>
              <a:spcAft>
                <a:spcPts val="0"/>
              </a:spcAft>
              <a:buSzTx/>
              <a:buFont typeface="Calibri" panose="020F0502020204030204" pitchFamily="34" charset="0"/>
              <a:buNone/>
              <a:tabLst/>
              <a:defRPr/>
            </a:pPr>
            <a:endParaRPr lang="lv-LV" sz="1600" i="1" dirty="0">
              <a:solidFill>
                <a:schemeClr val="accent2">
                  <a:lumMod val="50000"/>
                </a:schemeClr>
              </a:solidFill>
              <a:latin typeface="Times New Roman" panose="02020603050405020304" pitchFamily="18" charset="0"/>
              <a:ea typeface="+mn-ea"/>
              <a:cs typeface="Times New Roman" panose="02020603050405020304" pitchFamily="18" charset="0"/>
            </a:endParaRPr>
          </a:p>
          <a:p>
            <a:pPr marL="0" marR="0" lvl="0" indent="0" algn="just" fontAlgn="base">
              <a:spcBef>
                <a:spcPct val="20000"/>
              </a:spcBef>
              <a:spcAft>
                <a:spcPct val="0"/>
              </a:spcAft>
              <a:buSzTx/>
              <a:buFont typeface="Calibri" panose="020F0502020204030204" pitchFamily="34" charset="0"/>
              <a:buNone/>
              <a:tabLst/>
              <a:defRPr/>
            </a:pPr>
            <a:r>
              <a:rPr kumimoji="0" lang="lv-LV" sz="1600" b="1" i="0"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DELEĢĒTĀ PĀRVALDES UZDEVUMA IZPILDES KVALITĀTES NOVĒRTĒJUMA KRITĒRIJI TIEK SAISTĪTI AR DELEĢĒŠANAS LĪGUMA UN TIESĪBU AKTU IEVĒROŠANU UN KVANTITATĪVIEM RĀDĪTĀJIEM</a:t>
            </a:r>
          </a:p>
          <a:p>
            <a:pPr marL="0" marR="0" lvl="0" indent="0" algn="just" fontAlgn="base">
              <a:spcBef>
                <a:spcPct val="20000"/>
              </a:spcBef>
              <a:spcAft>
                <a:spcPct val="0"/>
              </a:spcAft>
              <a:buSzTx/>
              <a:buFont typeface="Calibri" panose="020F0502020204030204" pitchFamily="34" charset="0"/>
              <a:buNone/>
              <a:tabLst/>
              <a:defRPr/>
            </a:pPr>
            <a:r>
              <a:rPr kumimoji="0" lang="lv-LV" sz="1600" b="0" i="1"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Kvalitātes novērtējuma kritēriji ir kritēriji, kas pamato pakalpojuma pievienoto vērtību, nevis tiesiskumu vai darba apjomu, piemēram, sniegto pakalpojumu pieejamības, funkcionalitātes uzlabojumi.</a:t>
            </a:r>
          </a:p>
          <a:p>
            <a:pPr marL="0" marR="0" lvl="0" indent="0" fontAlgn="base">
              <a:spcBef>
                <a:spcPts val="0"/>
              </a:spcBef>
              <a:spcAft>
                <a:spcPts val="0"/>
              </a:spcAft>
              <a:buSzTx/>
              <a:buFont typeface="Calibri" panose="020F0502020204030204" pitchFamily="34" charset="0"/>
              <a:buNone/>
              <a:tabLst/>
              <a:defRPr/>
            </a:pPr>
            <a:endParaRPr kumimoji="0" lang="lv-LV" sz="1600" b="0" i="1" u="none" strike="noStrike"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endParaRPr lang="lv-LV" sz="1600" dirty="0">
              <a:latin typeface="Times New Roman" panose="02020603050405020304" pitchFamily="18" charset="0"/>
              <a:ea typeface="+mn-ea"/>
              <a:cs typeface="Times New Roman" panose="02020603050405020304" pitchFamily="18" charset="0"/>
            </a:endParaRPr>
          </a:p>
        </p:txBody>
      </p:sp>
      <p:sp>
        <p:nvSpPr>
          <p:cNvPr id="6" name="Slide Number Placeholder 5">
            <a:extLst>
              <a:ext uri="{FF2B5EF4-FFF2-40B4-BE49-F238E27FC236}">
                <a16:creationId xmlns:a16="http://schemas.microsoft.com/office/drawing/2014/main" id="{45565DDE-ECE1-32A1-72E6-C6F99B8117A1}"/>
              </a:ext>
            </a:extLst>
          </p:cNvPr>
          <p:cNvSpPr>
            <a:spLocks noGrp="1"/>
          </p:cNvSpPr>
          <p:nvPr>
            <p:ph type="sldNum" sz="quarter" idx="13"/>
          </p:nvPr>
        </p:nvSpPr>
        <p:spPr>
          <a:xfrm>
            <a:off x="9900458" y="6459785"/>
            <a:ext cx="1312025" cy="365125"/>
          </a:xfrm>
        </p:spPr>
        <p:txBody>
          <a:bodyPr vert="horz" lIns="91440" tIns="45720" rIns="91440" bIns="45720" rtlCol="0" anchor="ctr">
            <a:normAutofit/>
          </a:bodyPr>
          <a:lstStyle/>
          <a:p>
            <a:pPr defTabSz="914400">
              <a:spcAft>
                <a:spcPts val="600"/>
              </a:spcAft>
              <a:defRPr/>
            </a:pPr>
            <a:fld id="{CA50152C-A5AE-4037-8E77-C398DB665690}" type="slidenum">
              <a:rPr lang="en-US" altLang="en-US" sz="1050" smtClean="0">
                <a:latin typeface="+mn-lt"/>
              </a:rPr>
              <a:pPr defTabSz="914400">
                <a:spcAft>
                  <a:spcPts val="600"/>
                </a:spcAft>
                <a:defRPr/>
              </a:pPr>
              <a:t>11</a:t>
            </a:fld>
            <a:endParaRPr lang="en-US" altLang="en-US" sz="1050">
              <a:latin typeface="+mn-lt"/>
            </a:endParaRPr>
          </a:p>
        </p:txBody>
      </p:sp>
    </p:spTree>
    <p:extLst>
      <p:ext uri="{BB962C8B-B14F-4D97-AF65-F5344CB8AC3E}">
        <p14:creationId xmlns:p14="http://schemas.microsoft.com/office/powerpoint/2010/main" val="159680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6" name="Rectangle 10255">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58" name="Rectangle 10257">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60" name="Straight Connector 10259">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66A610-BB5A-2953-93A0-627EF55CCF36}"/>
              </a:ext>
            </a:extLst>
          </p:cNvPr>
          <p:cNvSpPr>
            <a:spLocks noGrp="1"/>
          </p:cNvSpPr>
          <p:nvPr>
            <p:ph type="title"/>
          </p:nvPr>
        </p:nvSpPr>
        <p:spPr>
          <a:xfrm>
            <a:off x="4795284" y="286603"/>
            <a:ext cx="6360396" cy="1450757"/>
          </a:xfrm>
        </p:spPr>
        <p:txBody>
          <a:bodyPr vert="horz" lIns="91440" tIns="45720" rIns="91440" bIns="45720" rtlCol="0" anchor="b">
            <a:normAutofit/>
          </a:bodyPr>
          <a:lstStyle/>
          <a:p>
            <a:pPr algn="r"/>
            <a:r>
              <a:rPr kumimoji="0" lang="lv-LV" sz="2800" b="1" i="0" u="none" strike="noStrike" cap="none"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 (6)</a:t>
            </a:r>
            <a:br>
              <a:rPr kumimoji="0" lang="lv-LV" sz="2800" b="1" i="0" u="none" strike="noStrike" cap="none"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br>
            <a:r>
              <a:rPr kumimoji="0" lang="lv-LV" sz="2800" b="1" i="0" u="none" strike="noStrike" cap="none"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(Biežāk konstatētās neatbilstības deleģēšanas līgumos)</a:t>
            </a:r>
            <a:endParaRPr lang="lv-LV" sz="2800" dirty="0">
              <a:solidFill>
                <a:schemeClr val="accent2">
                  <a:lumMod val="50000"/>
                </a:schemeClr>
              </a:solidFill>
              <a:latin typeface="Times New Roman" panose="02020603050405020304" pitchFamily="18" charset="0"/>
              <a:ea typeface="+mj-ea"/>
              <a:cs typeface="Times New Roman" panose="02020603050405020304" pitchFamily="18" charset="0"/>
            </a:endParaRPr>
          </a:p>
        </p:txBody>
      </p:sp>
      <p:sp>
        <p:nvSpPr>
          <p:cNvPr id="3" name="Content Placeholder 2">
            <a:extLst>
              <a:ext uri="{FF2B5EF4-FFF2-40B4-BE49-F238E27FC236}">
                <a16:creationId xmlns:a16="http://schemas.microsoft.com/office/drawing/2014/main" id="{021E5645-31EF-4CDB-ABD7-A32BC21C4B26}"/>
              </a:ext>
            </a:extLst>
          </p:cNvPr>
          <p:cNvSpPr>
            <a:spLocks noGrp="1"/>
          </p:cNvSpPr>
          <p:nvPr>
            <p:ph idx="1"/>
          </p:nvPr>
        </p:nvSpPr>
        <p:spPr>
          <a:xfrm>
            <a:off x="425302" y="1916317"/>
            <a:ext cx="9011305" cy="4208031"/>
          </a:xfrm>
        </p:spPr>
        <p:txBody>
          <a:bodyPr vert="horz" lIns="0" tIns="45720" rIns="0" bIns="45720" rtlCol="0">
            <a:noAutofit/>
          </a:bodyPr>
          <a:lstStyle/>
          <a:p>
            <a:pPr marL="0" marR="0" lvl="0" indent="0" algn="just" fontAlgn="base">
              <a:spcBef>
                <a:spcPct val="20000"/>
              </a:spcBef>
              <a:spcAft>
                <a:spcPct val="0"/>
              </a:spcAft>
              <a:buSzTx/>
              <a:buFont typeface="Calibri" panose="020F0502020204030204" pitchFamily="34" charset="0"/>
              <a:buNone/>
              <a:tabLst/>
              <a:defRPr/>
            </a:pPr>
            <a:r>
              <a:rPr kumimoji="0" lang="lv-LV" sz="1600" b="1" i="0"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REGULĀRO PĀRSKATU UN ZIŅOJUMU SNIEGŠANAS KĀRTĪBA TIEK NOTEIKTA VISPĀRĪGI, KĀ REZULTĀTĀ ŠĀDU PĀRSKATU UN ZIŅOJUMU SNIEGŠANAS KĀRTĪBA IR FORMĀLA UN NEKALPO PAŠVALDĪBAS INTERESĒM</a:t>
            </a:r>
          </a:p>
          <a:p>
            <a:pPr marL="0" marR="0" lvl="0" indent="0" algn="just" fontAlgn="base">
              <a:spcBef>
                <a:spcPct val="20000"/>
              </a:spcBef>
              <a:spcAft>
                <a:spcPct val="0"/>
              </a:spcAft>
              <a:buSzTx/>
              <a:buFont typeface="Calibri" panose="020F0502020204030204" pitchFamily="34" charset="0"/>
              <a:buNone/>
              <a:tabLst/>
              <a:defRPr/>
            </a:pPr>
            <a:r>
              <a:rPr kumimoji="0" lang="lv-LV" sz="1600" b="0" i="1"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Pārskatu un ziņojumu sniegšanas kārtība pamatā ir saistāma ar pārvaldes uzdevumu izpildes kārtību un piešķirto finanšu līdzekļu izlietošanu un to mērķis ir veikt kontroli pār deleģēto pārvaldes uzdevumu. Savukārt deleģēšanas līgumos nereti tiek norādīts, ka pārskatu un ziņojumos ietver informāciju par sniegto pakalpojumu skaitu un finanšu izlietojumu, kas faktiski tiek sniegts pēc pilnvarotās personas ieskatiem.</a:t>
            </a:r>
          </a:p>
          <a:p>
            <a:pPr marL="0" marR="0" lvl="0" indent="0" fontAlgn="base">
              <a:spcBef>
                <a:spcPct val="20000"/>
              </a:spcBef>
              <a:spcAft>
                <a:spcPct val="0"/>
              </a:spcAft>
              <a:buSzTx/>
              <a:buFont typeface="Calibri" panose="020F0502020204030204" pitchFamily="34" charset="0"/>
              <a:buNone/>
              <a:tabLst/>
              <a:defRPr/>
            </a:pPr>
            <a:endParaRPr lang="lv-LV" sz="1600" dirty="0">
              <a:solidFill>
                <a:schemeClr val="accent2">
                  <a:lumMod val="50000"/>
                </a:schemeClr>
              </a:solidFill>
              <a:latin typeface="Times New Roman" panose="02020603050405020304" pitchFamily="18" charset="0"/>
              <a:ea typeface="+mn-ea"/>
              <a:cs typeface="Times New Roman" panose="02020603050405020304" pitchFamily="18" charset="0"/>
            </a:endParaRPr>
          </a:p>
          <a:p>
            <a:pPr marL="0" marR="0" lvl="0" indent="0" algn="just" fontAlgn="base">
              <a:spcBef>
                <a:spcPct val="20000"/>
              </a:spcBef>
              <a:spcAft>
                <a:spcPct val="0"/>
              </a:spcAft>
              <a:buSzTx/>
              <a:buFont typeface="Calibri" panose="020F0502020204030204" pitchFamily="34" charset="0"/>
              <a:buNone/>
              <a:tabLst/>
              <a:defRPr/>
            </a:pPr>
            <a:r>
              <a:rPr kumimoji="0" lang="lv-LV" sz="1600" b="1" i="0"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PILNVAROTĀS PERSONAS DARBĪBAS UZRAUDZĪBAS KĀRTĪBA IR NENOTEIKTA, NEŅEMOT VĒRĀ IZVĒLĒTO PADOTĪBAS FORMU </a:t>
            </a:r>
          </a:p>
          <a:p>
            <a:pPr marL="0" marR="0" lvl="0" indent="0" algn="just" fontAlgn="base">
              <a:spcBef>
                <a:spcPct val="20000"/>
              </a:spcBef>
              <a:spcAft>
                <a:spcPct val="0"/>
              </a:spcAft>
              <a:buSzTx/>
              <a:buFont typeface="Calibri" panose="020F0502020204030204" pitchFamily="34" charset="0"/>
              <a:buNone/>
              <a:tabLst/>
              <a:defRPr/>
            </a:pPr>
            <a:r>
              <a:rPr kumimoji="0" lang="lv-LV" sz="1600" b="0" i="1"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Saskaņā ar Valsts pārvaldes iekārtas likuma 7. panta trešo daļu padotību īsteno pakļautības vai pārraudzības formā. Saskaņā ar Valsts pārvaldes iekārtas likuma 7. panta ceturto daļu pakļautība nozīmē augstākas iestādes vai amatpersonas tiesības dot rīkojumu zemākai iestādei vai amatpersonai, kā arī atcelt zemākas iestādes vai amatpersonas lēmumu. Saskaņā ar Valsts pārvaldes iekārtas likuma 7. panta piekto daļu pārraudzība nozīmē augstākas iestādes vai amatpersonas tiesības pārbaudīt zemākas iestādes vai amatpersonas lēmuma tiesiskumu un atcelt prettiesisku lēmumu, kā arī prettiesiskas bezdarbības gadījumā dot rīkojumu pieņemt lēmumu. Ievērojot iepriekš minēto, nosakot padotības formu ir jānosaka arī tai atbilstoša īstenošanas kārtība.</a:t>
            </a:r>
            <a:endParaRPr kumimoji="0" lang="lv-LV" sz="1600" b="0" i="0" u="none" strike="noStrike" cap="none" spc="0" normalizeH="0" baseline="0" noProof="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endParaRPr>
          </a:p>
        </p:txBody>
      </p:sp>
      <p:sp>
        <p:nvSpPr>
          <p:cNvPr id="6" name="Slide Number Placeholder 5">
            <a:extLst>
              <a:ext uri="{FF2B5EF4-FFF2-40B4-BE49-F238E27FC236}">
                <a16:creationId xmlns:a16="http://schemas.microsoft.com/office/drawing/2014/main" id="{62158E69-52CB-158D-E218-6464138BD8C4}"/>
              </a:ext>
            </a:extLst>
          </p:cNvPr>
          <p:cNvSpPr>
            <a:spLocks noGrp="1"/>
          </p:cNvSpPr>
          <p:nvPr>
            <p:ph type="sldNum" sz="quarter" idx="13"/>
          </p:nvPr>
        </p:nvSpPr>
        <p:spPr>
          <a:xfrm>
            <a:off x="9900458" y="6459785"/>
            <a:ext cx="1312025" cy="365125"/>
          </a:xfrm>
        </p:spPr>
        <p:txBody>
          <a:bodyPr vert="horz" lIns="91440" tIns="45720" rIns="91440" bIns="45720" rtlCol="0" anchor="ctr">
            <a:normAutofit/>
          </a:bodyPr>
          <a:lstStyle/>
          <a:p>
            <a:pPr defTabSz="914400">
              <a:spcAft>
                <a:spcPts val="600"/>
              </a:spcAft>
              <a:defRPr/>
            </a:pPr>
            <a:fld id="{CA50152C-A5AE-4037-8E77-C398DB665690}" type="slidenum">
              <a:rPr lang="en-US" altLang="en-US" sz="1050" smtClean="0">
                <a:latin typeface="+mn-lt"/>
              </a:rPr>
              <a:pPr defTabSz="914400">
                <a:spcAft>
                  <a:spcPts val="600"/>
                </a:spcAft>
                <a:defRPr/>
              </a:pPr>
              <a:t>12</a:t>
            </a:fld>
            <a:endParaRPr lang="en-US" altLang="en-US" sz="1050">
              <a:latin typeface="+mn-lt"/>
            </a:endParaRPr>
          </a:p>
        </p:txBody>
      </p:sp>
      <p:sp>
        <p:nvSpPr>
          <p:cNvPr id="7" name="Rectangle 6">
            <a:extLst>
              <a:ext uri="{FF2B5EF4-FFF2-40B4-BE49-F238E27FC236}">
                <a16:creationId xmlns:a16="http://schemas.microsoft.com/office/drawing/2014/main" id="{7DBDFABB-553D-BA98-299B-B7A7E1DF947D}"/>
              </a:ext>
            </a:extLst>
          </p:cNvPr>
          <p:cNvSpPr/>
          <p:nvPr/>
        </p:nvSpPr>
        <p:spPr>
          <a:xfrm>
            <a:off x="9586036" y="2591694"/>
            <a:ext cx="2224887" cy="595683"/>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rgbClr val="FEFEFE"/>
              </a:solidFill>
              <a:highlight>
                <a:srgbClr val="FDFDFD"/>
              </a:highlight>
            </a:endParaRPr>
          </a:p>
        </p:txBody>
      </p:sp>
      <p:sp>
        <p:nvSpPr>
          <p:cNvPr id="10" name="Oval 9">
            <a:extLst>
              <a:ext uri="{FF2B5EF4-FFF2-40B4-BE49-F238E27FC236}">
                <a16:creationId xmlns:a16="http://schemas.microsoft.com/office/drawing/2014/main" id="{61F08C29-9568-6507-3740-67E2E929ED57}"/>
              </a:ext>
            </a:extLst>
          </p:cNvPr>
          <p:cNvSpPr/>
          <p:nvPr/>
        </p:nvSpPr>
        <p:spPr>
          <a:xfrm>
            <a:off x="10896523" y="4624567"/>
            <a:ext cx="914400" cy="914400"/>
          </a:xfrm>
          <a:prstGeom prst="ellipse">
            <a:avLst/>
          </a:prstGeom>
          <a:solidFill>
            <a:srgbClr val="FEFEFE"/>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rgbClr val="FEFEFE"/>
              </a:solidFill>
              <a:highlight>
                <a:srgbClr val="FDFDFD"/>
              </a:highlight>
            </a:endParaRPr>
          </a:p>
        </p:txBody>
      </p:sp>
      <p:pic>
        <p:nvPicPr>
          <p:cNvPr id="7170" name="Picture 2" descr="See the source image">
            <a:extLst>
              <a:ext uri="{FF2B5EF4-FFF2-40B4-BE49-F238E27FC236}">
                <a16:creationId xmlns:a16="http://schemas.microsoft.com/office/drawing/2014/main" id="{6E121ECD-54C3-423D-BD30-893378EE8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827" y="2157196"/>
            <a:ext cx="2755391" cy="304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4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7AA0-6835-B16A-94FC-900B7B930A54}"/>
              </a:ext>
            </a:extLst>
          </p:cNvPr>
          <p:cNvSpPr>
            <a:spLocks noGrp="1"/>
          </p:cNvSpPr>
          <p:nvPr>
            <p:ph type="title"/>
          </p:nvPr>
        </p:nvSpPr>
        <p:spPr>
          <a:xfrm>
            <a:off x="4135600" y="659232"/>
            <a:ext cx="7035800" cy="1036642"/>
          </a:xfrm>
        </p:spPr>
        <p:txBody>
          <a:bodyPr>
            <a:normAutofit/>
          </a:bodyPr>
          <a:lstStyle/>
          <a:p>
            <a:pPr algn="r"/>
            <a:r>
              <a:rPr kumimoji="0" lang="lv-LV" sz="290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Ministrijas kompetence</a:t>
            </a:r>
            <a:br>
              <a:rPr kumimoji="0" lang="lv-LV" sz="290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lv-LV" sz="1600" b="0" i="0" u="none" strike="noStrike" kern="1200" cap="none" spc="0" normalizeH="0" baseline="0" noProof="0" dirty="0">
                <a:ln>
                  <a:noFill/>
                </a:ln>
                <a:solidFill>
                  <a:srgbClr val="31521B"/>
                </a:solidFill>
                <a:effectLst/>
                <a:uLnTx/>
                <a:uFillTx/>
                <a:latin typeface="Times New Roman" panose="02020603050405020304" pitchFamily="18" charset="0"/>
                <a:ea typeface="Calibri" panose="020F0502020204030204" pitchFamily="34" charset="0"/>
                <a:cs typeface="Times New Roman" panose="02020603050405020304" pitchFamily="18" charset="0"/>
              </a:rPr>
              <a:t>(VPIL 10. panta pirmā daļa un 45. </a:t>
            </a:r>
            <a:r>
              <a:rPr lang="lv-LV" sz="1600" b="0" spc="0" dirty="0">
                <a:solidFill>
                  <a:srgbClr val="31521B"/>
                </a:solidFill>
                <a:latin typeface="Times New Roman" panose="02020603050405020304" pitchFamily="18" charset="0"/>
                <a:ea typeface="Calibri" panose="020F0502020204030204" pitchFamily="34" charset="0"/>
                <a:cs typeface="Times New Roman" panose="02020603050405020304" pitchFamily="18" charset="0"/>
              </a:rPr>
              <a:t>panta otrā daļa, </a:t>
            </a:r>
            <a:br>
              <a:rPr lang="lv-LV" sz="1600" b="0" spc="0" dirty="0">
                <a:solidFill>
                  <a:srgbClr val="31521B"/>
                </a:solidFill>
                <a:latin typeface="Times New Roman" panose="02020603050405020304" pitchFamily="18" charset="0"/>
                <a:ea typeface="Calibri" panose="020F0502020204030204" pitchFamily="34" charset="0"/>
                <a:cs typeface="Times New Roman" panose="02020603050405020304" pitchFamily="18" charset="0"/>
              </a:rPr>
            </a:br>
            <a:r>
              <a:rPr lang="lv-LV" sz="1600" b="0" spc="0" dirty="0">
                <a:solidFill>
                  <a:srgbClr val="31521B"/>
                </a:solidFill>
                <a:latin typeface="Times New Roman" panose="02020603050405020304" pitchFamily="18" charset="0"/>
                <a:ea typeface="Calibri" panose="020F0502020204030204" pitchFamily="34" charset="0"/>
                <a:cs typeface="Times New Roman" panose="02020603050405020304" pitchFamily="18" charset="0"/>
              </a:rPr>
              <a:t>kā arī likuma «Par pašvaldībām»</a:t>
            </a:r>
            <a:r>
              <a:rPr kumimoji="0" lang="lv-LV" sz="1600" b="0" i="0" u="none" strike="noStrike" kern="1200" cap="none" spc="0" normalizeH="0" baseline="0" noProof="0" dirty="0">
                <a:ln>
                  <a:noFill/>
                </a:ln>
                <a:solidFill>
                  <a:srgbClr val="31521B"/>
                </a:solidFill>
                <a:effectLst/>
                <a:uLnTx/>
                <a:uFillTx/>
                <a:latin typeface="Times New Roman" panose="02020603050405020304" pitchFamily="18" charset="0"/>
                <a:ea typeface="Calibri" panose="020F0502020204030204" pitchFamily="34" charset="0"/>
                <a:cs typeface="Times New Roman" panose="02020603050405020304" pitchFamily="18" charset="0"/>
              </a:rPr>
              <a:t> 5. panta piektā daļa)</a:t>
            </a:r>
            <a:r>
              <a:rPr lang="lv-LV" sz="1600" spc="0" dirty="0">
                <a:solidFill>
                  <a:srgbClr val="31521B"/>
                </a:solidFill>
                <a:latin typeface="Times New Roman" panose="02020603050405020304" pitchFamily="18" charset="0"/>
                <a:ea typeface="Calibri" panose="020F0502020204030204" pitchFamily="34" charset="0"/>
                <a:cs typeface="Times New Roman" panose="02020603050405020304" pitchFamily="18" charset="0"/>
              </a:rPr>
              <a:t> </a:t>
            </a:r>
            <a:r>
              <a:rPr kumimoji="0" lang="lv-LV" sz="1600" i="0" u="none" strike="noStrike" kern="1200" cap="none" spc="0" normalizeH="0" baseline="0" noProof="0" dirty="0">
                <a:ln>
                  <a:noFill/>
                </a:ln>
                <a:solidFill>
                  <a:srgbClr val="3152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solidFill>
                <a:srgbClr val="31521B"/>
              </a:solidFill>
              <a:latin typeface="Times New Roman" panose="02020603050405020304" pitchFamily="18" charset="0"/>
              <a:cs typeface="Times New Roman" panose="02020603050405020304" pitchFamily="18" charset="0"/>
            </a:endParaRPr>
          </a:p>
        </p:txBody>
      </p:sp>
      <p:graphicFrame>
        <p:nvGraphicFramePr>
          <p:cNvPr id="1032" name="Content Placeholder 2">
            <a:extLst>
              <a:ext uri="{FF2B5EF4-FFF2-40B4-BE49-F238E27FC236}">
                <a16:creationId xmlns:a16="http://schemas.microsoft.com/office/drawing/2014/main" id="{590609B9-34E3-7A9F-4229-7E650CAB6805}"/>
              </a:ext>
            </a:extLst>
          </p:cNvPr>
          <p:cNvGraphicFramePr>
            <a:graphicFrameLocks noGrp="1"/>
          </p:cNvGraphicFramePr>
          <p:nvPr>
            <p:ph idx="1"/>
            <p:extLst>
              <p:ext uri="{D42A27DB-BD31-4B8C-83A1-F6EECF244321}">
                <p14:modId xmlns:p14="http://schemas.microsoft.com/office/powerpoint/2010/main" val="2021390576"/>
              </p:ext>
            </p:extLst>
          </p:nvPr>
        </p:nvGraphicFramePr>
        <p:xfrm>
          <a:off x="1003300" y="2055579"/>
          <a:ext cx="8128000" cy="3278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41A2E059-D7A2-B6B1-7066-9DE0CAFA2023}"/>
              </a:ext>
            </a:extLst>
          </p:cNvPr>
          <p:cNvSpPr>
            <a:spLocks noGrp="1"/>
          </p:cNvSpPr>
          <p:nvPr>
            <p:ph type="sldNum" sz="quarter" idx="13"/>
          </p:nvPr>
        </p:nvSpPr>
        <p:spPr/>
        <p:txBody>
          <a:bodyPr/>
          <a:lstStyle/>
          <a:p>
            <a:pPr>
              <a:defRPr/>
            </a:pPr>
            <a:fld id="{CA50152C-A5AE-4037-8E77-C398DB665690}" type="slidenum">
              <a:rPr lang="en-US" altLang="en-US" smtClean="0"/>
              <a:pPr>
                <a:defRPr/>
              </a:pPr>
              <a:t>13</a:t>
            </a:fld>
            <a:endParaRPr lang="en-US" altLang="en-US"/>
          </a:p>
        </p:txBody>
      </p:sp>
      <p:pic>
        <p:nvPicPr>
          <p:cNvPr id="1026" name="Picture 2" descr="See the source image">
            <a:extLst>
              <a:ext uri="{FF2B5EF4-FFF2-40B4-BE49-F238E27FC236}">
                <a16:creationId xmlns:a16="http://schemas.microsoft.com/office/drawing/2014/main" id="{B69F63FA-BD8E-9B86-38FE-85CABE53C2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1530" y="2055579"/>
            <a:ext cx="2423163" cy="31513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4415BAA-3B7D-70C4-8734-C3B650240CFE}"/>
              </a:ext>
            </a:extLst>
          </p:cNvPr>
          <p:cNvSpPr/>
          <p:nvPr/>
        </p:nvSpPr>
        <p:spPr>
          <a:xfrm flipV="1">
            <a:off x="9899760" y="4969579"/>
            <a:ext cx="1682640" cy="228599"/>
          </a:xfrm>
          <a:prstGeom prst="rect">
            <a:avLst/>
          </a:prstGeom>
          <a:solidFill>
            <a:srgbClr val="257735"/>
          </a:solidFill>
          <a:ln>
            <a:noFill/>
          </a:ln>
          <a:scene3d>
            <a:camera prst="orthographicFront">
              <a:rot lat="0" lon="0" rev="0"/>
            </a:camera>
            <a:lightRig rig="threePt" dir="t">
              <a:rot lat="0" lon="0" rev="19800000"/>
            </a:lightRig>
          </a:scene3d>
        </p:spPr>
        <p:style>
          <a:lnRef idx="0">
            <a:schemeClr val="accent3"/>
          </a:lnRef>
          <a:fillRef idx="3">
            <a:schemeClr val="accent3"/>
          </a:fillRef>
          <a:effectRef idx="3">
            <a:schemeClr val="accent3"/>
          </a:effectRef>
          <a:fontRef idx="minor">
            <a:schemeClr val="lt1"/>
          </a:fontRef>
        </p:style>
        <p:txBody>
          <a:bodyPr rtlCol="0" anchor="ctr"/>
          <a:lstStyle/>
          <a:p>
            <a:pPr algn="ctr"/>
            <a:endParaRPr lang="lv-LV" dirty="0">
              <a:solidFill>
                <a:srgbClr val="29702A"/>
              </a:solidFill>
              <a:highlight>
                <a:srgbClr val="29702A"/>
              </a:highlight>
            </a:endParaRPr>
          </a:p>
        </p:txBody>
      </p:sp>
      <p:sp>
        <p:nvSpPr>
          <p:cNvPr id="13" name="TextBox 12">
            <a:extLst>
              <a:ext uri="{FF2B5EF4-FFF2-40B4-BE49-F238E27FC236}">
                <a16:creationId xmlns:a16="http://schemas.microsoft.com/office/drawing/2014/main" id="{0BF4E5D9-E3A6-5325-AFAE-C7FD2FBE5E1D}"/>
              </a:ext>
            </a:extLst>
          </p:cNvPr>
          <p:cNvSpPr txBox="1"/>
          <p:nvPr/>
        </p:nvSpPr>
        <p:spPr>
          <a:xfrm>
            <a:off x="2580604" y="5288696"/>
            <a:ext cx="9611396" cy="923330"/>
          </a:xfrm>
          <a:prstGeom prst="rect">
            <a:avLst/>
          </a:prstGeom>
          <a:noFill/>
        </p:spPr>
        <p:txBody>
          <a:bodyPr wrap="square">
            <a:spAutoFit/>
          </a:bodyPr>
          <a:lstStyle/>
          <a:p>
            <a:r>
              <a:rPr kumimoji="0" lang="lv-LV" sz="18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Ministrija </a:t>
            </a:r>
            <a:r>
              <a:rPr lang="lv-LV"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neveic </a:t>
            </a:r>
            <a:r>
              <a:rPr kumimoji="0" lang="lv-LV" sz="18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kontroli pār pašvaldību noslēgto pārvaldes uzdevumu deleģēšanas līgumu izpildes gaitu un nedod pašvaldībām vai pilnvarotajām personām norādes attiecībā uz noslēgto deleģēšanas līgumu izpildi.</a:t>
            </a:r>
            <a:endParaRPr lang="lv-LV" sz="1800" i="1" dirty="0">
              <a:solidFill>
                <a:srgbClr val="FF0000"/>
              </a:solidFill>
            </a:endParaRPr>
          </a:p>
        </p:txBody>
      </p:sp>
      <p:pic>
        <p:nvPicPr>
          <p:cNvPr id="4" name="Picture 3">
            <a:extLst>
              <a:ext uri="{FF2B5EF4-FFF2-40B4-BE49-F238E27FC236}">
                <a16:creationId xmlns:a16="http://schemas.microsoft.com/office/drawing/2014/main" id="{B132AC63-932F-CEEE-02BF-3C0384EDC732}"/>
              </a:ext>
            </a:extLst>
          </p:cNvPr>
          <p:cNvPicPr>
            <a:picLocks noChangeAspect="1"/>
          </p:cNvPicPr>
          <p:nvPr/>
        </p:nvPicPr>
        <p:blipFill>
          <a:blip r:embed="rId9"/>
          <a:stretch>
            <a:fillRect/>
          </a:stretch>
        </p:blipFill>
        <p:spPr>
          <a:xfrm>
            <a:off x="1787838" y="5369530"/>
            <a:ext cx="623584" cy="761663"/>
          </a:xfrm>
          <a:prstGeom prst="rect">
            <a:avLst/>
          </a:prstGeom>
        </p:spPr>
      </p:pic>
    </p:spTree>
    <p:extLst>
      <p:ext uri="{BB962C8B-B14F-4D97-AF65-F5344CB8AC3E}">
        <p14:creationId xmlns:p14="http://schemas.microsoft.com/office/powerpoint/2010/main" val="106251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a:extLst>
              <a:ext uri="{FF2B5EF4-FFF2-40B4-BE49-F238E27FC236}">
                <a16:creationId xmlns:a16="http://schemas.microsoft.com/office/drawing/2014/main" id="{968DFC45-A89D-4ED5-8F8E-CEDF2B5012BB}"/>
              </a:ext>
            </a:extLst>
          </p:cNvPr>
          <p:cNvSpPr>
            <a:spLocks noGrp="1" noChangeArrowheads="1"/>
          </p:cNvSpPr>
          <p:nvPr>
            <p:ph type="sldNum" sz="quarter" idx="4294967295"/>
          </p:nvPr>
        </p:nvSpPr>
        <p:spPr bwMode="auto">
          <a:xfrm>
            <a:off x="117856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algn="l" eaLnBrk="0" hangingPunct="0"/>
            <a:fld id="{5B98EBAE-CE13-4ABA-B5C2-ABBABB5D2521}" type="slidenum">
              <a:rPr lang="en-US" altLang="en-US" sz="1700" smtClean="0">
                <a:solidFill>
                  <a:schemeClr val="tx1"/>
                </a:solidFill>
              </a:rPr>
              <a:pPr algn="l" eaLnBrk="0" hangingPunct="0"/>
              <a:t>14</a:t>
            </a:fld>
            <a:endParaRPr lang="en-US" altLang="en-US" sz="1700">
              <a:solidFill>
                <a:schemeClr val="tx1"/>
              </a:solidFill>
            </a:endParaRPr>
          </a:p>
        </p:txBody>
      </p:sp>
      <p:sp>
        <p:nvSpPr>
          <p:cNvPr id="49156" name="Rectangle 17">
            <a:extLst>
              <a:ext uri="{FF2B5EF4-FFF2-40B4-BE49-F238E27FC236}">
                <a16:creationId xmlns:a16="http://schemas.microsoft.com/office/drawing/2014/main" id="{3B4C6ED7-B2DA-48C3-8A98-B8F425A68937}"/>
              </a:ext>
            </a:extLst>
          </p:cNvPr>
          <p:cNvSpPr>
            <a:spLocks noChangeArrowheads="1"/>
          </p:cNvSpPr>
          <p:nvPr/>
        </p:nvSpPr>
        <p:spPr bwMode="auto">
          <a:xfrm>
            <a:off x="8102600" y="5892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lv-LV" altLang="lv-LV" sz="1100">
                <a:cs typeface="Calibri" panose="020F0502020204030204" pitchFamily="34" charset="0"/>
              </a:rPr>
              <a:t> </a:t>
            </a:r>
            <a:endParaRPr lang="lv-LV" altLang="lv-LV"/>
          </a:p>
        </p:txBody>
      </p:sp>
      <p:pic>
        <p:nvPicPr>
          <p:cNvPr id="4098" name="Picture 2" descr="See the source image">
            <a:extLst>
              <a:ext uri="{FF2B5EF4-FFF2-40B4-BE49-F238E27FC236}">
                <a16:creationId xmlns:a16="http://schemas.microsoft.com/office/drawing/2014/main" id="{47A7F67D-F2E6-FB87-E95C-356C82C21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682" y="3141826"/>
            <a:ext cx="5463795" cy="30744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08E2AB3-EF26-8E2D-69D9-7C812E5C7972}"/>
              </a:ext>
            </a:extLst>
          </p:cNvPr>
          <p:cNvSpPr/>
          <p:nvPr/>
        </p:nvSpPr>
        <p:spPr>
          <a:xfrm>
            <a:off x="4517136" y="4078224"/>
            <a:ext cx="2542032" cy="1993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Rectangle 3">
            <a:extLst>
              <a:ext uri="{FF2B5EF4-FFF2-40B4-BE49-F238E27FC236}">
                <a16:creationId xmlns:a16="http://schemas.microsoft.com/office/drawing/2014/main" id="{EA0DDB7B-9A54-3D40-60C1-66BA5F4136BC}"/>
              </a:ext>
            </a:extLst>
          </p:cNvPr>
          <p:cNvSpPr/>
          <p:nvPr/>
        </p:nvSpPr>
        <p:spPr>
          <a:xfrm>
            <a:off x="3678682" y="3273552"/>
            <a:ext cx="5757926" cy="372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n>
                <a:solidFill>
                  <a:schemeClr val="bg1"/>
                </a:solidFill>
              </a:ln>
              <a:solidFill>
                <a:schemeClr val="bg1"/>
              </a:solidFill>
            </a:endParaRPr>
          </a:p>
        </p:txBody>
      </p:sp>
      <p:sp>
        <p:nvSpPr>
          <p:cNvPr id="8" name="TextBox 7">
            <a:extLst>
              <a:ext uri="{FF2B5EF4-FFF2-40B4-BE49-F238E27FC236}">
                <a16:creationId xmlns:a16="http://schemas.microsoft.com/office/drawing/2014/main" id="{4B7E0BBD-1798-5602-15D5-59E0BC32ACB5}"/>
              </a:ext>
            </a:extLst>
          </p:cNvPr>
          <p:cNvSpPr txBox="1"/>
          <p:nvPr/>
        </p:nvSpPr>
        <p:spPr>
          <a:xfrm>
            <a:off x="1970543" y="3903108"/>
            <a:ext cx="6132057" cy="954107"/>
          </a:xfrm>
          <a:prstGeom prst="rect">
            <a:avLst/>
          </a:prstGeom>
          <a:noFill/>
        </p:spPr>
        <p:txBody>
          <a:bodyPr wrap="square">
            <a:spAutoFit/>
          </a:bodyPr>
          <a:lstStyle/>
          <a:p>
            <a:pPr lvl="0" algn="ctr" defTabSz="914400">
              <a:buClr>
                <a:srgbClr val="99CB38"/>
              </a:buClr>
              <a:buSzPct val="100000"/>
              <a:defRPr/>
            </a:pPr>
            <a:r>
              <a:rPr kumimoji="0" lang="lv-LV" sz="2800" b="1" i="0" u="none" strike="noStrike" kern="1200" cap="none" spc="0" normalizeH="0" baseline="0" noProof="0" dirty="0">
                <a:ln>
                  <a:noFill/>
                </a:ln>
                <a:solidFill>
                  <a:srgbClr val="63A537">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PALDIES </a:t>
            </a:r>
            <a:r>
              <a:rPr lang="lv-LV" sz="2800" b="1" dirty="0">
                <a:solidFill>
                  <a:srgbClr val="63A537">
                    <a:lumMod val="50000"/>
                  </a:srgbClr>
                </a:solidFill>
                <a:latin typeface="Times New Roman" panose="02020603050405020304" pitchFamily="18" charset="0"/>
                <a:ea typeface="Verdana" panose="020B0604030504040204" pitchFamily="34" charset="0"/>
                <a:cs typeface="Times New Roman" panose="02020603050405020304" pitchFamily="18" charset="0"/>
              </a:rPr>
              <a:t>PAR JŪSU </a:t>
            </a:r>
            <a:endParaRPr kumimoji="0" lang="lv-LV" sz="2800" b="1" i="0" u="none" strike="noStrike" kern="1200" cap="none" spc="0" normalizeH="0" baseline="0" noProof="0" dirty="0">
              <a:ln>
                <a:noFill/>
              </a:ln>
              <a:solidFill>
                <a:srgbClr val="63A537">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buClr>
                <a:srgbClr val="99CB38"/>
              </a:buClr>
              <a:buSzPct val="100000"/>
              <a:buFont typeface="Calibri" panose="020F0502020204030204" pitchFamily="34" charset="0"/>
              <a:buNone/>
              <a:tabLst/>
              <a:defRPr/>
            </a:pPr>
            <a:r>
              <a:rPr kumimoji="0" lang="lv-LV" sz="2800" b="1" i="0" u="none" strike="noStrike" kern="1200" cap="none" spc="0" normalizeH="0" baseline="0" noProof="0" dirty="0">
                <a:ln>
                  <a:noFill/>
                </a:ln>
                <a:solidFill>
                  <a:srgbClr val="63A537">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SNIEGTO UZMANĪBU!</a:t>
            </a:r>
          </a:p>
        </p:txBody>
      </p:sp>
      <p:pic>
        <p:nvPicPr>
          <p:cNvPr id="9" name="Picture 8">
            <a:extLst>
              <a:ext uri="{FF2B5EF4-FFF2-40B4-BE49-F238E27FC236}">
                <a16:creationId xmlns:a16="http://schemas.microsoft.com/office/drawing/2014/main" id="{D0A135CC-3D39-34BA-8F45-06F6196BD33C}"/>
              </a:ext>
            </a:extLst>
          </p:cNvPr>
          <p:cNvPicPr>
            <a:picLocks noChangeAspect="1"/>
          </p:cNvPicPr>
          <p:nvPr/>
        </p:nvPicPr>
        <p:blipFill>
          <a:blip r:embed="rId4"/>
          <a:stretch>
            <a:fillRect/>
          </a:stretch>
        </p:blipFill>
        <p:spPr>
          <a:xfrm>
            <a:off x="1113371" y="4634112"/>
            <a:ext cx="7773074" cy="64623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2A8825-436B-F2A4-BDB8-9DF14B2581E7}"/>
              </a:ext>
            </a:extLst>
          </p:cNvPr>
          <p:cNvSpPr>
            <a:spLocks noGrp="1"/>
          </p:cNvSpPr>
          <p:nvPr>
            <p:ph type="body" sz="quarter" idx="10"/>
          </p:nvPr>
        </p:nvSpPr>
        <p:spPr>
          <a:xfrm>
            <a:off x="5479642" y="4081802"/>
            <a:ext cx="5998464" cy="1380744"/>
          </a:xfrm>
        </p:spPr>
        <p:txBody>
          <a:bodyPr>
            <a:normAutofit/>
          </a:bodyPr>
          <a:lstStyle/>
          <a:p>
            <a:r>
              <a:rPr lang="lv-LV" sz="4000" i="0" dirty="0">
                <a:solidFill>
                  <a:schemeClr val="accent3">
                    <a:lumMod val="50000"/>
                  </a:schemeClr>
                </a:solidFill>
                <a:effectLst/>
                <a:latin typeface="Times New Roman" panose="02020603050405020304" pitchFamily="18" charset="0"/>
                <a:cs typeface="Times New Roman" panose="02020603050405020304" pitchFamily="18" charset="0"/>
              </a:rPr>
              <a:t>Laiks</a:t>
            </a:r>
            <a:r>
              <a:rPr lang="lv-LV" sz="4000" b="1" i="0" dirty="0">
                <a:solidFill>
                  <a:schemeClr val="accent3">
                    <a:lumMod val="50000"/>
                  </a:schemeClr>
                </a:solidFill>
                <a:effectLst/>
                <a:latin typeface="Times New Roman" panose="02020603050405020304" pitchFamily="18" charset="0"/>
                <a:cs typeface="Times New Roman" panose="02020603050405020304" pitchFamily="18" charset="0"/>
              </a:rPr>
              <a:t> atbildēm</a:t>
            </a:r>
            <a:r>
              <a:rPr lang="lv-LV" sz="4000" b="0" i="0" dirty="0">
                <a:solidFill>
                  <a:schemeClr val="accent3">
                    <a:lumMod val="50000"/>
                  </a:schemeClr>
                </a:solidFill>
                <a:effectLst/>
                <a:latin typeface="Times New Roman" panose="02020603050405020304" pitchFamily="18" charset="0"/>
                <a:cs typeface="Times New Roman" panose="02020603050405020304" pitchFamily="18" charset="0"/>
              </a:rPr>
              <a:t> uz iesūtītajiem</a:t>
            </a:r>
            <a:r>
              <a:rPr lang="lv-LV" sz="4000" b="1" i="0" dirty="0">
                <a:solidFill>
                  <a:schemeClr val="accent3">
                    <a:lumMod val="50000"/>
                  </a:schemeClr>
                </a:solidFill>
                <a:effectLst/>
                <a:latin typeface="Times New Roman" panose="02020603050405020304" pitchFamily="18" charset="0"/>
                <a:cs typeface="Times New Roman" panose="02020603050405020304" pitchFamily="18" charset="0"/>
              </a:rPr>
              <a:t> jautājumiem</a:t>
            </a:r>
            <a:endParaRPr lang="lv-LV" sz="3200" dirty="0">
              <a:solidFill>
                <a:schemeClr val="accent3">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2" descr="See the source image">
            <a:extLst>
              <a:ext uri="{FF2B5EF4-FFF2-40B4-BE49-F238E27FC236}">
                <a16:creationId xmlns:a16="http://schemas.microsoft.com/office/drawing/2014/main" id="{E7FD24B0-1A78-02BF-6A59-F83AE9788A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19" r="17142" b="1"/>
          <a:stretch/>
        </p:blipFill>
        <p:spPr bwMode="auto">
          <a:xfrm>
            <a:off x="0" y="22631"/>
            <a:ext cx="4773168" cy="635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21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1ECFDC-EF49-DB03-B32B-3BF5B50F8267}"/>
              </a:ext>
            </a:extLst>
          </p:cNvPr>
          <p:cNvSpPr txBox="1"/>
          <p:nvPr/>
        </p:nvSpPr>
        <p:spPr>
          <a:xfrm>
            <a:off x="247758" y="4751314"/>
            <a:ext cx="10452296" cy="1569660"/>
          </a:xfrm>
          <a:prstGeom prst="rect">
            <a:avLst/>
          </a:prstGeom>
          <a:noFill/>
        </p:spPr>
        <p:txBody>
          <a:bodyPr wrap="square">
            <a:spAutoFit/>
          </a:bodyPr>
          <a:lstStyle/>
          <a:p>
            <a:pPr algn="just"/>
            <a:r>
              <a:rPr lang="lv-LV" sz="2400" dirty="0">
                <a:solidFill>
                  <a:schemeClr val="accent3">
                    <a:lumMod val="50000"/>
                  </a:schemeClr>
                </a:solidFill>
                <a:effectLst/>
                <a:latin typeface="Times New Roman" panose="02020603050405020304" pitchFamily="18" charset="0"/>
                <a:ea typeface="Times New Roman" panose="02020603050405020304" pitchFamily="18" charset="0"/>
              </a:rPr>
              <a:t>Lūgums vairāk komentēt – </a:t>
            </a:r>
            <a:r>
              <a:rPr lang="lv-LV" sz="2400" b="1" dirty="0">
                <a:solidFill>
                  <a:schemeClr val="accent3">
                    <a:lumMod val="50000"/>
                  </a:schemeClr>
                </a:solidFill>
                <a:effectLst/>
                <a:latin typeface="Times New Roman" panose="02020603050405020304" pitchFamily="18" charset="0"/>
                <a:ea typeface="Times New Roman" panose="02020603050405020304" pitchFamily="18" charset="0"/>
              </a:rPr>
              <a:t>par siltumapgādi, ūdenssaimniecības jomu pašvaldības teritorijā</a:t>
            </a:r>
            <a:r>
              <a:rPr lang="lv-LV" sz="2400" dirty="0">
                <a:solidFill>
                  <a:schemeClr val="accent3">
                    <a:lumMod val="50000"/>
                  </a:schemeClr>
                </a:solidFill>
                <a:effectLst/>
                <a:latin typeface="Times New Roman" panose="02020603050405020304" pitchFamily="18" charset="0"/>
                <a:ea typeface="Times New Roman" panose="02020603050405020304" pitchFamily="18" charset="0"/>
              </a:rPr>
              <a:t>. Prakse pašvaldībās laiku atpakaļ bija dažāda  - tika slēgti gan deleģējuma līgumi, gan pakalpojuma līgumi ar pašvaldības kapitālsabiedrībām. </a:t>
            </a:r>
            <a:r>
              <a:rPr lang="lv-LV" sz="2400" b="1" dirty="0">
                <a:solidFill>
                  <a:schemeClr val="accent3">
                    <a:lumMod val="50000"/>
                  </a:schemeClr>
                </a:solidFill>
                <a:effectLst/>
                <a:latin typeface="Times New Roman" panose="02020603050405020304" pitchFamily="18" charset="0"/>
                <a:ea typeface="Times New Roman" panose="02020603050405020304" pitchFamily="18" charset="0"/>
              </a:rPr>
              <a:t>Kāds ir likumam atbilstošākais regulējums</a:t>
            </a:r>
            <a:r>
              <a:rPr lang="lv-LV" sz="2400" dirty="0">
                <a:solidFill>
                  <a:schemeClr val="accent3">
                    <a:lumMod val="50000"/>
                  </a:schemeClr>
                </a:solidFill>
                <a:effectLst/>
                <a:latin typeface="Times New Roman" panose="02020603050405020304" pitchFamily="18" charset="0"/>
                <a:ea typeface="Times New Roman" panose="02020603050405020304" pitchFamily="18" charset="0"/>
              </a:rPr>
              <a:t>? </a:t>
            </a:r>
            <a:endParaRPr lang="lv-LV" sz="2400" dirty="0">
              <a:solidFill>
                <a:schemeClr val="accent3">
                  <a:lumMod val="50000"/>
                </a:schemeClr>
              </a:solidFill>
              <a:effectLst/>
              <a:latin typeface="Calibri" panose="020F0502020204030204" pitchFamily="34" charset="0"/>
              <a:ea typeface="Calibri" panose="020F0502020204030204" pitchFamily="34" charset="0"/>
            </a:endParaRPr>
          </a:p>
        </p:txBody>
      </p:sp>
      <p:sp>
        <p:nvSpPr>
          <p:cNvPr id="2" name="Speech Bubble: Oval 1">
            <a:extLst>
              <a:ext uri="{FF2B5EF4-FFF2-40B4-BE49-F238E27FC236}">
                <a16:creationId xmlns:a16="http://schemas.microsoft.com/office/drawing/2014/main" id="{1652CFC0-88B2-F5FB-A0DC-91F74FCA3A3E}"/>
              </a:ext>
            </a:extLst>
          </p:cNvPr>
          <p:cNvSpPr/>
          <p:nvPr/>
        </p:nvSpPr>
        <p:spPr>
          <a:xfrm>
            <a:off x="6410814" y="-576072"/>
            <a:ext cx="6217920" cy="5029200"/>
          </a:xfrm>
          <a:prstGeom prst="wedgeEllipseCallout">
            <a:avLst>
              <a:gd name="adj1" fmla="val -67354"/>
              <a:gd name="adj2" fmla="val 56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38213" rtl="0" eaLnBrk="0" fontAlgn="base" latinLnBrk="0" hangingPunct="0">
              <a:lnSpc>
                <a:spcPct val="100000"/>
              </a:lnSpc>
              <a:spcBef>
                <a:spcPct val="30000"/>
              </a:spcBef>
              <a:spcAft>
                <a:spcPct val="0"/>
              </a:spcAft>
              <a:buClrTx/>
              <a:buSzTx/>
              <a:buFontTx/>
              <a:buNone/>
              <a:tabLst/>
              <a:defRPr/>
            </a:pPr>
            <a:r>
              <a:rPr kumimoji="0" lang="lv-LV" sz="1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Likuma “Par sabiedrisko pakalpojumu regulatoriem” 2. panta otrās daļas 1. un 6. punkts attiecīgi noteic, ka valsts regulē sabiedrisko pakalpojumu sniegšanu kā komercdarbību enerģētikā un ūdenssaimniecībā. Ievērojot minēto un to, ka likuma “Par sabiedrisko pakalpojumu regulatoriem” 32. pants noteic, ka līgums starp sabiedrisko pakalpojumu sniedzēju un lietotāju ir civiltiesisks, sabiedrisko pakalpojumu sniedzējs darbojas privāto tiesību jomā, sniedzot pakalpojumus. Tādejādi sabiedrisko pakalpojumu sniegšanu privātpersonām nav iespējams deleģēt ar publisko tiesību līgumu. Vairāk šīs jautājums ir skatāms ministrijas izstrādātajās vadlīnijās par pārvaldes uzdevuma deleģēšanu pašvaldībās-  </a:t>
            </a:r>
            <a:r>
              <a:rPr lang="lv-LV" sz="1400" dirty="0">
                <a:solidFill>
                  <a:srgbClr val="0070C0"/>
                </a:solidFill>
                <a:hlinkClick r:id="rId3">
                  <a:extLst>
                    <a:ext uri="{A12FA001-AC4F-418D-AE19-62706E023703}">
                      <ahyp:hlinkClr xmlns:ahyp="http://schemas.microsoft.com/office/drawing/2018/hyperlinkcolor" val="tx"/>
                    </a:ext>
                  </a:extLst>
                </a:hlinkClick>
              </a:rPr>
              <a:t>Vadlīnijas pārvaldes uzdevumu deleģēšanai (2021) | Vides aizsardzības un reģionālās attīstības ministrija (varam.gov.lv)</a:t>
            </a:r>
            <a:endParaRPr kumimoji="0" lang="lv-LV" sz="14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464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F4175-C656-4D82-C7EB-2397E4E0E387}"/>
              </a:ext>
            </a:extLst>
          </p:cNvPr>
          <p:cNvSpPr>
            <a:spLocks noGrp="1"/>
          </p:cNvSpPr>
          <p:nvPr>
            <p:ph type="body" sz="quarter" idx="10"/>
          </p:nvPr>
        </p:nvSpPr>
        <p:spPr>
          <a:xfrm>
            <a:off x="146304" y="4751947"/>
            <a:ext cx="10660284" cy="1502779"/>
          </a:xfrm>
        </p:spPr>
        <p:txBody>
          <a:bodyPr>
            <a:noAutofit/>
          </a:bodyPr>
          <a:lstStyle/>
          <a:p>
            <a:pPr algn="just"/>
            <a:r>
              <a:rPr lang="lv-LV" sz="2400" dirty="0">
                <a:solidFill>
                  <a:srgbClr val="31521B"/>
                </a:solidFill>
                <a:effectLst/>
                <a:latin typeface="Times New Roman" panose="02020603050405020304" pitchFamily="18" charset="0"/>
                <a:ea typeface="Times New Roman" panose="02020603050405020304" pitchFamily="18" charset="0"/>
                <a:cs typeface="Times New Roman" panose="02020603050405020304" pitchFamily="18" charset="0"/>
              </a:rPr>
              <a:t>Jautājums vairāk komentēt - </a:t>
            </a:r>
            <a:r>
              <a:rPr lang="lv-LV" sz="2400" b="1" dirty="0">
                <a:solidFill>
                  <a:srgbClr val="31521B"/>
                </a:solidFill>
                <a:effectLst/>
                <a:latin typeface="Times New Roman" panose="02020603050405020304" pitchFamily="18" charset="0"/>
                <a:ea typeface="Times New Roman" panose="02020603050405020304" pitchFamily="18" charset="0"/>
                <a:cs typeface="Times New Roman" panose="02020603050405020304" pitchFamily="18" charset="0"/>
              </a:rPr>
              <a:t>par ielu nodošanu </a:t>
            </a:r>
            <a:r>
              <a:rPr lang="lv-LV" sz="2400" dirty="0">
                <a:solidFill>
                  <a:srgbClr val="31521B"/>
                </a:solidFill>
                <a:effectLst/>
                <a:latin typeface="Times New Roman" panose="02020603050405020304" pitchFamily="18" charset="0"/>
                <a:ea typeface="Times New Roman" panose="02020603050405020304" pitchFamily="18" charset="0"/>
                <a:cs typeface="Times New Roman" panose="02020603050405020304" pitchFamily="18" charset="0"/>
              </a:rPr>
              <a:t>(infrastruktūras objektu un nekustamo īpašumu- zemi) </a:t>
            </a:r>
            <a:r>
              <a:rPr lang="lv-LV" sz="2400" b="1" dirty="0">
                <a:solidFill>
                  <a:srgbClr val="31521B"/>
                </a:solidFill>
                <a:effectLst/>
                <a:latin typeface="Times New Roman" panose="02020603050405020304" pitchFamily="18" charset="0"/>
                <a:ea typeface="Times New Roman" panose="02020603050405020304" pitchFamily="18" charset="0"/>
                <a:cs typeface="Times New Roman" panose="02020603050405020304" pitchFamily="18" charset="0"/>
              </a:rPr>
              <a:t>izbūvei vai pārbūvei</a:t>
            </a:r>
            <a:r>
              <a:rPr lang="lv-LV" sz="2400" dirty="0">
                <a:solidFill>
                  <a:srgbClr val="31521B"/>
                </a:solidFill>
                <a:effectLst/>
                <a:latin typeface="Times New Roman" panose="02020603050405020304" pitchFamily="18" charset="0"/>
                <a:ea typeface="Times New Roman" panose="02020603050405020304" pitchFamily="18" charset="0"/>
                <a:cs typeface="Times New Roman" panose="02020603050405020304" pitchFamily="18" charset="0"/>
              </a:rPr>
              <a:t>, pašvaldībai </a:t>
            </a:r>
            <a:r>
              <a:rPr lang="lv-LV" sz="2400" b="1" dirty="0">
                <a:solidFill>
                  <a:srgbClr val="31521B"/>
                </a:solidFill>
                <a:effectLst/>
                <a:latin typeface="Times New Roman" panose="02020603050405020304" pitchFamily="18" charset="0"/>
                <a:ea typeface="Times New Roman" panose="02020603050405020304" pitchFamily="18" charset="0"/>
                <a:cs typeface="Times New Roman" panose="02020603050405020304" pitchFamily="18" charset="0"/>
              </a:rPr>
              <a:t>ir pienākums slēgt </a:t>
            </a:r>
            <a:r>
              <a:rPr lang="lv-LV" sz="2400" dirty="0">
                <a:solidFill>
                  <a:srgbClr val="31521B"/>
                </a:solidFill>
                <a:effectLst/>
                <a:latin typeface="Times New Roman" panose="02020603050405020304" pitchFamily="18" charset="0"/>
                <a:ea typeface="Times New Roman" panose="02020603050405020304" pitchFamily="18" charset="0"/>
                <a:cs typeface="Times New Roman" panose="02020603050405020304" pitchFamily="18" charset="0"/>
              </a:rPr>
              <a:t>deleģējuma līgumu ar fizisku vai juridisku personu, saskaņā ar likumā “Par pašvaldībām”  15.panta pirmā daļā noteikto autonomo funkciju?</a:t>
            </a:r>
            <a:endParaRPr lang="lv-LV" sz="2400" dirty="0">
              <a:solidFill>
                <a:srgbClr val="31521B"/>
              </a:solidFill>
              <a:latin typeface="Times New Roman" panose="02020603050405020304" pitchFamily="18" charset="0"/>
              <a:cs typeface="Times New Roman" panose="02020603050405020304" pitchFamily="18" charset="0"/>
            </a:endParaRPr>
          </a:p>
        </p:txBody>
      </p:sp>
      <p:sp>
        <p:nvSpPr>
          <p:cNvPr id="3" name="Speech Bubble: Oval 2">
            <a:extLst>
              <a:ext uri="{FF2B5EF4-FFF2-40B4-BE49-F238E27FC236}">
                <a16:creationId xmlns:a16="http://schemas.microsoft.com/office/drawing/2014/main" id="{A448A739-6ACB-3460-4BDD-D47AD88ACDB7}"/>
              </a:ext>
            </a:extLst>
          </p:cNvPr>
          <p:cNvSpPr/>
          <p:nvPr/>
        </p:nvSpPr>
        <p:spPr>
          <a:xfrm>
            <a:off x="6925056" y="428359"/>
            <a:ext cx="5266944" cy="4014216"/>
          </a:xfrm>
          <a:prstGeom prst="wedgeEllipseCallout">
            <a:avLst>
              <a:gd name="adj1" fmla="val -65972"/>
              <a:gd name="adj2" fmla="val 58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38213" rtl="0" eaLnBrk="0" fontAlgn="base" latinLnBrk="0" hangingPunct="0">
              <a:lnSpc>
                <a:spcPct val="107000"/>
              </a:lnSpc>
              <a:spcBef>
                <a:spcPct val="30000"/>
              </a:spcBef>
              <a:spcAft>
                <a:spcPts val="600"/>
              </a:spcAft>
              <a:buClrTx/>
              <a:buSzTx/>
              <a:buFontTx/>
              <a:buNone/>
              <a:tabLst/>
              <a:defRPr/>
            </a:pPr>
            <a:r>
              <a:rPr kumimoji="0" lang="lv-LV"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Pašvaldība kā pārvalde nodrošina pašvaldības ceļu plānošanu un lemj par to izbūvi. Savukārt pašvaldības ielu (ceļu) izbūve vai pārbūve tiek veikta vispārējā kārtībā, citiem vārdiem, būvdarbu veikšana nav pārvaldes darbība. Tādejādi pašvaldības ceļu izbūve vai pārbūve nav iespējams deleģēt ar publisko tiesību līgumu. </a:t>
            </a:r>
          </a:p>
        </p:txBody>
      </p:sp>
    </p:spTree>
    <p:extLst>
      <p:ext uri="{BB962C8B-B14F-4D97-AF65-F5344CB8AC3E}">
        <p14:creationId xmlns:p14="http://schemas.microsoft.com/office/powerpoint/2010/main" val="1393992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C259BA-366E-9DDD-4EC6-439E699F1684}"/>
              </a:ext>
            </a:extLst>
          </p:cNvPr>
          <p:cNvSpPr>
            <a:spLocks noGrp="1"/>
          </p:cNvSpPr>
          <p:nvPr>
            <p:ph type="body" sz="quarter" idx="10"/>
          </p:nvPr>
        </p:nvSpPr>
        <p:spPr>
          <a:xfrm>
            <a:off x="146304" y="4580566"/>
            <a:ext cx="10648709" cy="1655179"/>
          </a:xfrm>
        </p:spPr>
        <p:txBody>
          <a:bodyPr>
            <a:normAutofit lnSpcReduction="10000"/>
          </a:bodyPr>
          <a:lstStyle/>
          <a:p>
            <a:pPr lvl="0" algn="just"/>
            <a:r>
              <a:rPr lang="lv-LV" sz="2400" dirty="0">
                <a:solidFill>
                  <a:srgbClr val="486635"/>
                </a:solidFill>
                <a:effectLst/>
                <a:latin typeface="Times New Roman" panose="02020603050405020304" pitchFamily="18" charset="0"/>
                <a:ea typeface="Times New Roman" panose="02020603050405020304" pitchFamily="18" charset="0"/>
                <a:cs typeface="Times New Roman" panose="02020603050405020304" pitchFamily="18" charset="0"/>
              </a:rPr>
              <a:t>Lūgums komentēt šādu jautājumu – Ja, ministrija, vienreiz nav saskaņojusi deleģēšanas līgumu un izteikusi iebildumus, vai pēc labotā deleģēšanas līguma iesniegšanas ministrijai </a:t>
            </a:r>
            <a:r>
              <a:rPr lang="lv-LV" sz="2400" b="1" dirty="0">
                <a:solidFill>
                  <a:srgbClr val="486635"/>
                </a:solidFill>
                <a:effectLst/>
                <a:latin typeface="Times New Roman" panose="02020603050405020304" pitchFamily="18" charset="0"/>
                <a:ea typeface="Times New Roman" panose="02020603050405020304" pitchFamily="18" charset="0"/>
                <a:cs typeface="Times New Roman" panose="02020603050405020304" pitchFamily="18" charset="0"/>
              </a:rPr>
              <a:t>ir tiesības savus iebildumus papildināt attiecībā uz punktiem, kuru redakcija nav grozīta</a:t>
            </a:r>
            <a:r>
              <a:rPr lang="lv-LV" sz="2400" dirty="0">
                <a:solidFill>
                  <a:srgbClr val="486635"/>
                </a:solidFill>
                <a:effectLst/>
                <a:latin typeface="Times New Roman" panose="02020603050405020304" pitchFamily="18" charset="0"/>
                <a:ea typeface="Times New Roman" panose="02020603050405020304" pitchFamily="18" charset="0"/>
                <a:cs typeface="Times New Roman" panose="02020603050405020304" pitchFamily="18" charset="0"/>
              </a:rPr>
              <a:t> un par kuriem ministrijai pirmajā reizē nebija iebildumi?</a:t>
            </a:r>
            <a:endParaRPr lang="lv-LV" sz="2400" dirty="0">
              <a:solidFill>
                <a:srgbClr val="486635"/>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
        <p:nvSpPr>
          <p:cNvPr id="3" name="Speech Bubble: Oval 2">
            <a:extLst>
              <a:ext uri="{FF2B5EF4-FFF2-40B4-BE49-F238E27FC236}">
                <a16:creationId xmlns:a16="http://schemas.microsoft.com/office/drawing/2014/main" id="{41DFD3C6-4CB5-9660-EA55-70D826332DC3}"/>
              </a:ext>
            </a:extLst>
          </p:cNvPr>
          <p:cNvSpPr/>
          <p:nvPr/>
        </p:nvSpPr>
        <p:spPr>
          <a:xfrm>
            <a:off x="5852160" y="-237744"/>
            <a:ext cx="6339840" cy="4535423"/>
          </a:xfrm>
          <a:prstGeom prst="wedgeEllipseCallout">
            <a:avLst>
              <a:gd name="adj1" fmla="val -59756"/>
              <a:gd name="adj2" fmla="val 55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38213" rtl="0" eaLnBrk="0" fontAlgn="base" latinLnBrk="0" hangingPunct="0">
              <a:lnSpc>
                <a:spcPct val="100000"/>
              </a:lnSpc>
              <a:spcBef>
                <a:spcPct val="30000"/>
              </a:spcBef>
              <a:spcAft>
                <a:spcPct val="0"/>
              </a:spcAft>
              <a:buClrTx/>
              <a:buSzTx/>
              <a:buFontTx/>
              <a:buNone/>
              <a:tabLst/>
              <a:defRPr/>
            </a:pPr>
            <a:r>
              <a:rPr kumimoji="0" lang="lv-LV" sz="1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Valsts pārvaldes iekārtas likuma 45.panta otrajā daļā noteiktais pienākums, saskaņot ar ministriju pašvaldības pārvaldes uzdevuma deleģēšanas līguma projektu vai sniegt informāciju par noslēgto pārvaldes uzdevuma deleģēšanas līgumu, pamatojas tiesiskuma kontrolē. Ievērojot minēto un to, ka saskaņā ar Valsts pārvaldes iekārtas likuma 10. panta pirmo daļu valsts pārvalde ir pakļauta likumam un tiesībām, ministrijai konstatējot neatbilstību ir pienākums uz to vērst pašvaldības uzmanību. </a:t>
            </a:r>
          </a:p>
          <a:p>
            <a:pPr marL="0" marR="0" lvl="0" indent="0" algn="just" defTabSz="938213" rtl="0" eaLnBrk="0" fontAlgn="base" latinLnBrk="0" hangingPunct="0">
              <a:lnSpc>
                <a:spcPct val="100000"/>
              </a:lnSpc>
              <a:spcBef>
                <a:spcPct val="30000"/>
              </a:spcBef>
              <a:spcAft>
                <a:spcPct val="0"/>
              </a:spcAft>
              <a:buClrTx/>
              <a:buSzTx/>
              <a:buFontTx/>
              <a:buNone/>
              <a:tabLst/>
              <a:defRPr/>
            </a:pPr>
            <a:r>
              <a:rPr kumimoji="0" lang="lv-LV" sz="1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Vienlaikus ministrijai nav iebildumu, ja pašvaldības savstarpēji komunicē un patstāvīgi novērš neatbilstības.</a:t>
            </a:r>
          </a:p>
        </p:txBody>
      </p:sp>
    </p:spTree>
    <p:extLst>
      <p:ext uri="{BB962C8B-B14F-4D97-AF65-F5344CB8AC3E}">
        <p14:creationId xmlns:p14="http://schemas.microsoft.com/office/powerpoint/2010/main" val="3811913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8AB1A-52FE-013F-24C2-D4467843113A}"/>
              </a:ext>
            </a:extLst>
          </p:cNvPr>
          <p:cNvSpPr>
            <a:spLocks noGrp="1"/>
          </p:cNvSpPr>
          <p:nvPr>
            <p:ph type="body" sz="quarter" idx="10"/>
          </p:nvPr>
        </p:nvSpPr>
        <p:spPr>
          <a:xfrm>
            <a:off x="355003" y="3428999"/>
            <a:ext cx="11510682" cy="2756648"/>
          </a:xfrm>
        </p:spPr>
        <p:txBody>
          <a:bodyPr>
            <a:normAutofit fontScale="32500" lnSpcReduction="20000"/>
          </a:bodyPr>
          <a:lstStyle/>
          <a:p>
            <a:pPr algn="just">
              <a:lnSpc>
                <a:spcPct val="120000"/>
              </a:lnSpc>
              <a:spcBef>
                <a:spcPts val="0"/>
              </a:spcBef>
              <a:spcAft>
                <a:spcPts val="0"/>
              </a:spcAft>
            </a:pPr>
            <a:r>
              <a:rPr lang="lv-LV" sz="5600" dirty="0">
                <a:solidFill>
                  <a:srgbClr val="31521B"/>
                </a:solidFill>
                <a:effectLst/>
                <a:latin typeface="Times New Roman" panose="02020603050405020304" pitchFamily="18" charset="0"/>
                <a:ea typeface="Calibri" panose="020F0502020204030204" pitchFamily="34" charset="0"/>
                <a:cs typeface="Times New Roman" panose="02020603050405020304" pitchFamily="18" charset="0"/>
              </a:rPr>
              <a:t>Lūgums komentēt šādus jautājumus –</a:t>
            </a:r>
          </a:p>
          <a:p>
            <a:pPr algn="just">
              <a:lnSpc>
                <a:spcPct val="120000"/>
              </a:lnSpc>
              <a:spcBef>
                <a:spcPts val="0"/>
              </a:spcBef>
              <a:spcAft>
                <a:spcPts val="0"/>
              </a:spcAft>
            </a:pPr>
            <a:r>
              <a:rPr lang="lv-LV" sz="5600" b="1" dirty="0">
                <a:solidFill>
                  <a:srgbClr val="31521B"/>
                </a:solidFill>
                <a:effectLst/>
                <a:latin typeface="Times New Roman" panose="02020603050405020304" pitchFamily="18" charset="0"/>
                <a:ea typeface="Calibri" panose="020F0502020204030204" pitchFamily="34" charset="0"/>
                <a:cs typeface="Times New Roman" panose="02020603050405020304" pitchFamily="18" charset="0"/>
              </a:rPr>
              <a:t>Vai deleģēšanas līgums ir apstiprināms domes sēdē?  </a:t>
            </a:r>
          </a:p>
          <a:p>
            <a:pPr algn="just">
              <a:lnSpc>
                <a:spcPct val="120000"/>
              </a:lnSpc>
              <a:spcBef>
                <a:spcPts val="0"/>
              </a:spcBef>
              <a:spcAft>
                <a:spcPts val="0"/>
              </a:spcAft>
            </a:pPr>
            <a:r>
              <a:rPr lang="lv-LV" sz="5600" b="1" dirty="0">
                <a:solidFill>
                  <a:srgbClr val="31521B"/>
                </a:solidFill>
                <a:effectLst/>
                <a:latin typeface="Times New Roman" panose="02020603050405020304" pitchFamily="18" charset="0"/>
                <a:ea typeface="Calibri" panose="020F0502020204030204" pitchFamily="34" charset="0"/>
                <a:cs typeface="Times New Roman" panose="02020603050405020304" pitchFamily="18" charset="0"/>
              </a:rPr>
              <a:t>Vai var domes lēmumā norādīt tikai atsevišķus VPIL 46.panta nosacījumus, kā:</a:t>
            </a:r>
          </a:p>
          <a:p>
            <a:pPr marL="381000" algn="just">
              <a:lnSpc>
                <a:spcPct val="120000"/>
              </a:lnSpc>
              <a:spcBef>
                <a:spcPts val="0"/>
              </a:spcBef>
              <a:spcAft>
                <a:spcPts val="0"/>
              </a:spcAft>
            </a:pPr>
            <a:r>
              <a:rPr lang="lv-LV" sz="5600" dirty="0">
                <a:solidFill>
                  <a:srgbClr val="31521B"/>
                </a:solidFill>
                <a:effectLst/>
                <a:latin typeface="Times New Roman" panose="02020603050405020304" pitchFamily="18" charset="0"/>
                <a:ea typeface="Calibri" panose="020F0502020204030204" pitchFamily="34" charset="0"/>
                <a:cs typeface="Times New Roman" panose="02020603050405020304" pitchFamily="18" charset="0"/>
              </a:rPr>
              <a:t>1) deleģētā pārvaldes uzdevuma izpildes termiņu un kārtību;</a:t>
            </a:r>
          </a:p>
          <a:p>
            <a:pPr marL="381000" algn="just">
              <a:lnSpc>
                <a:spcPct val="120000"/>
              </a:lnSpc>
              <a:spcBef>
                <a:spcPts val="0"/>
              </a:spcBef>
              <a:spcAft>
                <a:spcPts val="0"/>
              </a:spcAft>
            </a:pPr>
            <a:r>
              <a:rPr lang="lv-LV" sz="5600" dirty="0">
                <a:solidFill>
                  <a:srgbClr val="31521B"/>
                </a:solidFill>
                <a:effectLst/>
                <a:latin typeface="Times New Roman" panose="02020603050405020304" pitchFamily="18" charset="0"/>
                <a:ea typeface="Calibri" panose="020F0502020204030204" pitchFamily="34" charset="0"/>
                <a:cs typeface="Times New Roman" panose="02020603050405020304" pitchFamily="18" charset="0"/>
              </a:rPr>
              <a:t>2) līdzēju konkrēto atbildību, kā arī iespējamo atbildību līguma izbeigšanas gadījumā;</a:t>
            </a:r>
          </a:p>
          <a:p>
            <a:pPr marL="381000" algn="just">
              <a:lnSpc>
                <a:spcPct val="120000"/>
              </a:lnSpc>
              <a:spcBef>
                <a:spcPts val="0"/>
              </a:spcBef>
              <a:spcAft>
                <a:spcPts val="0"/>
              </a:spcAft>
            </a:pPr>
            <a:r>
              <a:rPr lang="lv-LV" sz="5600" dirty="0">
                <a:solidFill>
                  <a:srgbClr val="31521B"/>
                </a:solidFill>
                <a:effectLst/>
                <a:latin typeface="Times New Roman" panose="02020603050405020304" pitchFamily="18" charset="0"/>
                <a:ea typeface="Calibri" panose="020F0502020204030204" pitchFamily="34" charset="0"/>
                <a:cs typeface="Times New Roman" panose="02020603050405020304" pitchFamily="18" charset="0"/>
              </a:rPr>
              <a:t>3) uzdevuma izpildes kvalitātes novērtējuma kritērijus;</a:t>
            </a:r>
          </a:p>
          <a:p>
            <a:pPr marL="381000" algn="just">
              <a:lnSpc>
                <a:spcPct val="120000"/>
              </a:lnSpc>
              <a:spcBef>
                <a:spcPts val="0"/>
              </a:spcBef>
              <a:spcAft>
                <a:spcPts val="0"/>
              </a:spcAft>
            </a:pPr>
            <a:r>
              <a:rPr lang="lv-LV" sz="5600" dirty="0">
                <a:solidFill>
                  <a:srgbClr val="31521B"/>
                </a:solidFill>
                <a:effectLst/>
                <a:latin typeface="Times New Roman" panose="02020603050405020304" pitchFamily="18" charset="0"/>
                <a:ea typeface="Calibri" panose="020F0502020204030204" pitchFamily="34" charset="0"/>
                <a:cs typeface="Times New Roman" panose="02020603050405020304" pitchFamily="18" charset="0"/>
              </a:rPr>
              <a:t>4) savstarpējo norēķinu kārtību, </a:t>
            </a:r>
            <a:r>
              <a:rPr lang="lv-LV" sz="5600" dirty="0" err="1">
                <a:solidFill>
                  <a:srgbClr val="31521B"/>
                </a:solidFill>
                <a:effectLst/>
                <a:latin typeface="Times New Roman" panose="02020603050405020304" pitchFamily="18" charset="0"/>
                <a:ea typeface="Calibri" panose="020F0502020204030204" pitchFamily="34" charset="0"/>
                <a:cs typeface="Times New Roman" panose="02020603050405020304" pitchFamily="18" charset="0"/>
              </a:rPr>
              <a:t>finansu</a:t>
            </a:r>
            <a:r>
              <a:rPr lang="lv-LV" sz="5600" dirty="0">
                <a:solidFill>
                  <a:srgbClr val="31521B"/>
                </a:solidFill>
                <a:effectLst/>
                <a:latin typeface="Times New Roman" panose="02020603050405020304" pitchFamily="18" charset="0"/>
                <a:ea typeface="Calibri" panose="020F0502020204030204" pitchFamily="34" charset="0"/>
                <a:cs typeface="Times New Roman" panose="02020603050405020304" pitchFamily="18" charset="0"/>
              </a:rPr>
              <a:t> un citu resursu piešķiršanas noteikumus;</a:t>
            </a:r>
          </a:p>
          <a:p>
            <a:pPr marL="381000" algn="just">
              <a:lnSpc>
                <a:spcPct val="120000"/>
              </a:lnSpc>
              <a:spcBef>
                <a:spcPts val="0"/>
              </a:spcBef>
              <a:spcAft>
                <a:spcPts val="0"/>
              </a:spcAft>
            </a:pPr>
            <a:r>
              <a:rPr lang="lv-LV" sz="5600" dirty="0">
                <a:solidFill>
                  <a:srgbClr val="31521B"/>
                </a:solidFill>
                <a:effectLst/>
                <a:latin typeface="Times New Roman" panose="02020603050405020304" pitchFamily="18" charset="0"/>
                <a:ea typeface="Calibri" panose="020F0502020204030204" pitchFamily="34" charset="0"/>
                <a:cs typeface="Times New Roman" panose="02020603050405020304" pitchFamily="18" charset="0"/>
              </a:rPr>
              <a:t>5) regulāro pārskatu un ziņojumu sniegšanas kārtību;</a:t>
            </a:r>
          </a:p>
          <a:p>
            <a:pPr marL="381000" algn="just">
              <a:lnSpc>
                <a:spcPct val="120000"/>
              </a:lnSpc>
              <a:spcBef>
                <a:spcPts val="0"/>
              </a:spcBef>
              <a:spcAft>
                <a:spcPts val="0"/>
              </a:spcAft>
            </a:pPr>
            <a:r>
              <a:rPr lang="lv-LV" sz="5600" dirty="0">
                <a:solidFill>
                  <a:srgbClr val="31521B"/>
                </a:solidFill>
                <a:effectLst/>
                <a:latin typeface="Times New Roman" panose="02020603050405020304" pitchFamily="18" charset="0"/>
                <a:ea typeface="Calibri" panose="020F0502020204030204" pitchFamily="34" charset="0"/>
                <a:cs typeface="Times New Roman" panose="02020603050405020304" pitchFamily="18" charset="0"/>
              </a:rPr>
              <a:t>6) līguma darbības termiņu.</a:t>
            </a:r>
          </a:p>
          <a:p>
            <a:endParaRPr lang="lv-LV" dirty="0"/>
          </a:p>
        </p:txBody>
      </p:sp>
      <p:sp>
        <p:nvSpPr>
          <p:cNvPr id="3" name="Speech Bubble: Oval 2">
            <a:extLst>
              <a:ext uri="{FF2B5EF4-FFF2-40B4-BE49-F238E27FC236}">
                <a16:creationId xmlns:a16="http://schemas.microsoft.com/office/drawing/2014/main" id="{2084A3BB-157E-0F07-A204-9F3498588F4F}"/>
              </a:ext>
            </a:extLst>
          </p:cNvPr>
          <p:cNvSpPr/>
          <p:nvPr/>
        </p:nvSpPr>
        <p:spPr>
          <a:xfrm>
            <a:off x="7333489" y="219456"/>
            <a:ext cx="5065776" cy="4041648"/>
          </a:xfrm>
          <a:prstGeom prst="wedgeEllipseCallout">
            <a:avLst>
              <a:gd name="adj1" fmla="val -78833"/>
              <a:gd name="adj2" fmla="val 42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38213" rtl="0" eaLnBrk="0" fontAlgn="base" latinLnBrk="0" hangingPunct="0">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1) Ja dome lēmumā nenoteic un neatrunā deleģēšanas līguma saturu un tā izpildes nosacījumus, tad deleģēšanas līgums ir veidojams, kā pielikums, kuru apstiprina dome.</a:t>
            </a:r>
          </a:p>
          <a:p>
            <a:pPr marL="0" marR="0" lvl="0" indent="0" algn="just" defTabSz="938213" rtl="0" eaLnBrk="0" fontAlgn="base" latinLnBrk="0" hangingPunct="0">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2) Atbilde ir apstiprinoša, jo atbilstoši likuma «Par pašvaldībām» domes kompetencē ir lemt par kārību, kādā izpildāmas pašvaldības autonomās funkcijas, turklāt arī VPIL regulējums paredz, ka par pastiprinātās pārvaldes iestādes uzdevumu deleģēšanu lemj attiecīgās atvasinātās personas orgāns – dome, un saskaņā ar VPIL 45. panta trešo daļu dome lēmumā konstatatē netikai deleģēšanas pieļaujamību (lietderību, efektivitāti un pilnvarotās personas atbilstību (piemērotību)), bet arī reglamentē deleģēšanas noteikumus, proti, noteic nosacījumus, kā pilnvarotai personai izpildāms konkrētais deleģētais pārvaldes uzdevums.</a:t>
            </a:r>
          </a:p>
        </p:txBody>
      </p:sp>
    </p:spTree>
    <p:extLst>
      <p:ext uri="{BB962C8B-B14F-4D97-AF65-F5344CB8AC3E}">
        <p14:creationId xmlns:p14="http://schemas.microsoft.com/office/powerpoint/2010/main" val="148248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4930-12EA-9A7F-F2D0-8ED9A86FD847}"/>
              </a:ext>
            </a:extLst>
          </p:cNvPr>
          <p:cNvSpPr>
            <a:spLocks noGrp="1"/>
          </p:cNvSpPr>
          <p:nvPr>
            <p:ph type="title"/>
          </p:nvPr>
        </p:nvSpPr>
        <p:spPr>
          <a:xfrm>
            <a:off x="3079932" y="561703"/>
            <a:ext cx="8128000" cy="1036642"/>
          </a:xfrm>
        </p:spPr>
        <p:txBody>
          <a:bodyPr/>
          <a:lstStyle/>
          <a:p>
            <a:pPr algn="r"/>
            <a:r>
              <a:rPr kumimoji="0" lang="lv-LV" sz="3200" b="1" i="0" u="none" strike="noStrike" kern="1200" cap="none" spc="-50" normalizeH="0" baseline="0" dirty="0">
                <a:ln>
                  <a:noFill/>
                </a:ln>
                <a:solidFill>
                  <a:srgbClr val="37A76F">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Pašvaldības kompetence </a:t>
            </a:r>
            <a:br>
              <a:rPr kumimoji="0" lang="lv-LV" sz="3200" b="1" i="0" u="none" strike="noStrike" kern="1200" cap="none" spc="-50" normalizeH="0" baseline="0" dirty="0">
                <a:ln>
                  <a:noFill/>
                </a:ln>
                <a:solidFill>
                  <a:srgbClr val="37A76F">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br>
            <a:r>
              <a:rPr kumimoji="0" lang="lv-LV" sz="3200" b="1" i="0" u="none" strike="noStrike" kern="1200" cap="none" spc="-50" normalizeH="0" baseline="0" noProof="0" dirty="0">
                <a:ln>
                  <a:noFill/>
                </a:ln>
                <a:solidFill>
                  <a:srgbClr val="37A76F">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deleģēt pārvaldes uzdevumu</a:t>
            </a:r>
            <a:endParaRPr lang="lv-LV" dirty="0"/>
          </a:p>
        </p:txBody>
      </p:sp>
      <p:sp>
        <p:nvSpPr>
          <p:cNvPr id="6" name="Slide Number Placeholder 5">
            <a:extLst>
              <a:ext uri="{FF2B5EF4-FFF2-40B4-BE49-F238E27FC236}">
                <a16:creationId xmlns:a16="http://schemas.microsoft.com/office/drawing/2014/main" id="{CA0729F0-51BB-2DD4-59CA-490206B89096}"/>
              </a:ext>
            </a:extLst>
          </p:cNvPr>
          <p:cNvSpPr>
            <a:spLocks noGrp="1"/>
          </p:cNvSpPr>
          <p:nvPr>
            <p:ph type="sldNum" sz="quarter" idx="13"/>
          </p:nvPr>
        </p:nvSpPr>
        <p:spPr/>
        <p:txBody>
          <a:bodyPr/>
          <a:lstStyle/>
          <a:p>
            <a:pPr>
              <a:defRPr/>
            </a:pPr>
            <a:fld id="{CA50152C-A5AE-4037-8E77-C398DB665690}" type="slidenum">
              <a:rPr lang="en-US" altLang="en-US" smtClean="0"/>
              <a:pPr>
                <a:defRPr/>
              </a:pPr>
              <a:t>2</a:t>
            </a:fld>
            <a:endParaRPr lang="en-US" altLang="en-US"/>
          </a:p>
        </p:txBody>
      </p:sp>
      <p:pic>
        <p:nvPicPr>
          <p:cNvPr id="8" name="Picture 7">
            <a:extLst>
              <a:ext uri="{FF2B5EF4-FFF2-40B4-BE49-F238E27FC236}">
                <a16:creationId xmlns:a16="http://schemas.microsoft.com/office/drawing/2014/main" id="{027E25A3-A7C8-54FC-25C3-1CAD4D7C6275}"/>
              </a:ext>
            </a:extLst>
          </p:cNvPr>
          <p:cNvPicPr>
            <a:picLocks noChangeAspect="1"/>
          </p:cNvPicPr>
          <p:nvPr/>
        </p:nvPicPr>
        <p:blipFill>
          <a:blip r:embed="rId3"/>
          <a:stretch>
            <a:fillRect/>
          </a:stretch>
        </p:blipFill>
        <p:spPr>
          <a:xfrm>
            <a:off x="3079932" y="2050920"/>
            <a:ext cx="9193565" cy="442608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A07A403-25C6-D9EB-F813-EA0D6930F4C1}"/>
              </a:ext>
            </a:extLst>
          </p:cNvPr>
          <p:cNvPicPr>
            <a:picLocks noChangeAspect="1"/>
          </p:cNvPicPr>
          <p:nvPr/>
        </p:nvPicPr>
        <p:blipFill>
          <a:blip r:embed="rId4"/>
          <a:stretch>
            <a:fillRect/>
          </a:stretch>
        </p:blipFill>
        <p:spPr>
          <a:xfrm>
            <a:off x="81400" y="2117432"/>
            <a:ext cx="2998532" cy="3931649"/>
          </a:xfrm>
          <a:prstGeom prst="rect">
            <a:avLst/>
          </a:prstGeom>
        </p:spPr>
      </p:pic>
    </p:spTree>
    <p:extLst>
      <p:ext uri="{BB962C8B-B14F-4D97-AF65-F5344CB8AC3E}">
        <p14:creationId xmlns:p14="http://schemas.microsoft.com/office/powerpoint/2010/main" val="297979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49F4-88E5-0ED9-2F80-BCEF1EC53278}"/>
              </a:ext>
            </a:extLst>
          </p:cNvPr>
          <p:cNvSpPr>
            <a:spLocks noGrp="1"/>
          </p:cNvSpPr>
          <p:nvPr>
            <p:ph type="title"/>
          </p:nvPr>
        </p:nvSpPr>
        <p:spPr>
          <a:xfrm>
            <a:off x="2237368" y="399570"/>
            <a:ext cx="8991600" cy="1036642"/>
          </a:xfrm>
        </p:spPr>
        <p:txBody>
          <a:bodyPr/>
          <a:lstStyle/>
          <a:p>
            <a:pPr algn="r"/>
            <a:r>
              <a:rPr kumimoji="0" lang="lv-LV" sz="2900" b="1" i="0" u="none" strike="noStrike" kern="1200" cap="none" spc="0" normalizeH="0" baseline="0" noProof="0" dirty="0">
                <a:ln>
                  <a:noFill/>
                </a:ln>
                <a:solidFill>
                  <a:schemeClr val="accent2">
                    <a:lumMod val="50000"/>
                  </a:schemeClr>
                </a:solidFill>
                <a:effectLst/>
                <a:uLnTx/>
                <a:uFillTx/>
                <a:latin typeface="Times New Roman"/>
                <a:ea typeface="Calibri" panose="020F0502020204030204" pitchFamily="34" charset="0"/>
              </a:rPr>
              <a:t>Jēdziens “funkcija” un “uzdevums”</a:t>
            </a:r>
            <a:endParaRPr lang="lv-LV" dirty="0">
              <a:solidFill>
                <a:schemeClr val="accent2">
                  <a:lumMod val="50000"/>
                </a:schemeClr>
              </a:solidFill>
            </a:endParaRPr>
          </a:p>
        </p:txBody>
      </p:sp>
      <p:graphicFrame>
        <p:nvGraphicFramePr>
          <p:cNvPr id="10" name="Content Placeholder 9">
            <a:extLst>
              <a:ext uri="{FF2B5EF4-FFF2-40B4-BE49-F238E27FC236}">
                <a16:creationId xmlns:a16="http://schemas.microsoft.com/office/drawing/2014/main" id="{2AD8CA78-C91D-15CC-2DA5-B10F3862DAE4}"/>
              </a:ext>
            </a:extLst>
          </p:cNvPr>
          <p:cNvGraphicFramePr>
            <a:graphicFrameLocks noGrp="1"/>
          </p:cNvGraphicFramePr>
          <p:nvPr>
            <p:ph idx="1"/>
            <p:extLst>
              <p:ext uri="{D42A27DB-BD31-4B8C-83A1-F6EECF244321}">
                <p14:modId xmlns:p14="http://schemas.microsoft.com/office/powerpoint/2010/main" val="224078183"/>
              </p:ext>
            </p:extLst>
          </p:nvPr>
        </p:nvGraphicFramePr>
        <p:xfrm>
          <a:off x="161637" y="1304544"/>
          <a:ext cx="7542213" cy="471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3FA8692A-0401-4F09-AAC3-9976C4CAE49B}"/>
              </a:ext>
            </a:extLst>
          </p:cNvPr>
          <p:cNvSpPr>
            <a:spLocks noGrp="1"/>
          </p:cNvSpPr>
          <p:nvPr>
            <p:ph type="sldNum" sz="quarter" idx="13"/>
          </p:nvPr>
        </p:nvSpPr>
        <p:spPr/>
        <p:txBody>
          <a:bodyPr/>
          <a:lstStyle/>
          <a:p>
            <a:pPr>
              <a:defRPr/>
            </a:pPr>
            <a:fld id="{CA50152C-A5AE-4037-8E77-C398DB665690}" type="slidenum">
              <a:rPr lang="en-US" altLang="en-US" smtClean="0"/>
              <a:pPr>
                <a:defRPr/>
              </a:pPr>
              <a:t>3</a:t>
            </a:fld>
            <a:endParaRPr lang="en-US" altLang="en-US"/>
          </a:p>
        </p:txBody>
      </p:sp>
      <p:sp>
        <p:nvSpPr>
          <p:cNvPr id="16" name="TextBox 15">
            <a:extLst>
              <a:ext uri="{FF2B5EF4-FFF2-40B4-BE49-F238E27FC236}">
                <a16:creationId xmlns:a16="http://schemas.microsoft.com/office/drawing/2014/main" id="{D1FBAB8B-A61B-253E-1F4B-1FDADE7D5A5B}"/>
              </a:ext>
            </a:extLst>
          </p:cNvPr>
          <p:cNvSpPr txBox="1"/>
          <p:nvPr/>
        </p:nvSpPr>
        <p:spPr>
          <a:xfrm>
            <a:off x="6813023" y="3661981"/>
            <a:ext cx="4972577" cy="830997"/>
          </a:xfrm>
          <a:prstGeom prst="rect">
            <a:avLst/>
          </a:prstGeom>
          <a:noFill/>
        </p:spPr>
        <p:txBody>
          <a:bodyPr wrap="square">
            <a:spAutoFit/>
          </a:bodyPr>
          <a:lstStyle/>
          <a:p>
            <a:pPr marL="0" marR="0" lvl="0" indent="0" algn="just" defTabSz="938213" rtl="0" eaLnBrk="0" fontAlgn="base" latinLnBrk="0" hangingPunct="0">
              <a:lnSpc>
                <a:spcPct val="100000"/>
              </a:lnSpc>
              <a:spcBef>
                <a:spcPct val="0"/>
              </a:spcBef>
              <a:spcAft>
                <a:spcPct val="0"/>
              </a:spcAft>
              <a:buClrTx/>
              <a:buSzTx/>
              <a:buFontTx/>
              <a:buNone/>
              <a:tabLst/>
              <a:defRPr/>
            </a:pPr>
            <a:r>
              <a:rPr kumimoji="0" lang="lv-LV" sz="24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DELEĢĒT VAR PĀRVALDES UZDEVUMU, NEVIS FUNKCIJU</a:t>
            </a:r>
            <a:r>
              <a:rPr kumimoji="0" lang="lv-LV" sz="2400" b="1" i="0" u="none" strike="noStrike" kern="1200" cap="none" spc="0" normalizeH="0" baseline="0" noProof="0" dirty="0">
                <a:ln>
                  <a:noFill/>
                </a:ln>
                <a:solidFill>
                  <a:schemeClr val="accent3">
                    <a:lumMod val="50000"/>
                  </a:schemeClr>
                </a:solidFill>
                <a:effectLst/>
                <a:uLnTx/>
                <a:uFillTx/>
                <a:latin typeface="Times New Roman"/>
                <a:ea typeface="+mn-ea"/>
                <a:cs typeface="Arial" panose="020B0604020202020204" pitchFamily="34" charset="0"/>
              </a:rPr>
              <a:t> </a:t>
            </a:r>
          </a:p>
        </p:txBody>
      </p:sp>
      <p:pic>
        <p:nvPicPr>
          <p:cNvPr id="2050" name="Picture 2" descr="Izsaukuma zīme | tulkaprakse">
            <a:extLst>
              <a:ext uri="{FF2B5EF4-FFF2-40B4-BE49-F238E27FC236}">
                <a16:creationId xmlns:a16="http://schemas.microsoft.com/office/drawing/2014/main" id="{B6F72C9A-7236-3AD2-9812-7D94E52620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6146" y="3224964"/>
            <a:ext cx="717022" cy="874034"/>
          </a:xfrm>
          <a:prstGeom prst="rect">
            <a:avLst/>
          </a:prstGeom>
          <a:noFill/>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Arrow: Curved Right 3">
            <a:extLst>
              <a:ext uri="{FF2B5EF4-FFF2-40B4-BE49-F238E27FC236}">
                <a16:creationId xmlns:a16="http://schemas.microsoft.com/office/drawing/2014/main" id="{DFA0D9B8-6309-5269-9679-38A17B68C9B4}"/>
              </a:ext>
            </a:extLst>
          </p:cNvPr>
          <p:cNvSpPr/>
          <p:nvPr/>
        </p:nvSpPr>
        <p:spPr>
          <a:xfrm rot="16200000">
            <a:off x="3585051" y="4107338"/>
            <a:ext cx="853760" cy="2811782"/>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lv-LV">
              <a:ln w="0">
                <a:solidFill>
                  <a:srgbClr val="090F05"/>
                </a:solidFill>
              </a:ln>
              <a:solidFill>
                <a:schemeClr val="tx1"/>
              </a:solidFill>
              <a:effectLst>
                <a:outerShdw blurRad="38100" dist="19050" dir="2700000" algn="tl" rotWithShape="0">
                  <a:schemeClr val="dk1">
                    <a:alpha val="40000"/>
                  </a:schemeClr>
                </a:outerShdw>
              </a:effectLst>
            </a:endParaRPr>
          </a:p>
        </p:txBody>
      </p:sp>
      <p:sp>
        <p:nvSpPr>
          <p:cNvPr id="5" name="Arrow: Curved Left 4">
            <a:extLst>
              <a:ext uri="{FF2B5EF4-FFF2-40B4-BE49-F238E27FC236}">
                <a16:creationId xmlns:a16="http://schemas.microsoft.com/office/drawing/2014/main" id="{F94B0B39-036F-C0AB-DCC7-2A0BB470FA31}"/>
              </a:ext>
            </a:extLst>
          </p:cNvPr>
          <p:cNvSpPr/>
          <p:nvPr/>
        </p:nvSpPr>
        <p:spPr>
          <a:xfrm rot="12072420">
            <a:off x="1870670" y="2585233"/>
            <a:ext cx="476949" cy="1166355"/>
          </a:xfrm>
          <a:prstGeom prst="curvedLeftArrow">
            <a:avLst>
              <a:gd name="adj1" fmla="val 25000"/>
              <a:gd name="adj2" fmla="val 50000"/>
              <a:gd name="adj3" fmla="val 71348"/>
            </a:avLst>
          </a:prstGeom>
          <a:solidFill>
            <a:srgbClr val="7BA32D"/>
          </a:solidFill>
          <a:ln>
            <a:solidFill>
              <a:srgbClr val="4E89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n>
                <a:solidFill>
                  <a:srgbClr val="537E3B"/>
                </a:solidFill>
              </a:ln>
              <a:solidFill>
                <a:srgbClr val="59A924"/>
              </a:solidFill>
            </a:endParaRPr>
          </a:p>
        </p:txBody>
      </p:sp>
    </p:spTree>
    <p:extLst>
      <p:ext uri="{BB962C8B-B14F-4D97-AF65-F5344CB8AC3E}">
        <p14:creationId xmlns:p14="http://schemas.microsoft.com/office/powerpoint/2010/main" val="333870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5F12-05E5-F71D-EA6B-56F6F83EEBBF}"/>
              </a:ext>
            </a:extLst>
          </p:cNvPr>
          <p:cNvSpPr>
            <a:spLocks noGrp="1"/>
          </p:cNvSpPr>
          <p:nvPr>
            <p:ph type="title"/>
          </p:nvPr>
        </p:nvSpPr>
        <p:spPr>
          <a:xfrm>
            <a:off x="4310743" y="524477"/>
            <a:ext cx="6876065" cy="1051403"/>
          </a:xfrm>
        </p:spPr>
        <p:txBody>
          <a:bodyPr>
            <a:normAutofit/>
          </a:bodyPr>
          <a:lstStyle/>
          <a:p>
            <a:pPr algn="r"/>
            <a:r>
              <a:rPr lang="lv-LV" sz="2900" dirty="0">
                <a:solidFill>
                  <a:schemeClr val="accent2">
                    <a:lumMod val="50000"/>
                  </a:schemeClr>
                </a:solidFill>
                <a:latin typeface="Times New Roman" panose="02020603050405020304" pitchFamily="18" charset="0"/>
                <a:cs typeface="Times New Roman" panose="02020603050405020304" pitchFamily="18" charset="0"/>
              </a:rPr>
              <a:t>Deleģēšanas priekšmets</a:t>
            </a:r>
            <a:br>
              <a:rPr lang="lv-LV" sz="2900" dirty="0">
                <a:solidFill>
                  <a:schemeClr val="accent2">
                    <a:lumMod val="50000"/>
                  </a:schemeClr>
                </a:solidFill>
                <a:latin typeface="Times New Roman" panose="02020603050405020304" pitchFamily="18" charset="0"/>
                <a:cs typeface="Times New Roman" panose="02020603050405020304" pitchFamily="18" charset="0"/>
              </a:rPr>
            </a:br>
            <a:r>
              <a:rPr lang="lv-LV" sz="2900" dirty="0">
                <a:solidFill>
                  <a:schemeClr val="accent2">
                    <a:lumMod val="50000"/>
                  </a:schemeClr>
                </a:solidFill>
                <a:latin typeface="Times New Roman" panose="02020603050405020304" pitchFamily="18" charset="0"/>
                <a:cs typeface="Times New Roman" panose="02020603050405020304" pitchFamily="18" charset="0"/>
              </a:rPr>
              <a:t> (VPIL 41. pants) </a:t>
            </a:r>
          </a:p>
        </p:txBody>
      </p:sp>
      <p:sp>
        <p:nvSpPr>
          <p:cNvPr id="6" name="Slide Number Placeholder 5">
            <a:extLst>
              <a:ext uri="{FF2B5EF4-FFF2-40B4-BE49-F238E27FC236}">
                <a16:creationId xmlns:a16="http://schemas.microsoft.com/office/drawing/2014/main" id="{7C66EC14-52F4-DD80-6C5C-DC7F2066CF86}"/>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50152C-A5AE-4037-8E77-C398DB665690}" type="slidenum">
              <a:rPr kumimoji="0" lang="en-US" altLang="en-US" sz="1000" b="0" i="0" u="none" strike="noStrike" kern="1200" cap="none" spc="0" normalizeH="0" baseline="0" noProof="0" smtClean="0">
                <a:ln>
                  <a:noFill/>
                </a:ln>
                <a:solidFill>
                  <a:srgbClr val="FFFFFF"/>
                </a:solidFill>
                <a:effectLst/>
                <a:uLnTx/>
                <a:uFillTx/>
                <a:latin typeface="Verdana" panose="020B060403050404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000" b="0" i="0" u="none" strike="noStrike" kern="1200" cap="none" spc="0" normalizeH="0" baseline="0" noProof="0">
              <a:ln>
                <a:noFill/>
              </a:ln>
              <a:solidFill>
                <a:srgbClr val="FFFFFF"/>
              </a:solidFill>
              <a:effectLst/>
              <a:uLnTx/>
              <a:uFillTx/>
              <a:latin typeface="Verdana" panose="020B0604030504040204" pitchFamily="34" charset="0"/>
              <a:ea typeface="+mn-ea"/>
              <a:cs typeface="+mn-cs"/>
            </a:endParaRPr>
          </a:p>
        </p:txBody>
      </p:sp>
      <p:sp>
        <p:nvSpPr>
          <p:cNvPr id="9" name="TextBox 8">
            <a:extLst>
              <a:ext uri="{FF2B5EF4-FFF2-40B4-BE49-F238E27FC236}">
                <a16:creationId xmlns:a16="http://schemas.microsoft.com/office/drawing/2014/main" id="{09CA84B1-559C-6267-0607-99D42C267036}"/>
              </a:ext>
            </a:extLst>
          </p:cNvPr>
          <p:cNvSpPr txBox="1"/>
          <p:nvPr/>
        </p:nvSpPr>
        <p:spPr>
          <a:xfrm>
            <a:off x="3473216" y="3719765"/>
            <a:ext cx="7962901" cy="856068"/>
          </a:xfrm>
          <a:prstGeom prst="rect">
            <a:avLst/>
          </a:prstGeom>
          <a:noFill/>
        </p:spPr>
        <p:txBody>
          <a:bodyPr wrap="square">
            <a:spAutoFit/>
          </a:bodyPr>
          <a:lstStyle/>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lv-LV" sz="2400" b="1" i="0" u="none" strike="noStrike" kern="1200" cap="none" spc="0" normalizeH="0" baseline="0" noProof="0" dirty="0">
                <a:ln>
                  <a:noFill/>
                </a:ln>
                <a:solidFill>
                  <a:srgbClr val="37A76F">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Noteikts un vērsts uz funkcijas izpildi pēc būtības, nevis pašvaldības pienākums organizatoriskā aspektā</a:t>
            </a:r>
            <a:endParaRPr kumimoji="0" lang="lv-LV" sz="2400" b="0" i="0" u="none" strike="noStrike" kern="1200" cap="none" spc="0" normalizeH="0" baseline="0" noProof="0" dirty="0">
              <a:ln>
                <a:noFill/>
              </a:ln>
              <a:solidFill>
                <a:srgbClr val="37A76F">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F216F257-EB3A-5C04-9CB5-03D148CEB1FF}"/>
              </a:ext>
            </a:extLst>
          </p:cNvPr>
          <p:cNvPicPr>
            <a:picLocks noChangeAspect="1"/>
          </p:cNvPicPr>
          <p:nvPr/>
        </p:nvPicPr>
        <p:blipFill>
          <a:blip r:embed="rId3"/>
          <a:stretch>
            <a:fillRect/>
          </a:stretch>
        </p:blipFill>
        <p:spPr>
          <a:xfrm>
            <a:off x="1193411" y="2206014"/>
            <a:ext cx="588864" cy="469533"/>
          </a:xfrm>
          <a:prstGeom prst="rect">
            <a:avLst/>
          </a:prstGeom>
        </p:spPr>
      </p:pic>
      <p:sp>
        <p:nvSpPr>
          <p:cNvPr id="15" name="TextBox 14">
            <a:extLst>
              <a:ext uri="{FF2B5EF4-FFF2-40B4-BE49-F238E27FC236}">
                <a16:creationId xmlns:a16="http://schemas.microsoft.com/office/drawing/2014/main" id="{BB125408-4382-4FBB-D1B1-40F9448DBBEF}"/>
              </a:ext>
            </a:extLst>
          </p:cNvPr>
          <p:cNvSpPr txBox="1"/>
          <p:nvPr/>
        </p:nvSpPr>
        <p:spPr>
          <a:xfrm>
            <a:off x="2979248" y="2817129"/>
            <a:ext cx="8114246" cy="856068"/>
          </a:xfrm>
          <a:prstGeom prst="rect">
            <a:avLst/>
          </a:prstGeom>
          <a:noFill/>
        </p:spPr>
        <p:txBody>
          <a:bodyPr wrap="square">
            <a:spAutoFit/>
          </a:bodyPr>
          <a:lstStyle/>
          <a:p>
            <a:pPr marL="342900" marR="0" lvl="0" indent="-342900" algn="l" defTabSz="938213" rtl="0" eaLnBrk="0" fontAlgn="base" latinLnBrk="0" hangingPunct="0">
              <a:lnSpc>
                <a:spcPct val="107000"/>
              </a:lnSpc>
              <a:spcBef>
                <a:spcPct val="0"/>
              </a:spcBef>
              <a:spcAft>
                <a:spcPts val="800"/>
              </a:spcAft>
              <a:buClrTx/>
              <a:buSzTx/>
              <a:buFont typeface="Wingdings" panose="05000000000000000000" pitchFamily="2" charset="2"/>
              <a:buChar char="ü"/>
              <a:tabLst/>
              <a:defRPr/>
            </a:pPr>
            <a:r>
              <a:rPr kumimoji="0" lang="lv-LV" sz="2400" b="1" i="0" u="none" strike="noStrike" kern="1200" cap="none" spc="0" normalizeH="0" baseline="0" noProof="0" dirty="0">
                <a:ln>
                  <a:noFill/>
                </a:ln>
                <a:solidFill>
                  <a:srgbClr val="37A76F">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Saskaņā ar likumu ir pašvaldības vai tās iestādes kompetencē</a:t>
            </a:r>
            <a:endParaRPr kumimoji="0" lang="lv-LV" sz="2400" b="0" i="0" u="none" strike="noStrike" kern="1200" cap="none" spc="0" normalizeH="0" baseline="0" noProof="0" dirty="0">
              <a:ln>
                <a:noFill/>
              </a:ln>
              <a:solidFill>
                <a:srgbClr val="37A76F">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4A3D902-3A71-B392-98E3-61D3956308C7}"/>
              </a:ext>
            </a:extLst>
          </p:cNvPr>
          <p:cNvSpPr txBox="1"/>
          <p:nvPr/>
        </p:nvSpPr>
        <p:spPr>
          <a:xfrm>
            <a:off x="4761272" y="4616270"/>
            <a:ext cx="6617928" cy="728726"/>
          </a:xfrm>
          <a:prstGeom prst="rect">
            <a:avLst/>
          </a:prstGeom>
          <a:noFill/>
        </p:spPr>
        <p:txBody>
          <a:bodyPr wrap="square">
            <a:spAutoFit/>
          </a:bodyPr>
          <a:lstStyle/>
          <a:p>
            <a:pPr marL="0" marR="0" lvl="0" indent="0" algn="just" defTabSz="938213" rtl="0" eaLnBrk="0" fontAlgn="base" latinLnBrk="0" hangingPunct="0">
              <a:lnSpc>
                <a:spcPct val="107000"/>
              </a:lnSpc>
              <a:spcBef>
                <a:spcPct val="0"/>
              </a:spcBef>
              <a:spcAft>
                <a:spcPts val="800"/>
              </a:spcAft>
              <a:buClrTx/>
              <a:buSzTx/>
              <a:buFontTx/>
              <a:buNone/>
              <a:tabLst/>
              <a:defRPr/>
            </a:pPr>
            <a:r>
              <a:rPr kumimoji="0" lang="lv-LV" sz="2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Nav organizatoriskas, procesuālas, apkalpojošas, saimnieciskas darbības</a:t>
            </a:r>
            <a:endParaRPr kumimoji="0" lang="lv-LV" sz="2000" b="0"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4CD0E75-14FB-3DE8-7A84-DFD22A7784F1}"/>
              </a:ext>
            </a:extLst>
          </p:cNvPr>
          <p:cNvSpPr txBox="1"/>
          <p:nvPr/>
        </p:nvSpPr>
        <p:spPr>
          <a:xfrm>
            <a:off x="4139518" y="5385433"/>
            <a:ext cx="6953976" cy="461665"/>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lv-LV" sz="2400" b="1" i="0" u="none" strike="noStrike" kern="1200" cap="none" spc="0" normalizeH="0" baseline="0" noProof="0" dirty="0">
                <a:ln>
                  <a:noFill/>
                </a:ln>
                <a:solidFill>
                  <a:srgbClr val="37A76F">
                    <a:lumMod val="50000"/>
                  </a:srgbClr>
                </a:solidFill>
                <a:effectLst/>
                <a:uLnTx/>
                <a:uFillTx/>
                <a:latin typeface="Times New Roman" panose="02020603050405020304" pitchFamily="18" charset="0"/>
                <a:ea typeface="Calibri" panose="020F0502020204030204" pitchFamily="34" charset="0"/>
                <a:cs typeface="+mn-cs"/>
              </a:rPr>
              <a:t>Attiecas uz publisko tiesību</a:t>
            </a:r>
            <a:r>
              <a:rPr kumimoji="0" lang="lv-LV" sz="2400" b="0" i="0" u="none" strike="noStrike" kern="1200" cap="none" spc="0" normalizeH="0" baseline="0" noProof="0" dirty="0">
                <a:ln>
                  <a:noFill/>
                </a:ln>
                <a:solidFill>
                  <a:srgbClr val="37A76F">
                    <a:lumMod val="50000"/>
                  </a:srgbClr>
                </a:solidFill>
                <a:effectLst/>
                <a:uLnTx/>
                <a:uFillTx/>
                <a:latin typeface="Times New Roman" panose="02020603050405020304" pitchFamily="18" charset="0"/>
                <a:ea typeface="Calibri" panose="020F0502020204030204" pitchFamily="34" charset="0"/>
                <a:cs typeface="+mn-cs"/>
              </a:rPr>
              <a:t> </a:t>
            </a:r>
            <a:r>
              <a:rPr kumimoji="0" lang="lv-LV" sz="2400" b="1" i="0" u="none" strike="noStrike" kern="1200" cap="none" spc="0" normalizeH="0" baseline="0" noProof="0" dirty="0">
                <a:ln>
                  <a:noFill/>
                </a:ln>
                <a:solidFill>
                  <a:srgbClr val="37A76F">
                    <a:lumMod val="50000"/>
                  </a:srgbClr>
                </a:solidFill>
                <a:effectLst/>
                <a:uLnTx/>
                <a:uFillTx/>
                <a:latin typeface="Times New Roman" panose="02020603050405020304" pitchFamily="18" charset="0"/>
                <a:ea typeface="Calibri" panose="020F0502020204030204" pitchFamily="34" charset="0"/>
                <a:cs typeface="+mn-cs"/>
              </a:rPr>
              <a:t>jomu </a:t>
            </a:r>
            <a:r>
              <a:rPr kumimoji="0" lang="lv-LV" sz="1200" b="1" i="0" u="none" strike="noStrike" kern="1200" cap="none" spc="0" normalizeH="0" baseline="0" noProof="0" dirty="0">
                <a:ln>
                  <a:noFill/>
                </a:ln>
                <a:solidFill>
                  <a:srgbClr val="37A76F">
                    <a:lumMod val="50000"/>
                  </a:srgbClr>
                </a:solidFill>
                <a:effectLst/>
                <a:uLnTx/>
                <a:uFillTx/>
                <a:latin typeface="Times New Roman" panose="02020603050405020304" pitchFamily="18" charset="0"/>
                <a:ea typeface="Calibri" panose="020F0502020204030204" pitchFamily="34" charset="0"/>
                <a:cs typeface="+mn-cs"/>
              </a:rPr>
              <a:t>(VPIL 12. pants) </a:t>
            </a:r>
            <a:endParaRPr kumimoji="0" lang="lv-LV" sz="1200" b="0" i="0" u="none" strike="noStrike" kern="1200" cap="none" spc="0" normalizeH="0" baseline="0" noProof="0" dirty="0">
              <a:ln>
                <a:noFill/>
              </a:ln>
              <a:solidFill>
                <a:srgbClr val="37A76F">
                  <a:lumMod val="50000"/>
                </a:srgbClr>
              </a:solidFill>
              <a:effectLst/>
              <a:uLnTx/>
              <a:uFillTx/>
              <a:latin typeface="Calibri" panose="020F0502020204030204"/>
              <a:ea typeface="+mn-ea"/>
              <a:cs typeface="+mn-cs"/>
            </a:endParaRPr>
          </a:p>
        </p:txBody>
      </p:sp>
      <p:pic>
        <p:nvPicPr>
          <p:cNvPr id="2050" name="Picture 2" descr="Līgumu paraugi - DSSLegal">
            <a:extLst>
              <a:ext uri="{FF2B5EF4-FFF2-40B4-BE49-F238E27FC236}">
                <a16:creationId xmlns:a16="http://schemas.microsoft.com/office/drawing/2014/main" id="{6EB41594-DF25-8885-1F6A-40660357F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790" y="3002765"/>
            <a:ext cx="2548970" cy="2148009"/>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04EE70-7333-B0A2-0A76-4AF76C0AF6D1}"/>
              </a:ext>
            </a:extLst>
          </p:cNvPr>
          <p:cNvSpPr txBox="1"/>
          <p:nvPr/>
        </p:nvSpPr>
        <p:spPr>
          <a:xfrm>
            <a:off x="1974236" y="2206014"/>
            <a:ext cx="60960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dirty="0">
                <a:ln>
                  <a:noFill/>
                </a:ln>
                <a:solidFill>
                  <a:srgbClr val="37A76F">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PĀRVALDES UZDEVUMS: </a:t>
            </a:r>
            <a:endParaRPr kumimoji="0" lang="lv-LV" sz="2400" b="1" i="0" u="none" strike="noStrike" kern="1200" cap="none" spc="0" normalizeH="0" baseline="0" noProof="0" dirty="0">
              <a:ln>
                <a:noFill/>
              </a:ln>
              <a:solidFill>
                <a:srgbClr val="37A76F">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descr="Izsaukuma zīme | tulkaprakse">
            <a:extLst>
              <a:ext uri="{FF2B5EF4-FFF2-40B4-BE49-F238E27FC236}">
                <a16:creationId xmlns:a16="http://schemas.microsoft.com/office/drawing/2014/main" id="{29336341-8727-36B4-8F7B-6604F112CB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518" y="4517116"/>
            <a:ext cx="597817" cy="728726"/>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95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8072-64D3-09A1-B03C-B648E4D39A05}"/>
              </a:ext>
            </a:extLst>
          </p:cNvPr>
          <p:cNvSpPr>
            <a:spLocks noGrp="1"/>
          </p:cNvSpPr>
          <p:nvPr>
            <p:ph type="title"/>
          </p:nvPr>
        </p:nvSpPr>
        <p:spPr>
          <a:xfrm>
            <a:off x="4727723" y="802542"/>
            <a:ext cx="6388607" cy="771775"/>
          </a:xfrm>
        </p:spPr>
        <p:txBody>
          <a:bodyPr vert="horz" wrap="square" lIns="93957" tIns="46979" rIns="93957" bIns="46979" numCol="1" anchor="t" anchorCtr="0" compatLnSpc="1">
            <a:prstTxWarp prst="textNoShape">
              <a:avLst/>
            </a:prstTxWarp>
            <a:normAutofit fontScale="90000"/>
          </a:bodyPr>
          <a:lstStyle/>
          <a:p>
            <a:pPr marL="0" marR="0" lvl="0" indent="0" algn="r" defTabSz="938213" rtl="0" eaLnBrk="0" fontAlgn="base" latinLnBrk="0" hangingPunct="0">
              <a:lnSpc>
                <a:spcPct val="100000"/>
              </a:lnSpc>
              <a:spcBef>
                <a:spcPct val="30000"/>
              </a:spcBef>
              <a:spcAft>
                <a:spcPct val="0"/>
              </a:spcAft>
              <a:buClrTx/>
              <a:buSzTx/>
              <a:buFontTx/>
              <a:buNone/>
              <a:tabLst/>
              <a:defRPr/>
            </a:pPr>
            <a:br>
              <a:rPr lang="en-US" sz="1500" b="1" kern="1200" dirty="0">
                <a:latin typeface="Verdana" panose="020B0604030504040204" pitchFamily="34" charset="0"/>
                <a:ea typeface="Verdana" panose="020B0604030504040204" pitchFamily="34" charset="0"/>
                <a:cs typeface="Verdana" panose="020B0604030504040204" pitchFamily="34" charset="0"/>
              </a:rPr>
            </a:br>
            <a:r>
              <a:rPr kumimoji="0" lang="lv-LV" sz="320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mn-ea"/>
                <a:cs typeface="Times New Roman" panose="02020603050405020304" pitchFamily="18" charset="0"/>
              </a:rPr>
              <a:t>Deleģēšanas pamatnoteikums</a:t>
            </a:r>
            <a:br>
              <a:rPr lang="en-US" sz="3200" b="1" kern="1200" dirty="0">
                <a:solidFill>
                  <a:schemeClr val="accent3">
                    <a:lumMod val="50000"/>
                  </a:schemeClr>
                </a:solidFill>
                <a:latin typeface="+mn-lt"/>
                <a:ea typeface="Verdana" panose="020B0604030504040204" pitchFamily="34" charset="0"/>
                <a:cs typeface="Verdana" panose="020B0604030504040204" pitchFamily="34" charset="0"/>
              </a:rPr>
            </a:br>
            <a:br>
              <a:rPr kumimoji="0" lang="en-US" sz="3200" b="1" i="0" u="none" strike="noStrike" kern="1200" cap="none" spc="0" normalizeH="0" baseline="0" noProof="0" dirty="0">
                <a:ln>
                  <a:noFill/>
                </a:ln>
                <a:solidFill>
                  <a:schemeClr val="accent3">
                    <a:lumMod val="50000"/>
                  </a:schemeClr>
                </a:solidFill>
                <a:effectLst/>
                <a:uLnTx/>
                <a:uFillTx/>
                <a:latin typeface="+mn-lt"/>
                <a:ea typeface="Verdana" panose="020B0604030504040204" pitchFamily="34" charset="0"/>
                <a:cs typeface="Verdana" panose="020B0604030504040204" pitchFamily="34" charset="0"/>
              </a:rPr>
            </a:br>
            <a:endParaRPr lang="en-US" sz="3200" b="1" kern="1200" dirty="0">
              <a:solidFill>
                <a:schemeClr val="accent3">
                  <a:lumMod val="50000"/>
                </a:schemeClr>
              </a:solidFill>
              <a:latin typeface="+mn-lt"/>
              <a:ea typeface="Verdana" panose="020B0604030504040204" pitchFamily="34" charset="0"/>
              <a:cs typeface="Verdana" panose="020B0604030504040204" pitchFamily="34" charset="0"/>
            </a:endParaRPr>
          </a:p>
        </p:txBody>
      </p:sp>
      <p:sp>
        <p:nvSpPr>
          <p:cNvPr id="6" name="Slide Number Placeholder 5">
            <a:extLst>
              <a:ext uri="{FF2B5EF4-FFF2-40B4-BE49-F238E27FC236}">
                <a16:creationId xmlns:a16="http://schemas.microsoft.com/office/drawing/2014/main" id="{CF47D5F6-6AB7-8D4F-231D-4A270F64260D}"/>
              </a:ext>
            </a:extLst>
          </p:cNvPr>
          <p:cNvSpPr>
            <a:spLocks noGrp="1"/>
          </p:cNvSpPr>
          <p:nvPr>
            <p:ph type="sldNum" sz="quarter" idx="13"/>
          </p:nvPr>
        </p:nvSpPr>
        <p:spPr/>
        <p:txBody>
          <a:bodyPr vert="horz" wrap="square" lIns="93957" tIns="46979" rIns="93957" bIns="46979" numCol="1" anchor="ctr" anchorCtr="0" compatLnSpc="1">
            <a:prstTxWarp prst="textNoShape">
              <a:avLst/>
            </a:prstTxWarp>
            <a:normAutofit/>
          </a:bodyPr>
          <a:lstStyle/>
          <a:p>
            <a:pPr>
              <a:spcAft>
                <a:spcPts val="600"/>
              </a:spcAft>
              <a:defRPr/>
            </a:pPr>
            <a:fld id="{CA50152C-A5AE-4037-8E77-C398DB665690}" type="slidenum">
              <a:rPr lang="en-US" altLang="en-US" kern="1200">
                <a:latin typeface="Verdana" panose="020B0604030504040204" pitchFamily="34" charset="0"/>
                <a:ea typeface="+mn-ea"/>
                <a:cs typeface="Arial" panose="020B0604020202020204" pitchFamily="34" charset="0"/>
              </a:rPr>
              <a:pPr>
                <a:spcAft>
                  <a:spcPts val="600"/>
                </a:spcAft>
                <a:defRPr/>
              </a:pPr>
              <a:t>5</a:t>
            </a:fld>
            <a:endParaRPr lang="en-US" altLang="en-US" kern="1200">
              <a:latin typeface="Verdana" panose="020B060403050404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4C633061-2726-18C3-2B63-00553EC29155}"/>
              </a:ext>
            </a:extLst>
          </p:cNvPr>
          <p:cNvSpPr txBox="1"/>
          <p:nvPr/>
        </p:nvSpPr>
        <p:spPr>
          <a:xfrm>
            <a:off x="1274436" y="2068586"/>
            <a:ext cx="8723004" cy="830997"/>
          </a:xfrm>
          <a:prstGeom prst="rect">
            <a:avLst/>
          </a:prstGeom>
          <a:noFill/>
        </p:spPr>
        <p:txBody>
          <a:bodyPr wrap="square">
            <a:spAutoFit/>
          </a:bodyPr>
          <a:lstStyle/>
          <a:p>
            <a:r>
              <a:rPr kumimoji="0" lang="lv-LV" sz="24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PĀRVALDES UZDEVUMU PIEĻAUJAMS DELEĢĒT, JA UZDEVUMS TIKS VEIKTS EFEKTĪVĀK</a:t>
            </a:r>
            <a:endParaRPr lang="lv-LV" sz="2400" dirty="0"/>
          </a:p>
        </p:txBody>
      </p:sp>
      <p:sp>
        <p:nvSpPr>
          <p:cNvPr id="9" name="TextBox 8">
            <a:extLst>
              <a:ext uri="{FF2B5EF4-FFF2-40B4-BE49-F238E27FC236}">
                <a16:creationId xmlns:a16="http://schemas.microsoft.com/office/drawing/2014/main" id="{FA375F11-C893-816C-FB8B-571E2E786C90}"/>
              </a:ext>
            </a:extLst>
          </p:cNvPr>
          <p:cNvSpPr txBox="1"/>
          <p:nvPr/>
        </p:nvSpPr>
        <p:spPr>
          <a:xfrm>
            <a:off x="784327" y="3498240"/>
            <a:ext cx="7488905" cy="1508105"/>
          </a:xfrm>
          <a:prstGeom prst="rect">
            <a:avLst/>
          </a:prstGeom>
          <a:noFill/>
        </p:spPr>
        <p:txBody>
          <a:bodyPr wrap="square">
            <a:spAutoFit/>
          </a:bodyPr>
          <a:lstStyle/>
          <a:p>
            <a:pPr marL="457200" lvl="0" indent="-457200">
              <a:spcBef>
                <a:spcPct val="30000"/>
              </a:spcBef>
              <a:buAutoNum type="arabicParenR"/>
              <a:defRPr/>
            </a:pPr>
            <a:r>
              <a:rPr kumimoji="0" lang="lv-LV" sz="20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LIETDERĪBAS IZVĒRTĒJUMS</a:t>
            </a:r>
            <a:r>
              <a:rPr lang="lv-LV" sz="20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457200" lvl="0" indent="-457200">
              <a:spcBef>
                <a:spcPct val="30000"/>
              </a:spcBef>
              <a:buAutoNum type="arabicParenR"/>
              <a:defRPr/>
            </a:pPr>
            <a:r>
              <a:rPr lang="lv-LV" sz="20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EFEKTIVITĀTES IZVĒRTĒJUMS;</a:t>
            </a:r>
          </a:p>
          <a:p>
            <a:pPr marL="457200" lvl="0" indent="-457200">
              <a:spcBef>
                <a:spcPct val="30000"/>
              </a:spcBef>
              <a:buAutoNum type="arabicParenR"/>
              <a:defRPr/>
            </a:pPr>
            <a:r>
              <a:rPr lang="lv-LV" sz="20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PILNVAROJAMĀS PERSONAS ATBILSTĪBAS UN                              EFEKTIVITĀTES IZVĒRTĒJUMS.</a:t>
            </a:r>
            <a:endParaRPr kumimoji="0" lang="lv-LV" sz="20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C25C071D-863A-2572-9728-2688247BBB4D}"/>
              </a:ext>
            </a:extLst>
          </p:cNvPr>
          <p:cNvPicPr>
            <a:picLocks noChangeAspect="1"/>
          </p:cNvPicPr>
          <p:nvPr/>
        </p:nvPicPr>
        <p:blipFill>
          <a:blip r:embed="rId3"/>
          <a:stretch>
            <a:fillRect/>
          </a:stretch>
        </p:blipFill>
        <p:spPr>
          <a:xfrm>
            <a:off x="584463" y="2068586"/>
            <a:ext cx="689973" cy="550153"/>
          </a:xfrm>
          <a:prstGeom prst="rect">
            <a:avLst/>
          </a:prstGeom>
        </p:spPr>
      </p:pic>
      <p:sp>
        <p:nvSpPr>
          <p:cNvPr id="4" name="TextBox 3">
            <a:extLst>
              <a:ext uri="{FF2B5EF4-FFF2-40B4-BE49-F238E27FC236}">
                <a16:creationId xmlns:a16="http://schemas.microsoft.com/office/drawing/2014/main" id="{182CF3E8-AF35-4056-8F25-373818E78546}"/>
              </a:ext>
            </a:extLst>
          </p:cNvPr>
          <p:cNvSpPr txBox="1"/>
          <p:nvPr/>
        </p:nvSpPr>
        <p:spPr>
          <a:xfrm>
            <a:off x="784327" y="2851909"/>
            <a:ext cx="6019800" cy="646331"/>
          </a:xfrm>
          <a:prstGeom prst="rect">
            <a:avLst/>
          </a:prstGeom>
          <a:noFill/>
        </p:spPr>
        <p:txBody>
          <a:bodyPr wrap="square" rtlCol="0">
            <a:spAutoFit/>
          </a:bodyPr>
          <a:lstStyle/>
          <a:p>
            <a:r>
              <a:rPr lang="lv-LV" b="1" dirty="0">
                <a:solidFill>
                  <a:schemeClr val="accent3">
                    <a:lumMod val="50000"/>
                  </a:schemeClr>
                </a:solidFill>
                <a:latin typeface="Times New Roman" panose="02020603050405020304" pitchFamily="18" charset="0"/>
                <a:cs typeface="Times New Roman" panose="02020603050405020304" pitchFamily="18" charset="0"/>
              </a:rPr>
              <a:t>Jautājumi uz kuriem jāatbild pirms pārvaldes uzdevuma deleģēšanas </a:t>
            </a:r>
            <a:r>
              <a:rPr lang="lv-LV" sz="1200" b="1" dirty="0">
                <a:solidFill>
                  <a:srgbClr val="31521B"/>
                </a:solidFill>
                <a:latin typeface="Times New Roman" panose="02020603050405020304" pitchFamily="18" charset="0"/>
                <a:cs typeface="Times New Roman" panose="02020603050405020304" pitchFamily="18" charset="0"/>
              </a:rPr>
              <a:t>(</a:t>
            </a:r>
            <a:r>
              <a:rPr kumimoji="0" lang="lv-LV" sz="1200" b="0" i="0" u="none" strike="noStrike" kern="1200" cap="none" spc="0" normalizeH="0" baseline="0" noProof="0" dirty="0">
                <a:ln>
                  <a:noFill/>
                </a:ln>
                <a:solidFill>
                  <a:srgbClr val="31521B"/>
                </a:solidFill>
                <a:effectLst/>
                <a:uLnTx/>
                <a:uFillTx/>
                <a:latin typeface="Times New Roman" panose="02020603050405020304" pitchFamily="18" charset="0"/>
                <a:ea typeface="+mn-ea"/>
                <a:cs typeface="Times New Roman" panose="02020603050405020304" pitchFamily="18" charset="0"/>
              </a:rPr>
              <a:t>VPIL </a:t>
            </a:r>
            <a:r>
              <a:rPr kumimoji="0" lang="lv-LV" sz="1200" b="0" i="0" u="none" strike="noStrike" kern="1200" cap="none" spc="0" normalizeH="0" baseline="0" noProof="0" dirty="0">
                <a:ln>
                  <a:noFill/>
                </a:ln>
                <a:solidFill>
                  <a:srgbClr val="31521B"/>
                </a:solidFill>
                <a:effectLst/>
                <a:uLnTx/>
                <a:uFillTx/>
                <a:latin typeface="Times New Roman" panose="02020603050405020304" pitchFamily="18" charset="0"/>
                <a:ea typeface="Calibri" panose="020F0502020204030204" pitchFamily="34" charset="0"/>
                <a:cs typeface="+mn-cs"/>
              </a:rPr>
              <a:t>40.panta pirmā daļa un </a:t>
            </a:r>
            <a:r>
              <a:rPr kumimoji="0" lang="lv-LV" sz="1200" b="0" i="0" u="none" strike="noStrike" kern="1200" cap="none" spc="0" normalizeH="0" baseline="0" noProof="0" dirty="0">
                <a:ln>
                  <a:noFill/>
                </a:ln>
                <a:solidFill>
                  <a:srgbClr val="31521B"/>
                </a:solidFill>
                <a:effectLst/>
                <a:uLnTx/>
                <a:uFillTx/>
                <a:latin typeface="Times New Roman" panose="02020603050405020304" pitchFamily="18" charset="0"/>
                <a:ea typeface="Calibri" panose="020F0502020204030204" pitchFamily="34" charset="0"/>
                <a:cs typeface="Times New Roman" panose="02020603050405020304" pitchFamily="18" charset="0"/>
              </a:rPr>
              <a:t>42. panta pirmā daļa)</a:t>
            </a:r>
            <a:r>
              <a:rPr lang="lv-LV" sz="1400" b="1" dirty="0">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6A76264C-A10F-BFA4-50DF-638622335354}"/>
              </a:ext>
            </a:extLst>
          </p:cNvPr>
          <p:cNvSpPr txBox="1"/>
          <p:nvPr/>
        </p:nvSpPr>
        <p:spPr>
          <a:xfrm>
            <a:off x="3067118" y="5101218"/>
            <a:ext cx="8985986" cy="1015663"/>
          </a:xfrm>
          <a:prstGeom prst="rect">
            <a:avLst/>
          </a:prstGeom>
          <a:noFill/>
        </p:spPr>
        <p:txBody>
          <a:bodyPr wrap="square">
            <a:spAutoFit/>
          </a:bodyPr>
          <a:lstStyle/>
          <a:p>
            <a:pPr algn="just"/>
            <a:r>
              <a:rPr lang="lv-LV" sz="2000" b="1" dirty="0">
                <a:solidFill>
                  <a:srgbClr val="C00000"/>
                </a:solidFill>
                <a:effectLst/>
                <a:latin typeface="Times New Roman" panose="02020603050405020304" pitchFamily="18" charset="0"/>
                <a:ea typeface="Calibri" panose="020F0502020204030204" pitchFamily="34" charset="0"/>
              </a:rPr>
              <a:t>Jānodrošina, ka pilnvarotā persona tiek izvēlēta atklātā un taisnīgā procedūrā, nodrošinot ikvienai personai vienlīdzīgas iespējas pretendēt uz pārvaldes uzdevuma izpildi </a:t>
            </a:r>
            <a:r>
              <a:rPr lang="lv-LV"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lv-LV" sz="1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Konkurences likuma 14.</a:t>
            </a:r>
            <a:r>
              <a:rPr kumimoji="0" lang="lv-LV" sz="1400" b="0" i="0" u="none" strike="noStrike" kern="1200" cap="none" spc="0" normalizeH="0" baseline="3000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lv-LV" sz="1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panta pirmās daļas 1.punkts)</a:t>
            </a:r>
            <a:endParaRPr lang="lv-LV" sz="1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C5491E7-4220-D338-ED55-F7C77FA349D5}"/>
              </a:ext>
            </a:extLst>
          </p:cNvPr>
          <p:cNvPicPr>
            <a:picLocks noChangeAspect="1"/>
          </p:cNvPicPr>
          <p:nvPr/>
        </p:nvPicPr>
        <p:blipFill>
          <a:blip r:embed="rId4"/>
          <a:stretch>
            <a:fillRect/>
          </a:stretch>
        </p:blipFill>
        <p:spPr>
          <a:xfrm>
            <a:off x="1963937" y="5134310"/>
            <a:ext cx="973784" cy="1065844"/>
          </a:xfrm>
          <a:prstGeom prst="rect">
            <a:avLst/>
          </a:prstGeom>
          <a:effectLst>
            <a:outerShdw blurRad="76200" dist="12700" dir="2700000" sy="-23000" kx="-800400" algn="bl" rotWithShape="0">
              <a:prstClr val="black">
                <a:alpha val="20000"/>
              </a:prstClr>
            </a:outerShdw>
          </a:effectLst>
        </p:spPr>
      </p:pic>
      <p:pic>
        <p:nvPicPr>
          <p:cNvPr id="8" name="Picture 7">
            <a:extLst>
              <a:ext uri="{FF2B5EF4-FFF2-40B4-BE49-F238E27FC236}">
                <a16:creationId xmlns:a16="http://schemas.microsoft.com/office/drawing/2014/main" id="{1F31FD0B-B1B6-5EDD-903F-962253A25690}"/>
              </a:ext>
            </a:extLst>
          </p:cNvPr>
          <p:cNvPicPr>
            <a:picLocks noChangeAspect="1"/>
          </p:cNvPicPr>
          <p:nvPr/>
        </p:nvPicPr>
        <p:blipFill>
          <a:blip r:embed="rId5"/>
          <a:stretch>
            <a:fillRect/>
          </a:stretch>
        </p:blipFill>
        <p:spPr>
          <a:xfrm>
            <a:off x="7530928" y="2616232"/>
            <a:ext cx="3194304" cy="2390113"/>
          </a:xfrm>
          <a:prstGeom prst="rect">
            <a:avLst/>
          </a:prstGeom>
          <a:ln>
            <a:noFill/>
          </a:ln>
          <a:effectLst>
            <a:reflection blurRad="12700" stA="30000" endPos="30000" dist="5000" dir="5400000" sy="-100000" algn="bl" rotWithShape="0"/>
          </a:effectLst>
        </p:spPr>
      </p:pic>
    </p:spTree>
    <p:extLst>
      <p:ext uri="{BB962C8B-B14F-4D97-AF65-F5344CB8AC3E}">
        <p14:creationId xmlns:p14="http://schemas.microsoft.com/office/powerpoint/2010/main" val="421894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FC4F1-130D-67F9-9823-75D9AD83635C}"/>
              </a:ext>
            </a:extLst>
          </p:cNvPr>
          <p:cNvSpPr>
            <a:spLocks noGrp="1"/>
          </p:cNvSpPr>
          <p:nvPr>
            <p:ph type="title"/>
          </p:nvPr>
        </p:nvSpPr>
        <p:spPr>
          <a:xfrm>
            <a:off x="4865915" y="613964"/>
            <a:ext cx="6392536" cy="1036642"/>
          </a:xfrm>
        </p:spPr>
        <p:txBody>
          <a:bodyPr>
            <a:normAutofit/>
          </a:bodyPr>
          <a:lstStyle/>
          <a:p>
            <a:pPr algn="r"/>
            <a:r>
              <a:rPr kumimoji="0" lang="lv-LV" sz="28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Deleģēšana pašu kapitālsabiedrībai</a:t>
            </a:r>
            <a:endParaRPr lang="lv-LV" sz="2800" dirty="0">
              <a:solidFill>
                <a:schemeClr val="accent2">
                  <a:lumMod val="50000"/>
                </a:schemeClr>
              </a:solidFill>
            </a:endParaRPr>
          </a:p>
        </p:txBody>
      </p:sp>
      <p:sp>
        <p:nvSpPr>
          <p:cNvPr id="3" name="Content Placeholder 2">
            <a:extLst>
              <a:ext uri="{FF2B5EF4-FFF2-40B4-BE49-F238E27FC236}">
                <a16:creationId xmlns:a16="http://schemas.microsoft.com/office/drawing/2014/main" id="{62B6ADA3-E9D9-A1A4-A371-F87D936EEAA6}"/>
              </a:ext>
            </a:extLst>
          </p:cNvPr>
          <p:cNvSpPr>
            <a:spLocks noGrp="1"/>
          </p:cNvSpPr>
          <p:nvPr>
            <p:ph idx="1"/>
          </p:nvPr>
        </p:nvSpPr>
        <p:spPr>
          <a:xfrm>
            <a:off x="547130" y="3089821"/>
            <a:ext cx="8087860" cy="1344672"/>
          </a:xfrm>
        </p:spPr>
        <p:txBody>
          <a:bodyPr>
            <a:normAutofit fontScale="77500" lnSpcReduction="20000"/>
          </a:bodyPr>
          <a:lstStyle/>
          <a:p>
            <a:pPr algn="just">
              <a:lnSpc>
                <a:spcPct val="107000"/>
              </a:lnSpc>
              <a:spcAft>
                <a:spcPts val="800"/>
              </a:spcAft>
            </a:pPr>
            <a:r>
              <a:rPr lang="lv-LV" sz="1600" cap="none"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Valsts kontrole </a:t>
            </a:r>
            <a:r>
              <a:rPr lang="lv-LV" sz="16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2020.dada 28.augusta atbilstības un lietderības revīzijas “vai Talsu novada pašvaldība pārvalda kapitālsabiedrības, sekojot tiesiskuma un labākās prakses principiem?” ziņojumā norādījusi, ka </a:t>
            </a:r>
            <a:r>
              <a:rPr lang="lv-LV" sz="1600" b="1"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pēc uzdevumu deleģēšanas pašvaldībai ir pienākums regulāri pārliecināties</a:t>
            </a:r>
            <a:r>
              <a:rPr lang="lv-LV" sz="1600" cap="none"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ka izvēlētais uzdevumu izpildes veids vēl joprojām ir pats efektīvākais. </a:t>
            </a:r>
          </a:p>
          <a:p>
            <a:pPr algn="just">
              <a:lnSpc>
                <a:spcPct val="107000"/>
              </a:lnSpc>
              <a:spcAft>
                <a:spcPts val="800"/>
              </a:spcAft>
            </a:pPr>
            <a:r>
              <a:rPr lang="lv-LV" sz="1600" cap="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Pieejams: </a:t>
            </a:r>
            <a:r>
              <a:rPr lang="lv-LV" sz="1600" u="sng" cap="none" dirty="0">
                <a:solidFill>
                  <a:srgbClr val="0070C0"/>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https://lrvk.Gov.Lv/lv/revizijas/revizijas/noslegtas-revizijas/vai-talsu-novada-pasvaldiba-parvalda-kapitalsabiedribas-sekojot-tiesiskuma-un-labakas-prakses-principiem</a:t>
            </a:r>
            <a:r>
              <a:rPr lang="lv-LV" sz="1600" cap="none"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endParaRPr lang="lv-LV" sz="1600" dirty="0">
              <a:solidFill>
                <a:schemeClr val="accent3">
                  <a:lumMod val="50000"/>
                </a:schemeClr>
              </a:solidFill>
              <a:effectLst/>
              <a:latin typeface="+mn-lt"/>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7B25098-95BF-27CE-A1E8-125A8DC2E42C}"/>
              </a:ext>
            </a:extLst>
          </p:cNvPr>
          <p:cNvSpPr>
            <a:spLocks noGrp="1"/>
          </p:cNvSpPr>
          <p:nvPr>
            <p:ph type="sldNum" sz="quarter" idx="13"/>
          </p:nvPr>
        </p:nvSpPr>
        <p:spPr/>
        <p:txBody>
          <a:bodyPr/>
          <a:lstStyle/>
          <a:p>
            <a:pPr>
              <a:defRPr/>
            </a:pPr>
            <a:fld id="{CA50152C-A5AE-4037-8E77-C398DB665690}" type="slidenum">
              <a:rPr lang="en-US" altLang="en-US" smtClean="0"/>
              <a:pPr>
                <a:defRPr/>
              </a:pPr>
              <a:t>6</a:t>
            </a:fld>
            <a:endParaRPr lang="en-US" altLang="en-US"/>
          </a:p>
        </p:txBody>
      </p:sp>
      <p:sp>
        <p:nvSpPr>
          <p:cNvPr id="10" name="TextBox 9">
            <a:extLst>
              <a:ext uri="{FF2B5EF4-FFF2-40B4-BE49-F238E27FC236}">
                <a16:creationId xmlns:a16="http://schemas.microsoft.com/office/drawing/2014/main" id="{13BE7B53-D071-01E3-3262-0700DAD90830}"/>
              </a:ext>
            </a:extLst>
          </p:cNvPr>
          <p:cNvSpPr txBox="1"/>
          <p:nvPr/>
        </p:nvSpPr>
        <p:spPr>
          <a:xfrm>
            <a:off x="2828294" y="4704307"/>
            <a:ext cx="8765672" cy="707886"/>
          </a:xfrm>
          <a:prstGeom prst="rect">
            <a:avLst/>
          </a:prstGeom>
          <a:noFill/>
        </p:spPr>
        <p:txBody>
          <a:bodyPr wrap="square">
            <a:spAutoFit/>
          </a:bodyPr>
          <a:lstStyle/>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20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Līdzdalība kapitālsabiedrībā un pārvaldes uzdevuma deleģēšana ir divas patstāvīgas funkcijas izpildes formas</a:t>
            </a:r>
            <a:endParaRPr kumimoji="0" lang="lv-LV" sz="20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E387BA11-CD83-D242-4C27-FD3D05211C16}"/>
              </a:ext>
            </a:extLst>
          </p:cNvPr>
          <p:cNvPicPr>
            <a:picLocks noChangeAspect="1"/>
          </p:cNvPicPr>
          <p:nvPr/>
        </p:nvPicPr>
        <p:blipFill>
          <a:blip r:embed="rId4"/>
          <a:stretch>
            <a:fillRect/>
          </a:stretch>
        </p:blipFill>
        <p:spPr>
          <a:xfrm>
            <a:off x="1183797" y="4605675"/>
            <a:ext cx="1314791" cy="1439089"/>
          </a:xfrm>
          <a:prstGeom prst="rect">
            <a:avLst/>
          </a:prstGeom>
          <a:effectLst>
            <a:outerShdw blurRad="76200" dist="12700" dir="2700000" sy="-23000" kx="-800400" algn="bl" rotWithShape="0">
              <a:prstClr val="black">
                <a:alpha val="20000"/>
              </a:prstClr>
            </a:outerShdw>
          </a:effectLst>
        </p:spPr>
      </p:pic>
      <p:sp>
        <p:nvSpPr>
          <p:cNvPr id="11" name="TextBox 10">
            <a:extLst>
              <a:ext uri="{FF2B5EF4-FFF2-40B4-BE49-F238E27FC236}">
                <a16:creationId xmlns:a16="http://schemas.microsoft.com/office/drawing/2014/main" id="{585B30AB-8D0B-6C84-4080-73A5F5468E3B}"/>
              </a:ext>
            </a:extLst>
          </p:cNvPr>
          <p:cNvSpPr txBox="1"/>
          <p:nvPr/>
        </p:nvSpPr>
        <p:spPr>
          <a:xfrm>
            <a:off x="1841193" y="1902976"/>
            <a:ext cx="9864439" cy="1015663"/>
          </a:xfrm>
          <a:prstGeom prst="rect">
            <a:avLst/>
          </a:prstGeom>
          <a:noFill/>
        </p:spPr>
        <p:txBody>
          <a:bodyPr wrap="square">
            <a:spAutoFit/>
          </a:bodyPr>
          <a:lstStyle/>
          <a:p>
            <a:pPr algn="just"/>
            <a:r>
              <a:rPr kumimoji="0" lang="lv-LV" sz="20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PĀRVALDES UZDEVUMA DELEĢĒŠANU PAŠAS </a:t>
            </a:r>
            <a:r>
              <a:rPr lang="lv-LV" sz="20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KAPITĀLSABIEDRĪBAI VAR VEIKT, </a:t>
            </a:r>
            <a:r>
              <a:rPr kumimoji="0" lang="lv-LV" sz="20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JA ŠĀDS DELEĢĒJUMS IR EFEKTĪVĀKAIS FUNKCIJAS ĪSTENOŠANAS VEIDS</a:t>
            </a:r>
            <a:endParaRPr lang="lv-LV" sz="2000" b="1" dirty="0">
              <a:solidFill>
                <a:schemeClr val="accent3">
                  <a:lumMod val="50000"/>
                </a:schemeClr>
              </a:solidFill>
            </a:endParaRPr>
          </a:p>
        </p:txBody>
      </p:sp>
      <p:pic>
        <p:nvPicPr>
          <p:cNvPr id="13" name="Picture 12">
            <a:extLst>
              <a:ext uri="{FF2B5EF4-FFF2-40B4-BE49-F238E27FC236}">
                <a16:creationId xmlns:a16="http://schemas.microsoft.com/office/drawing/2014/main" id="{40D7FE25-03B3-3581-586D-B67E9CD5C3E7}"/>
              </a:ext>
            </a:extLst>
          </p:cNvPr>
          <p:cNvPicPr>
            <a:picLocks noChangeAspect="1"/>
          </p:cNvPicPr>
          <p:nvPr/>
        </p:nvPicPr>
        <p:blipFill>
          <a:blip r:embed="rId5"/>
          <a:stretch>
            <a:fillRect/>
          </a:stretch>
        </p:blipFill>
        <p:spPr>
          <a:xfrm>
            <a:off x="1039511" y="1902976"/>
            <a:ext cx="801681" cy="639224"/>
          </a:xfrm>
          <a:prstGeom prst="rect">
            <a:avLst/>
          </a:prstGeom>
        </p:spPr>
      </p:pic>
      <p:pic>
        <p:nvPicPr>
          <p:cNvPr id="11266" name="Picture 2" descr="Jauktas ekonomikas modeļi: amerikāņu, japāņu, vācu un ķīniešu - Ekonomiku  2022">
            <a:extLst>
              <a:ext uri="{FF2B5EF4-FFF2-40B4-BE49-F238E27FC236}">
                <a16:creationId xmlns:a16="http://schemas.microsoft.com/office/drawing/2014/main" id="{E3DBB2A1-2192-ACA4-3771-B585BBC52C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7647" y="2613661"/>
            <a:ext cx="2486319" cy="163067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EF3082-6879-E520-DF35-25D8F4FE8A17}"/>
              </a:ext>
            </a:extLst>
          </p:cNvPr>
          <p:cNvSpPr txBox="1"/>
          <p:nvPr/>
        </p:nvSpPr>
        <p:spPr>
          <a:xfrm>
            <a:off x="2828294" y="5602347"/>
            <a:ext cx="8985986" cy="707886"/>
          </a:xfrm>
          <a:prstGeom prst="rect">
            <a:avLst/>
          </a:prstGeom>
          <a:noFill/>
        </p:spPr>
        <p:txBody>
          <a:bodyPr wrap="square">
            <a:spAutoFit/>
          </a:bodyPr>
          <a:lstStyle/>
          <a:p>
            <a:pPr algn="just"/>
            <a:r>
              <a:rPr lang="lv-LV" sz="2000" b="1" dirty="0">
                <a:solidFill>
                  <a:srgbClr val="C00000"/>
                </a:solidFill>
                <a:latin typeface="Times New Roman" panose="02020603050405020304" pitchFamily="18" charset="0"/>
              </a:rPr>
              <a:t>Pienākums ievērot Konkurences likuma 14.</a:t>
            </a:r>
            <a:r>
              <a:rPr lang="lv-LV" sz="2000" b="1" baseline="30000" dirty="0">
                <a:solidFill>
                  <a:srgbClr val="C00000"/>
                </a:solidFill>
                <a:latin typeface="Times New Roman" panose="02020603050405020304" pitchFamily="18" charset="0"/>
              </a:rPr>
              <a:t>1 </a:t>
            </a:r>
            <a:r>
              <a:rPr lang="lv-LV" sz="2000" b="1" dirty="0">
                <a:solidFill>
                  <a:srgbClr val="C00000"/>
                </a:solidFill>
                <a:latin typeface="Times New Roman" panose="02020603050405020304" pitchFamily="18" charset="0"/>
              </a:rPr>
              <a:t>panta </a:t>
            </a:r>
            <a:r>
              <a:rPr lang="lv-LV" sz="2000" b="1" dirty="0">
                <a:solidFill>
                  <a:srgbClr val="C00000"/>
                </a:solidFill>
                <a:effectLst/>
                <a:latin typeface="Times New Roman" panose="02020603050405020304" pitchFamily="18" charset="0"/>
                <a:ea typeface="Calibri" panose="020F0502020204030204" pitchFamily="34" charset="0"/>
              </a:rPr>
              <a:t>pirmās daļas 2. punkta</a:t>
            </a:r>
            <a:r>
              <a:rPr lang="lv-LV" sz="2000" b="1" dirty="0">
                <a:solidFill>
                  <a:srgbClr val="C00000"/>
                </a:solidFill>
                <a:latin typeface="Times New Roman" panose="02020603050405020304" pitchFamily="18" charset="0"/>
              </a:rPr>
              <a:t> prasības par priekšrocības neradīšanu</a:t>
            </a:r>
            <a:endParaRPr lang="lv-LV" sz="2000" b="1" dirty="0">
              <a:solidFill>
                <a:srgbClr val="C00000"/>
              </a:solidFill>
            </a:endParaRPr>
          </a:p>
        </p:txBody>
      </p:sp>
    </p:spTree>
    <p:extLst>
      <p:ext uri="{BB962C8B-B14F-4D97-AF65-F5344CB8AC3E}">
        <p14:creationId xmlns:p14="http://schemas.microsoft.com/office/powerpoint/2010/main" val="161693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4104">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4" name="Rectangle 4106">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09" name="Straight Connector 4108">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6BF951-2D06-8C1E-B1D9-9264FEF49D46}"/>
              </a:ext>
            </a:extLst>
          </p:cNvPr>
          <p:cNvSpPr>
            <a:spLocks noGrp="1"/>
          </p:cNvSpPr>
          <p:nvPr>
            <p:ph type="title"/>
          </p:nvPr>
        </p:nvSpPr>
        <p:spPr>
          <a:xfrm>
            <a:off x="2573383" y="335992"/>
            <a:ext cx="8582295" cy="1450757"/>
          </a:xfrm>
        </p:spPr>
        <p:txBody>
          <a:bodyPr vert="horz" lIns="91440" tIns="45720" rIns="91440" bIns="45720" rtlCol="0" anchor="b">
            <a:normAutofit/>
          </a:bodyPr>
          <a:lstStyle/>
          <a:p>
            <a:pPr algn="r"/>
            <a:r>
              <a:rPr kumimoji="0" lang="lv-LV" sz="2800" i="0" u="none" strike="noStrike" cap="none" normalizeH="0" noProof="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Praktiskas situācijas </a:t>
            </a:r>
            <a:r>
              <a:rPr lang="lv-LV" sz="2800">
                <a:solidFill>
                  <a:schemeClr val="accent2">
                    <a:lumMod val="50000"/>
                  </a:schemeClr>
                </a:solidFill>
                <a:latin typeface="Times New Roman" panose="02020603050405020304" pitchFamily="18" charset="0"/>
                <a:ea typeface="+mj-ea"/>
                <a:cs typeface="Times New Roman" panose="02020603050405020304" pitchFamily="18" charset="0"/>
              </a:rPr>
              <a:t>(1)</a:t>
            </a:r>
            <a:br>
              <a:rPr lang="lv-LV" sz="2800">
                <a:solidFill>
                  <a:schemeClr val="accent2">
                    <a:lumMod val="50000"/>
                  </a:schemeClr>
                </a:solidFill>
                <a:latin typeface="Times New Roman" panose="02020603050405020304" pitchFamily="18" charset="0"/>
                <a:ea typeface="+mj-ea"/>
                <a:cs typeface="Times New Roman" panose="02020603050405020304" pitchFamily="18" charset="0"/>
              </a:rPr>
            </a:br>
            <a:r>
              <a:rPr lang="lv-LV" sz="2800">
                <a:solidFill>
                  <a:schemeClr val="accent2">
                    <a:lumMod val="50000"/>
                  </a:schemeClr>
                </a:solidFill>
                <a:latin typeface="Times New Roman" panose="02020603050405020304" pitchFamily="18" charset="0"/>
                <a:ea typeface="+mj-ea"/>
                <a:cs typeface="Times New Roman" panose="02020603050405020304" pitchFamily="18" charset="0"/>
              </a:rPr>
              <a:t>(</a:t>
            </a:r>
            <a:r>
              <a:rPr kumimoji="0" lang="lv-LV" sz="2800" i="0" u="none" strike="noStrike" cap="none" normalizeH="0" noProof="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Biežāk konstatētās neatbilstības deleģēšanas līgumos</a:t>
            </a:r>
            <a:r>
              <a:rPr kumimoji="0" lang="lv-LV" sz="3400" i="0" u="none" strike="noStrike" cap="none" normalizeH="0" noProof="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a:t>
            </a:r>
            <a:endParaRPr lang="lv-LV" sz="3400" dirty="0">
              <a:solidFill>
                <a:schemeClr val="accent2">
                  <a:lumMod val="50000"/>
                </a:schemeClr>
              </a:solidFill>
              <a:latin typeface="Times New Roman" panose="02020603050405020304" pitchFamily="18" charset="0"/>
              <a:ea typeface="+mj-ea"/>
              <a:cs typeface="Times New Roman" panose="02020603050405020304" pitchFamily="18" charset="0"/>
            </a:endParaRPr>
          </a:p>
        </p:txBody>
      </p:sp>
      <p:sp>
        <p:nvSpPr>
          <p:cNvPr id="3" name="Content Placeholder 2">
            <a:extLst>
              <a:ext uri="{FF2B5EF4-FFF2-40B4-BE49-F238E27FC236}">
                <a16:creationId xmlns:a16="http://schemas.microsoft.com/office/drawing/2014/main" id="{060A3258-99C3-1A6F-877D-BB4AA144BE1C}"/>
              </a:ext>
            </a:extLst>
          </p:cNvPr>
          <p:cNvSpPr>
            <a:spLocks noGrp="1"/>
          </p:cNvSpPr>
          <p:nvPr>
            <p:ph idx="1"/>
          </p:nvPr>
        </p:nvSpPr>
        <p:spPr>
          <a:xfrm>
            <a:off x="351692" y="2045150"/>
            <a:ext cx="7737231" cy="4023360"/>
          </a:xfrm>
        </p:spPr>
        <p:txBody>
          <a:bodyPr vert="horz" lIns="0" tIns="45720" rIns="0" bIns="45720" rtlCol="0">
            <a:normAutofit/>
          </a:bodyPr>
          <a:lstStyle/>
          <a:p>
            <a:pPr marR="0" lvl="0" algn="just" fontAlgn="base">
              <a:spcBef>
                <a:spcPct val="20000"/>
              </a:spcBef>
              <a:spcAft>
                <a:spcPct val="0"/>
              </a:spcAft>
              <a:buSzTx/>
              <a:tabLst/>
              <a:defRPr/>
            </a:pPr>
            <a:r>
              <a:rPr kumimoji="0" lang="lv-LV" b="1" i="0"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DELEĢĒTAIS UZDEVUMS NAV PĀRVALDES UZDEVUMS</a:t>
            </a:r>
            <a:endParaRPr kumimoji="0" lang="lv-LV" b="0" i="0"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just" fontAlgn="base">
              <a:spcBef>
                <a:spcPct val="20000"/>
              </a:spcBef>
              <a:spcAft>
                <a:spcPct val="0"/>
              </a:spcAft>
              <a:buSzTx/>
              <a:buFont typeface="Calibri" panose="020F0502020204030204" pitchFamily="34" charset="0"/>
              <a:buNone/>
              <a:tabLst/>
              <a:defRPr/>
            </a:pPr>
            <a:r>
              <a:rPr kumimoji="0" lang="lv-LV" b="0" i="1"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Piemēram, pārvaldes uzdevumi nav pašvaldības īpašumu, tostarp parku, skvēru un ceļu, uzturēšana un komunālo pakalpojumu sniegšana. </a:t>
            </a:r>
          </a:p>
          <a:p>
            <a:pPr marL="0" marR="0" lvl="0" indent="0" algn="just" fontAlgn="base">
              <a:spcBef>
                <a:spcPct val="20000"/>
              </a:spcBef>
              <a:spcAft>
                <a:spcPct val="0"/>
              </a:spcAft>
              <a:buSzTx/>
              <a:buFont typeface="Calibri" panose="020F0502020204030204" pitchFamily="34" charset="0"/>
              <a:buNone/>
              <a:tabLst/>
              <a:defRPr/>
            </a:pPr>
            <a:endParaRPr kumimoji="0" lang="lv-LV" b="0" i="0"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just" fontAlgn="base">
              <a:spcBef>
                <a:spcPct val="20000"/>
              </a:spcBef>
              <a:spcAft>
                <a:spcPct val="0"/>
              </a:spcAft>
              <a:buSzTx/>
              <a:buFont typeface="Calibri" panose="020F0502020204030204" pitchFamily="34" charset="0"/>
              <a:buNone/>
              <a:tabLst/>
              <a:defRPr/>
            </a:pPr>
            <a:r>
              <a:rPr kumimoji="0" lang="lv-LV" b="1" i="0"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DELEĢĒTAIS PĀRVALDES UZDEVUMS IR IZTEIKTS CITIEM VĀRDIEM NEKĀ NOTEIKTS ATTIECĪGAJĀ TIESĪBU NORMĀ</a:t>
            </a:r>
          </a:p>
          <a:p>
            <a:pPr marL="0" marR="0" lvl="0" indent="0" algn="just" fontAlgn="base">
              <a:lnSpc>
                <a:spcPct val="100000"/>
              </a:lnSpc>
              <a:spcBef>
                <a:spcPts val="0"/>
              </a:spcBef>
              <a:spcAft>
                <a:spcPct val="0"/>
              </a:spcAft>
              <a:buSzTx/>
              <a:buFont typeface="Calibri" panose="020F0502020204030204" pitchFamily="34" charset="0"/>
              <a:buNone/>
              <a:tabLst/>
              <a:defRPr/>
            </a:pPr>
            <a:r>
              <a:rPr kumimoji="0" lang="lv-LV" b="0" i="1"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Piemēram, Tūrisma likuma 8. panta 5.punktā dotais uzdevums ir veicināt </a:t>
            </a:r>
            <a:r>
              <a:rPr kumimoji="0" lang="lv-LV" b="0" i="1" u="none" strike="noStrike" cap="none" spc="0" normalizeH="0" baseline="0" dirty="0" err="1">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kultūrizglītojošo</a:t>
            </a:r>
            <a:r>
              <a:rPr kumimoji="0" lang="lv-LV" b="0" i="1"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 darbu tūrisma jomā un veselīga un aktīva dzīvesveida popularizēšanu, nevis sniegt atbalstu tūrisma jomā un veikt sportiska dzīvesveida popularizēšanu.</a:t>
            </a:r>
          </a:p>
          <a:p>
            <a:pPr marL="0" marR="0" lvl="0" indent="0" fontAlgn="base">
              <a:spcBef>
                <a:spcPct val="20000"/>
              </a:spcBef>
              <a:spcAft>
                <a:spcPct val="0"/>
              </a:spcAft>
              <a:buSzTx/>
              <a:buFont typeface="Calibri" panose="020F0502020204030204" pitchFamily="34" charset="0"/>
              <a:buNone/>
              <a:tabLst/>
              <a:defRPr/>
            </a:pPr>
            <a:endParaRPr kumimoji="0" lang="en-US" b="0" i="1" u="none" strike="noStrike" cap="none" spc="0" normalizeH="0" baseline="0" noProof="0" dirty="0">
              <a:ln>
                <a:noFill/>
              </a:ln>
              <a:effectLst/>
              <a:uLnTx/>
              <a:uFillTx/>
              <a:latin typeface="+mn-lt"/>
              <a:ea typeface="+mn-ea"/>
              <a:cs typeface="+mn-cs"/>
            </a:endParaRPr>
          </a:p>
          <a:p>
            <a:endParaRPr lang="en-US" dirty="0">
              <a:latin typeface="+mn-lt"/>
              <a:ea typeface="+mn-ea"/>
              <a:cs typeface="+mn-cs"/>
            </a:endParaRPr>
          </a:p>
        </p:txBody>
      </p:sp>
      <p:pic>
        <p:nvPicPr>
          <p:cNvPr id="4100" name="Picture 4" descr="Seminārs “Eksporta veicināšana, izmantojot digitālo mārketingu: praktiski  ieteikumi un re &amp;hellip; - Labs of Latvia">
            <a:extLst>
              <a:ext uri="{FF2B5EF4-FFF2-40B4-BE49-F238E27FC236}">
                <a16:creationId xmlns:a16="http://schemas.microsoft.com/office/drawing/2014/main" id="{72CB1E6C-BD1C-5941-32A7-5C80877163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51" r="31542" b="-1"/>
          <a:stretch/>
        </p:blipFill>
        <p:spPr bwMode="auto">
          <a:xfrm>
            <a:off x="8454823" y="1964118"/>
            <a:ext cx="3737177" cy="413758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B4EACC6-F28E-DC41-1B35-A6267B984BEE}"/>
              </a:ext>
            </a:extLst>
          </p:cNvPr>
          <p:cNvSpPr>
            <a:spLocks noGrp="1"/>
          </p:cNvSpPr>
          <p:nvPr>
            <p:ph type="sldNum" sz="quarter" idx="13"/>
          </p:nvPr>
        </p:nvSpPr>
        <p:spPr>
          <a:xfrm>
            <a:off x="9900458" y="6459785"/>
            <a:ext cx="1312025" cy="365125"/>
          </a:xfrm>
        </p:spPr>
        <p:txBody>
          <a:bodyPr vert="horz" lIns="91440" tIns="45720" rIns="91440" bIns="45720" rtlCol="0" anchor="ctr">
            <a:normAutofit/>
          </a:bodyPr>
          <a:lstStyle/>
          <a:p>
            <a:pPr defTabSz="914400">
              <a:spcAft>
                <a:spcPts val="600"/>
              </a:spcAft>
              <a:defRPr/>
            </a:pPr>
            <a:fld id="{CA50152C-A5AE-4037-8E77-C398DB665690}" type="slidenum">
              <a:rPr lang="en-US" altLang="en-US" sz="1050" smtClean="0">
                <a:latin typeface="+mn-lt"/>
              </a:rPr>
              <a:pPr defTabSz="914400">
                <a:spcAft>
                  <a:spcPts val="600"/>
                </a:spcAft>
                <a:defRPr/>
              </a:pPr>
              <a:t>7</a:t>
            </a:fld>
            <a:endParaRPr lang="en-US" altLang="en-US" sz="1050">
              <a:latin typeface="+mn-lt"/>
            </a:endParaRPr>
          </a:p>
        </p:txBody>
      </p:sp>
    </p:spTree>
    <p:extLst>
      <p:ext uri="{BB962C8B-B14F-4D97-AF65-F5344CB8AC3E}">
        <p14:creationId xmlns:p14="http://schemas.microsoft.com/office/powerpoint/2010/main" val="321202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3" name="Rectangle 6152">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55" name="Straight Connector 6154">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F89E3E4-E00D-9BDD-E219-38B7F880D1C8}"/>
              </a:ext>
            </a:extLst>
          </p:cNvPr>
          <p:cNvSpPr>
            <a:spLocks noGrp="1"/>
          </p:cNvSpPr>
          <p:nvPr>
            <p:ph type="title"/>
          </p:nvPr>
        </p:nvSpPr>
        <p:spPr>
          <a:xfrm>
            <a:off x="5605670" y="98040"/>
            <a:ext cx="5554822" cy="1580820"/>
          </a:xfrm>
        </p:spPr>
        <p:txBody>
          <a:bodyPr vert="horz" lIns="91440" tIns="45720" rIns="91440" bIns="45720" rtlCol="0" anchor="b">
            <a:normAutofit/>
          </a:bodyPr>
          <a:lstStyle/>
          <a:p>
            <a:pPr algn="r"/>
            <a:r>
              <a:rPr kumimoji="0" lang="lv-LV" sz="2800" b="1" i="0" u="none" strike="noStrike" cap="none"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 </a:t>
            </a:r>
            <a:r>
              <a:rPr kumimoji="0" lang="lv-LV" sz="2800" b="1" i="0" u="none" strike="noStrike" cap="all"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(2)</a:t>
            </a:r>
            <a:br>
              <a:rPr kumimoji="0" lang="lv-LV" sz="2800" b="1" i="0" u="none" strike="noStrike" cap="all"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br>
            <a:r>
              <a:rPr kumimoji="0" lang="lv-LV" sz="2800" b="1" i="0" u="none" strike="noStrike" cap="all"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a:t>
            </a:r>
            <a:r>
              <a:rPr kumimoji="0" lang="lv-LV" sz="2800" b="1" i="0" u="none" strike="noStrike" cap="none" normalizeH="0" dirty="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Biežāk konstatētās neatbilstības deleģēšanas līgumos)</a:t>
            </a:r>
            <a:endParaRPr lang="lv-LV" sz="2800" dirty="0">
              <a:solidFill>
                <a:schemeClr val="accent2">
                  <a:lumMod val="50000"/>
                </a:schemeClr>
              </a:solidFill>
              <a:latin typeface="Times New Roman" panose="02020603050405020304" pitchFamily="18" charset="0"/>
              <a:ea typeface="+mj-ea"/>
              <a:cs typeface="Times New Roman" panose="02020603050405020304" pitchFamily="18" charset="0"/>
            </a:endParaRPr>
          </a:p>
        </p:txBody>
      </p:sp>
      <p:pic>
        <p:nvPicPr>
          <p:cNvPr id="6146" name="Picture 2" descr="Become a Mediate Today Accredited Mediator">
            <a:extLst>
              <a:ext uri="{FF2B5EF4-FFF2-40B4-BE49-F238E27FC236}">
                <a16:creationId xmlns:a16="http://schemas.microsoft.com/office/drawing/2014/main" id="{D429A23A-968B-2A01-BC35-EB8DEF0609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35" r="17277" b="1"/>
          <a:stretch/>
        </p:blipFill>
        <p:spPr bwMode="auto">
          <a:xfrm>
            <a:off x="0" y="2121907"/>
            <a:ext cx="2846982" cy="34710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1D5E52D-0AFE-DFA9-9F18-7CEBAAEA5F30}"/>
              </a:ext>
            </a:extLst>
          </p:cNvPr>
          <p:cNvSpPr>
            <a:spLocks noGrp="1"/>
          </p:cNvSpPr>
          <p:nvPr>
            <p:ph idx="1"/>
          </p:nvPr>
        </p:nvSpPr>
        <p:spPr>
          <a:xfrm>
            <a:off x="2982351" y="2121907"/>
            <a:ext cx="9059593" cy="4025672"/>
          </a:xfrm>
        </p:spPr>
        <p:txBody>
          <a:bodyPr vert="horz" lIns="0" tIns="45720" rIns="0" bIns="45720" rtlCol="0">
            <a:normAutofit/>
          </a:bodyPr>
          <a:lstStyle/>
          <a:p>
            <a:pPr marL="0" marR="0" lvl="0" indent="0" algn="just" defTabSz="914400" rtl="0" eaLnBrk="1" fontAlgn="base" latinLnBrk="0" hangingPunct="1">
              <a:lnSpc>
                <a:spcPct val="100000"/>
              </a:lnSpc>
              <a:spcBef>
                <a:spcPts val="0"/>
              </a:spcBef>
              <a:spcAft>
                <a:spcPct val="0"/>
              </a:spcAft>
              <a:buClr>
                <a:srgbClr val="99CB38"/>
              </a:buClr>
              <a:buSzTx/>
              <a:buFont typeface="Calibri" panose="020F0502020204030204" pitchFamily="34" charset="0"/>
              <a:buNone/>
              <a:tabLst/>
              <a:defRPr/>
            </a:pPr>
            <a:r>
              <a:rPr kumimoji="0" lang="lv-LV" sz="1600" b="1" i="0" u="none" strike="noStrike" kern="1200" cap="none" spc="0" normalizeH="0" baseline="0" noProof="0" dirty="0">
                <a:ln>
                  <a:noFill/>
                </a:ln>
                <a:solidFill>
                  <a:srgbClr val="63A537">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NEPILNĪGI NOTEIKTA PĀRVALDES UZDEVUMA IZPILDES KĀRTĪBA ATTIECĪBĀ UZ PĀRVALDES UZDEVUMIEM, KURU IZPILDES KĀRTĪBA NAV NOTEIKTA AR MINISTRU KABINETA NOTEIKUMIEM VAI PAŠVALDĪBAS SAISTOŠAJIEM NOTEIKUMIEM</a:t>
            </a:r>
          </a:p>
          <a:p>
            <a:pPr marL="0" marR="0" lvl="0" indent="0" algn="just" defTabSz="914400" rtl="0" eaLnBrk="1" fontAlgn="base" latinLnBrk="0" hangingPunct="1">
              <a:lnSpc>
                <a:spcPct val="100000"/>
              </a:lnSpc>
              <a:spcBef>
                <a:spcPts val="0"/>
              </a:spcBef>
              <a:spcAft>
                <a:spcPct val="0"/>
              </a:spcAft>
              <a:buClr>
                <a:srgbClr val="99CB38"/>
              </a:buClr>
              <a:buSzTx/>
              <a:buFont typeface="Calibri" panose="020F0502020204030204" pitchFamily="34" charset="0"/>
              <a:buNone/>
              <a:tabLst/>
              <a:defRPr/>
            </a:pPr>
            <a:r>
              <a:rPr kumimoji="0" lang="lv-LV" sz="1600" b="0" i="1" u="none" strike="noStrike" kern="1200" cap="none" spc="0" normalizeH="0" baseline="0" noProof="0" dirty="0">
                <a:ln>
                  <a:noFill/>
                </a:ln>
                <a:solidFill>
                  <a:srgbClr val="63A537">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Piemēram, pārvaldes uzdevumu izpildes kārtība ir pilnvērtīgi jānosaka, deleģējot Tūrisma likuma 8. pantā un Ministru kabineta 2017. gada 27. jūnija noteikumu Nr. 384 “Noteikumi par decentralizēto kanalizācijas sistēmu apsaimniekošanu un reģistrēšanu” 11. punktā paredzētos pārvaldes uzdevumus.</a:t>
            </a:r>
            <a:endParaRPr kumimoji="0" lang="lv-LV" sz="1600" b="0" i="0" u="none" strike="noStrike" kern="1200" cap="none" spc="0" normalizeH="0" baseline="0" noProof="0" dirty="0">
              <a:ln>
                <a:noFill/>
              </a:ln>
              <a:solidFill>
                <a:srgbClr val="63A537">
                  <a:lumMod val="50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just" fontAlgn="base">
              <a:lnSpc>
                <a:spcPct val="100000"/>
              </a:lnSpc>
              <a:spcBef>
                <a:spcPts val="0"/>
              </a:spcBef>
              <a:spcAft>
                <a:spcPct val="0"/>
              </a:spcAft>
              <a:buSzTx/>
              <a:buFont typeface="Calibri" panose="020F0502020204030204" pitchFamily="34" charset="0"/>
              <a:buNone/>
              <a:tabLst/>
              <a:defRPr/>
            </a:pPr>
            <a:endParaRPr kumimoji="0" lang="lv-LV" sz="1600" b="1" i="0"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just" fontAlgn="base">
              <a:lnSpc>
                <a:spcPct val="100000"/>
              </a:lnSpc>
              <a:spcBef>
                <a:spcPts val="0"/>
              </a:spcBef>
              <a:spcAft>
                <a:spcPct val="0"/>
              </a:spcAft>
              <a:buSzTx/>
              <a:buFont typeface="Calibri" panose="020F0502020204030204" pitchFamily="34" charset="0"/>
              <a:buNone/>
              <a:tabLst/>
              <a:defRPr/>
            </a:pPr>
            <a:r>
              <a:rPr kumimoji="0" lang="lv-LV" sz="1600" b="1" i="0"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IZDARĪTA NEPRECĪZA ATSAUCE UZ TIESĪBU NORMU, KAS NOTEIC PĀRVALDES UZDEVUMU</a:t>
            </a:r>
          </a:p>
          <a:p>
            <a:pPr marL="0" marR="0" lvl="0" indent="0" algn="just" fontAlgn="base">
              <a:lnSpc>
                <a:spcPct val="100000"/>
              </a:lnSpc>
              <a:spcBef>
                <a:spcPts val="0"/>
              </a:spcBef>
              <a:spcAft>
                <a:spcPct val="0"/>
              </a:spcAft>
              <a:buSzTx/>
              <a:buFont typeface="Calibri" panose="020F0502020204030204" pitchFamily="34" charset="0"/>
              <a:buNone/>
              <a:tabLst/>
              <a:defRPr/>
            </a:pPr>
            <a:r>
              <a:rPr kumimoji="0" lang="lv-LV" sz="1600" b="0" i="1"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Piemēram:</a:t>
            </a:r>
          </a:p>
          <a:p>
            <a:pPr marL="0" marR="0" lvl="0" indent="0" algn="just" fontAlgn="base">
              <a:lnSpc>
                <a:spcPct val="100000"/>
              </a:lnSpc>
              <a:spcBef>
                <a:spcPts val="0"/>
              </a:spcBef>
              <a:spcAft>
                <a:spcPct val="0"/>
              </a:spcAft>
              <a:buSzTx/>
              <a:buFont typeface="Calibri" panose="020F0502020204030204" pitchFamily="34" charset="0"/>
              <a:buNone/>
              <a:tabLst/>
              <a:defRPr/>
            </a:pPr>
            <a:r>
              <a:rPr kumimoji="0" lang="lv-LV" sz="1600" b="0" i="1"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1) Deleģējot decentralizētajām kanalizācijas sistēmas reģistra izveidi un uzturēšanu, izdarīta atsauce uz likumu “Par pašvaldībām” 15. panta pirmās daļas 1. punktu, nevis Ministru kabineta 2017. gada 27. jūnija noteikumu Nr. 384 “Noteikumi par decentralizēto kanalizācijas sistēmu apsaimniekošanu un reģistrēšanu” 11. punktu.</a:t>
            </a:r>
          </a:p>
          <a:p>
            <a:pPr marL="0" marR="0" lvl="0" indent="0" algn="just" fontAlgn="base">
              <a:lnSpc>
                <a:spcPct val="100000"/>
              </a:lnSpc>
              <a:spcBef>
                <a:spcPts val="0"/>
              </a:spcBef>
              <a:spcAft>
                <a:spcPct val="0"/>
              </a:spcAft>
              <a:buSzTx/>
              <a:buFont typeface="Calibri" panose="020F0502020204030204" pitchFamily="34" charset="0"/>
              <a:buNone/>
              <a:tabLst/>
              <a:defRPr/>
            </a:pPr>
            <a:r>
              <a:rPr kumimoji="0" lang="lv-LV" sz="1600" b="0" i="1"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2) Deleģēšanas līgumā atsauce tiek norādīta uz normu, kas noteic vairākus pārvaldes uzdevumus, neskatoties, ka pašvaldība deleģē tikai dažus no tiem</a:t>
            </a:r>
            <a:r>
              <a:rPr kumimoji="0" lang="lv-LV" sz="1600" b="0" i="0"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rPr>
              <a:t>.</a:t>
            </a:r>
          </a:p>
          <a:p>
            <a:pPr marL="0" marR="0" lvl="0" indent="0" algn="just" fontAlgn="base">
              <a:spcBef>
                <a:spcPct val="20000"/>
              </a:spcBef>
              <a:spcAft>
                <a:spcPct val="0"/>
              </a:spcAft>
              <a:buSzTx/>
              <a:buFont typeface="Calibri" panose="020F0502020204030204" pitchFamily="34" charset="0"/>
              <a:buNone/>
              <a:tabLst/>
              <a:defRPr/>
            </a:pPr>
            <a:endParaRPr kumimoji="0" lang="lv-LV" sz="1600" b="0" i="0" u="none" strike="noStrike" cap="none" spc="0" normalizeH="0" baseline="0" dirty="0">
              <a:ln>
                <a:noFill/>
              </a:ln>
              <a:solidFill>
                <a:schemeClr val="accent2">
                  <a:lumMod val="50000"/>
                </a:schemeClr>
              </a:solidFill>
              <a:effectLst/>
              <a:uLnTx/>
              <a:uFillTx/>
              <a:latin typeface="Times New Roman" panose="02020603050405020304" pitchFamily="18" charset="0"/>
              <a:ea typeface="+mn-ea"/>
              <a:cs typeface="Times New Roman" panose="02020603050405020304" pitchFamily="18" charset="0"/>
            </a:endParaRPr>
          </a:p>
          <a:p>
            <a:endParaRPr lang="en-US" sz="1400" dirty="0">
              <a:latin typeface="+mn-lt"/>
              <a:ea typeface="+mn-ea"/>
              <a:cs typeface="+mn-cs"/>
            </a:endParaRPr>
          </a:p>
        </p:txBody>
      </p:sp>
      <p:sp>
        <p:nvSpPr>
          <p:cNvPr id="6" name="Slide Number Placeholder 5">
            <a:extLst>
              <a:ext uri="{FF2B5EF4-FFF2-40B4-BE49-F238E27FC236}">
                <a16:creationId xmlns:a16="http://schemas.microsoft.com/office/drawing/2014/main" id="{5344F65D-8320-6DE5-F0AD-F3DE3C0EE07A}"/>
              </a:ext>
            </a:extLst>
          </p:cNvPr>
          <p:cNvSpPr>
            <a:spLocks noGrp="1"/>
          </p:cNvSpPr>
          <p:nvPr>
            <p:ph type="sldNum" sz="quarter" idx="13"/>
          </p:nvPr>
        </p:nvSpPr>
        <p:spPr>
          <a:xfrm>
            <a:off x="9900458" y="6459785"/>
            <a:ext cx="1312025" cy="365125"/>
          </a:xfrm>
        </p:spPr>
        <p:txBody>
          <a:bodyPr vert="horz" lIns="91440" tIns="45720" rIns="91440" bIns="45720" rtlCol="0" anchor="ctr">
            <a:normAutofit/>
          </a:bodyPr>
          <a:lstStyle/>
          <a:p>
            <a:pPr defTabSz="914400">
              <a:spcAft>
                <a:spcPts val="600"/>
              </a:spcAft>
              <a:defRPr/>
            </a:pPr>
            <a:fld id="{CA50152C-A5AE-4037-8E77-C398DB665690}" type="slidenum">
              <a:rPr lang="en-US" altLang="en-US" sz="1050" smtClean="0">
                <a:latin typeface="+mn-lt"/>
              </a:rPr>
              <a:pPr defTabSz="914400">
                <a:spcAft>
                  <a:spcPts val="600"/>
                </a:spcAft>
                <a:defRPr/>
              </a:pPr>
              <a:t>8</a:t>
            </a:fld>
            <a:endParaRPr lang="en-US" altLang="en-US" sz="1050">
              <a:latin typeface="+mn-lt"/>
            </a:endParaRPr>
          </a:p>
        </p:txBody>
      </p:sp>
    </p:spTree>
    <p:extLst>
      <p:ext uri="{BB962C8B-B14F-4D97-AF65-F5344CB8AC3E}">
        <p14:creationId xmlns:p14="http://schemas.microsoft.com/office/powerpoint/2010/main" val="306670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Rectangle 7176">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9" name="Rectangle 7178">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181" name="Straight Connector 7180">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B18D44-CC06-C5CC-F3D8-B690F59F686B}"/>
              </a:ext>
            </a:extLst>
          </p:cNvPr>
          <p:cNvSpPr>
            <a:spLocks noGrp="1"/>
          </p:cNvSpPr>
          <p:nvPr>
            <p:ph type="title"/>
          </p:nvPr>
        </p:nvSpPr>
        <p:spPr>
          <a:xfrm>
            <a:off x="4820194" y="286603"/>
            <a:ext cx="6335485" cy="1450757"/>
          </a:xfrm>
        </p:spPr>
        <p:txBody>
          <a:bodyPr vert="horz" lIns="91440" tIns="45720" rIns="91440" bIns="45720" rtlCol="0" anchor="b">
            <a:normAutofit/>
          </a:bodyPr>
          <a:lstStyle/>
          <a:p>
            <a:pPr algn="r"/>
            <a:r>
              <a:rPr kumimoji="0" lang="lv-LV" sz="2800" b="1" i="0" u="none" strike="noStrike" cap="none" normalizeH="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 (3)</a:t>
            </a:r>
            <a:br>
              <a:rPr kumimoji="0" lang="lv-LV" sz="2800" b="1" i="0" u="none" strike="noStrike" cap="none" normalizeH="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br>
            <a:r>
              <a:rPr kumimoji="0" lang="lv-LV" sz="2800" b="1" i="0" u="none" strike="noStrike" cap="none" normalizeH="0">
                <a:ln>
                  <a:noFill/>
                </a:ln>
                <a:solidFill>
                  <a:schemeClr val="accent2">
                    <a:lumMod val="50000"/>
                  </a:schemeClr>
                </a:solidFill>
                <a:effectLst/>
                <a:uLnTx/>
                <a:uFillTx/>
                <a:latin typeface="Times New Roman" panose="02020603050405020304" pitchFamily="18" charset="0"/>
                <a:ea typeface="+mj-ea"/>
                <a:cs typeface="Times New Roman" panose="02020603050405020304" pitchFamily="18" charset="0"/>
              </a:rPr>
              <a:t>(Biežāk konstatētās neatbilstības deleģēšanas līgumos</a:t>
            </a:r>
            <a:r>
              <a:rPr kumimoji="0" lang="en-US" sz="3400" b="1" i="0" u="none" strike="noStrike" cap="none" normalizeH="0" noProof="0">
                <a:ln>
                  <a:noFill/>
                </a:ln>
                <a:effectLst/>
                <a:uLnTx/>
                <a:uFillTx/>
                <a:latin typeface="Times New Roman" panose="02020603050405020304" pitchFamily="18" charset="0"/>
                <a:ea typeface="+mj-ea"/>
                <a:cs typeface="Times New Roman" panose="02020603050405020304" pitchFamily="18" charset="0"/>
              </a:rPr>
              <a:t>)</a:t>
            </a:r>
            <a:endParaRPr lang="en-US" sz="3400" dirty="0">
              <a:latin typeface="Times New Roman" panose="02020603050405020304" pitchFamily="18" charset="0"/>
              <a:ea typeface="+mj-ea"/>
              <a:cs typeface="Times New Roman" panose="02020603050405020304" pitchFamily="18" charset="0"/>
            </a:endParaRPr>
          </a:p>
        </p:txBody>
      </p:sp>
      <p:sp>
        <p:nvSpPr>
          <p:cNvPr id="3" name="Content Placeholder 2">
            <a:extLst>
              <a:ext uri="{FF2B5EF4-FFF2-40B4-BE49-F238E27FC236}">
                <a16:creationId xmlns:a16="http://schemas.microsoft.com/office/drawing/2014/main" id="{BE66BD7F-66CD-C43D-EA38-9C61B4949302}"/>
              </a:ext>
            </a:extLst>
          </p:cNvPr>
          <p:cNvSpPr>
            <a:spLocks noGrp="1"/>
          </p:cNvSpPr>
          <p:nvPr>
            <p:ph idx="1"/>
          </p:nvPr>
        </p:nvSpPr>
        <p:spPr>
          <a:xfrm>
            <a:off x="3259589" y="1868517"/>
            <a:ext cx="8627610" cy="3627636"/>
          </a:xfrm>
        </p:spPr>
        <p:txBody>
          <a:bodyPr vert="horz" lIns="0" tIns="45720" rIns="0" bIns="45720" rtlCol="0">
            <a:normAutofit/>
          </a:bodyPr>
          <a:lstStyle/>
          <a:p>
            <a:endParaRPr lang="en-US" sz="1600" dirty="0">
              <a:latin typeface="+mn-lt"/>
              <a:ea typeface="+mn-ea"/>
              <a:cs typeface="+mn-cs"/>
            </a:endParaRPr>
          </a:p>
          <a:p>
            <a:pPr algn="just">
              <a:lnSpc>
                <a:spcPct val="100000"/>
              </a:lnSpc>
              <a:spcBef>
                <a:spcPts val="0"/>
              </a:spcBef>
              <a:spcAft>
                <a:spcPts val="0"/>
              </a:spcAft>
            </a:pPr>
            <a:r>
              <a:rPr lang="lv-LV" sz="1600" b="1" dirty="0">
                <a:solidFill>
                  <a:schemeClr val="accent2">
                    <a:lumMod val="50000"/>
                  </a:schemeClr>
                </a:solidFill>
                <a:latin typeface="Times New Roman" panose="02020603050405020304" pitchFamily="18" charset="0"/>
                <a:ea typeface="+mn-ea"/>
                <a:cs typeface="Times New Roman" panose="02020603050405020304" pitchFamily="18" charset="0"/>
              </a:rPr>
              <a:t>DELEĢĒTIE PĀRVALDES UZDEVUMI IR JĀSALĀGO AR PAŠVALDĪBAS IESTĀDES KOMPETENCI, TO NEDUBLĒJOT</a:t>
            </a:r>
          </a:p>
          <a:p>
            <a:pPr algn="just">
              <a:lnSpc>
                <a:spcPct val="100000"/>
              </a:lnSpc>
              <a:spcBef>
                <a:spcPts val="0"/>
              </a:spcBef>
              <a:spcAft>
                <a:spcPts val="0"/>
              </a:spcAft>
            </a:pPr>
            <a:r>
              <a:rPr lang="lv-LV" sz="1600" i="1" cap="none" dirty="0">
                <a:solidFill>
                  <a:schemeClr val="accent2">
                    <a:lumMod val="50000"/>
                  </a:schemeClr>
                </a:solidFill>
                <a:latin typeface="Times New Roman" panose="02020603050405020304" pitchFamily="18" charset="0"/>
                <a:ea typeface="+mn-ea"/>
                <a:cs typeface="Times New Roman" panose="02020603050405020304" pitchFamily="18" charset="0"/>
              </a:rPr>
              <a:t>Piemēram, </a:t>
            </a:r>
            <a:r>
              <a:rPr lang="lv-LV" sz="1600" i="1" cap="none" dirty="0">
                <a:solidFill>
                  <a:schemeClr val="accent2">
                    <a:lumMod val="50000"/>
                  </a:schemeClr>
                </a:solidFill>
                <a:effectLst/>
                <a:latin typeface="Times New Roman" panose="02020603050405020304" pitchFamily="18" charset="0"/>
                <a:ea typeface="+mn-ea"/>
                <a:cs typeface="Times New Roman" panose="02020603050405020304" pitchFamily="18" charset="0"/>
              </a:rPr>
              <a:t>atbilstoši </a:t>
            </a:r>
            <a:r>
              <a:rPr lang="lv-LV" sz="1600" i="1" cap="none" dirty="0">
                <a:solidFill>
                  <a:schemeClr val="accent2">
                    <a:lumMod val="50000"/>
                  </a:schemeClr>
                </a:solidFill>
                <a:latin typeface="Times New Roman" panose="02020603050405020304" pitchFamily="18" charset="0"/>
                <a:ea typeface="+mn-ea"/>
                <a:cs typeface="Times New Roman" panose="02020603050405020304" pitchFamily="18" charset="0"/>
              </a:rPr>
              <a:t>Valsts pārvaldes </a:t>
            </a:r>
            <a:r>
              <a:rPr lang="lv-LV" sz="1600" i="1" cap="none" dirty="0">
                <a:solidFill>
                  <a:schemeClr val="accent2">
                    <a:lumMod val="50000"/>
                  </a:schemeClr>
                </a:solidFill>
                <a:effectLst/>
                <a:latin typeface="Times New Roman" panose="02020603050405020304" pitchFamily="18" charset="0"/>
                <a:ea typeface="+mn-ea"/>
                <a:cs typeface="Times New Roman" panose="02020603050405020304" pitchFamily="18" charset="0"/>
              </a:rPr>
              <a:t>iekārtas likuma 41. panta trešās daļas 5. punkta  regulējumam pašvaldība nevar deleģēt pārvaldes uzdevumus, kas veido pašvaldības iestādes kompetences būtisku sastāvdaļu.</a:t>
            </a:r>
          </a:p>
          <a:p>
            <a:pPr algn="just">
              <a:lnSpc>
                <a:spcPct val="100000"/>
              </a:lnSpc>
              <a:spcBef>
                <a:spcPts val="0"/>
              </a:spcBef>
              <a:spcAft>
                <a:spcPts val="0"/>
              </a:spcAft>
            </a:pPr>
            <a:endParaRPr lang="lv-LV" sz="1600" i="1" dirty="0">
              <a:solidFill>
                <a:schemeClr val="accent2">
                  <a:lumMod val="50000"/>
                </a:schemeClr>
              </a:solidFill>
              <a:latin typeface="Times New Roman" panose="02020603050405020304" pitchFamily="18" charset="0"/>
              <a:ea typeface="+mn-ea"/>
              <a:cs typeface="Times New Roman" panose="02020603050405020304" pitchFamily="18" charset="0"/>
            </a:endParaRPr>
          </a:p>
          <a:p>
            <a:pPr algn="just">
              <a:lnSpc>
                <a:spcPct val="100000"/>
              </a:lnSpc>
              <a:spcBef>
                <a:spcPts val="0"/>
              </a:spcBef>
              <a:spcAft>
                <a:spcPts val="0"/>
              </a:spcAft>
            </a:pPr>
            <a:endParaRPr lang="lv-LV" sz="1600" dirty="0">
              <a:solidFill>
                <a:schemeClr val="accent2">
                  <a:lumMod val="50000"/>
                </a:schemeClr>
              </a:solidFill>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
                <a:srgbClr val="99CB38"/>
              </a:buClr>
              <a:buSzTx/>
              <a:buFont typeface="Calibri" panose="020F0502020204030204" pitchFamily="34" charset="0"/>
              <a:buNone/>
              <a:tabLst/>
              <a:defRPr/>
            </a:pPr>
            <a:r>
              <a:rPr kumimoji="0" lang="lv-LV" sz="1600" b="1" i="0" u="none" strike="noStrike" kern="1200" cap="none" spc="0" normalizeH="0" baseline="0" noProof="0" dirty="0">
                <a:ln>
                  <a:noFill/>
                </a:ln>
                <a:solidFill>
                  <a:srgbClr val="31521B"/>
                </a:solidFill>
                <a:effectLst/>
                <a:uLnTx/>
                <a:uFillTx/>
                <a:latin typeface="Times New Roman" panose="02020603050405020304" pitchFamily="18" charset="0"/>
                <a:ea typeface="Verdana" panose="020B0604030504040204" pitchFamily="34" charset="0"/>
                <a:cs typeface="Times New Roman" panose="02020603050405020304" pitchFamily="18" charset="0"/>
              </a:rPr>
              <a:t>PAŠVALDĪBA DELEĢĒ PĀRVALDES UZDEVUMUS, KURU IZPILDE NEIETILPST ŠĪS PUBLISKĀS PERSONAS VAI TĀS IESTĀDES KOMPETENCĒ</a:t>
            </a:r>
          </a:p>
          <a:p>
            <a:pPr marL="0" marR="0" lvl="0" indent="0" algn="just" defTabSz="914400" rtl="0" eaLnBrk="1" fontAlgn="base" latinLnBrk="0" hangingPunct="1">
              <a:lnSpc>
                <a:spcPct val="100000"/>
              </a:lnSpc>
              <a:spcBef>
                <a:spcPts val="0"/>
              </a:spcBef>
              <a:spcAft>
                <a:spcPts val="0"/>
              </a:spcAft>
              <a:buClr>
                <a:srgbClr val="99CB38"/>
              </a:buClr>
              <a:buSzTx/>
              <a:buFont typeface="Calibri" panose="020F0502020204030204" pitchFamily="34" charset="0"/>
              <a:buNone/>
              <a:tabLst/>
              <a:defRPr/>
            </a:pPr>
            <a:r>
              <a:rPr kumimoji="0" lang="lv-LV" sz="1600" b="0" i="1" u="none" strike="noStrike" kern="1200" cap="none" spc="0" normalizeH="0" baseline="0" noProof="0" dirty="0">
                <a:ln>
                  <a:noFill/>
                </a:ln>
                <a:solidFill>
                  <a:srgbClr val="31521B"/>
                </a:solidFill>
                <a:effectLst/>
                <a:uLnTx/>
                <a:uFillTx/>
                <a:latin typeface="Times New Roman" panose="02020603050405020304" pitchFamily="18" charset="0"/>
                <a:ea typeface="Calibri" panose="020F0502020204030204" pitchFamily="34" charset="0"/>
                <a:cs typeface="Times New Roman" panose="02020603050405020304" pitchFamily="18" charset="0"/>
              </a:rPr>
              <a:t>Piemēram, atbilstoši Valsts pārvaldes iekārtas likuma 41. panta pirmajai daļai pašvaldība var deleģēt pārvaldes uzdevumu, kuru izpilde ietilpst pašvaldības vai tās iestādes kompetencē, tādējādi, pašvaldība nav tiesīga deleģēt pilnvarotajai personai citu institūciju funkcijas un no tām izrietošus pārvaldes uzdevumus, kas nav pašvaldības kompetencē.</a:t>
            </a:r>
            <a:endParaRPr kumimoji="0" lang="lv-LV" sz="1600" b="1" i="1" u="none" strike="noStrike" kern="1200" cap="none" spc="0" normalizeH="0" baseline="0" noProof="0" dirty="0">
              <a:ln>
                <a:noFill/>
              </a:ln>
              <a:solidFill>
                <a:srgbClr val="31521B"/>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algn="just">
              <a:spcBef>
                <a:spcPts val="0"/>
              </a:spcBef>
            </a:pPr>
            <a:endParaRPr lang="lv-LV" sz="1600" i="1" dirty="0">
              <a:solidFill>
                <a:schemeClr val="accent2">
                  <a:lumMod val="50000"/>
                </a:schemeClr>
              </a:solidFill>
              <a:latin typeface="Times New Roman" panose="02020603050405020304" pitchFamily="18" charset="0"/>
              <a:ea typeface="+mn-ea"/>
              <a:cs typeface="Times New Roman" panose="02020603050405020304" pitchFamily="18" charset="0"/>
            </a:endParaRPr>
          </a:p>
        </p:txBody>
      </p:sp>
      <p:sp>
        <p:nvSpPr>
          <p:cNvPr id="6" name="Slide Number Placeholder 5">
            <a:extLst>
              <a:ext uri="{FF2B5EF4-FFF2-40B4-BE49-F238E27FC236}">
                <a16:creationId xmlns:a16="http://schemas.microsoft.com/office/drawing/2014/main" id="{2311000F-231F-AC8A-B45F-8E4ED6B5774F}"/>
              </a:ext>
            </a:extLst>
          </p:cNvPr>
          <p:cNvSpPr>
            <a:spLocks noGrp="1"/>
          </p:cNvSpPr>
          <p:nvPr>
            <p:ph type="sldNum" sz="quarter" idx="13"/>
          </p:nvPr>
        </p:nvSpPr>
        <p:spPr>
          <a:xfrm>
            <a:off x="9900458" y="6459785"/>
            <a:ext cx="1312025" cy="365125"/>
          </a:xfrm>
        </p:spPr>
        <p:txBody>
          <a:bodyPr vert="horz" lIns="91440" tIns="45720" rIns="91440" bIns="45720" rtlCol="0" anchor="ctr">
            <a:normAutofit/>
          </a:bodyPr>
          <a:lstStyle/>
          <a:p>
            <a:pPr defTabSz="914400">
              <a:spcAft>
                <a:spcPts val="600"/>
              </a:spcAft>
              <a:defRPr/>
            </a:pPr>
            <a:fld id="{CA50152C-A5AE-4037-8E77-C398DB665690}" type="slidenum">
              <a:rPr lang="en-US" altLang="en-US" sz="1050" smtClean="0">
                <a:latin typeface="+mn-lt"/>
              </a:rPr>
              <a:pPr defTabSz="914400">
                <a:spcAft>
                  <a:spcPts val="600"/>
                </a:spcAft>
                <a:defRPr/>
              </a:pPr>
              <a:t>9</a:t>
            </a:fld>
            <a:endParaRPr lang="en-US" altLang="en-US" sz="1050">
              <a:latin typeface="+mn-lt"/>
            </a:endParaRPr>
          </a:p>
        </p:txBody>
      </p:sp>
      <p:pic>
        <p:nvPicPr>
          <p:cNvPr id="4" name="Picture 2" descr="See the source image">
            <a:extLst>
              <a:ext uri="{FF2B5EF4-FFF2-40B4-BE49-F238E27FC236}">
                <a16:creationId xmlns:a16="http://schemas.microsoft.com/office/drawing/2014/main" id="{264654AB-4178-FD13-BB02-ACD73C5271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70" r="17304" b="-4"/>
          <a:stretch/>
        </p:blipFill>
        <p:spPr bwMode="auto">
          <a:xfrm>
            <a:off x="0" y="2203068"/>
            <a:ext cx="3094997" cy="34710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35DE27B-7240-6787-2B1B-5D6DC664AD0B}"/>
              </a:ext>
            </a:extLst>
          </p:cNvPr>
          <p:cNvSpPr/>
          <p:nvPr/>
        </p:nvSpPr>
        <p:spPr>
          <a:xfrm>
            <a:off x="0" y="5318226"/>
            <a:ext cx="3094997" cy="355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51701465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1F3038BD457359419BE79FAB613340E4" ma:contentTypeVersion="8" ma:contentTypeDescription="Izveidot jaunu dokumentu." ma:contentTypeScope="" ma:versionID="f4085218242913eaafde30695be663ee">
  <xsd:schema xmlns:xsd="http://www.w3.org/2001/XMLSchema" xmlns:xs="http://www.w3.org/2001/XMLSchema" xmlns:p="http://schemas.microsoft.com/office/2006/metadata/properties" xmlns:ns2="a7a4a73a-7dd1-400e-b75c-c94363fc71d3" xmlns:ns3="a220d277-f5b2-4ae0-a886-d4edfe0ca4c8" targetNamespace="http://schemas.microsoft.com/office/2006/metadata/properties" ma:root="true" ma:fieldsID="2d3c8fa752a36ce44925544cda08c499" ns2:_="" ns3:_="">
    <xsd:import namespace="a7a4a73a-7dd1-400e-b75c-c94363fc71d3"/>
    <xsd:import namespace="a220d277-f5b2-4ae0-a886-d4edfe0ca4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4a73a-7dd1-400e-b75c-c94363fc71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20d277-f5b2-4ae0-a886-d4edfe0ca4c8" elementFormDefault="qualified">
    <xsd:import namespace="http://schemas.microsoft.com/office/2006/documentManagement/types"/>
    <xsd:import namespace="http://schemas.microsoft.com/office/infopath/2007/PartnerControls"/>
    <xsd:element name="SharedWithUsers" ma:index="14"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Koplietots ar: detalizēt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B8934B-ECD3-4E2A-BDA1-18329CA764F3}">
  <ds:schemaRef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a7a4a73a-7dd1-400e-b75c-c94363fc71d3"/>
    <ds:schemaRef ds:uri="a220d277-f5b2-4ae0-a886-d4edfe0ca4c8"/>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F31F52F-E9E7-44B0-AD13-CA0C02F6DDEA}">
  <ds:schemaRefs>
    <ds:schemaRef ds:uri="a220d277-f5b2-4ae0-a886-d4edfe0ca4c8"/>
    <ds:schemaRef ds:uri="a7a4a73a-7dd1-400e-b75c-c94363fc71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293DC3-3866-4821-B9BA-D2BC0E8853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35405</TotalTime>
  <Words>2098</Words>
  <Application>Microsoft Office PowerPoint</Application>
  <PresentationFormat>Widescreen</PresentationFormat>
  <Paragraphs>150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Times New Roman</vt:lpstr>
      <vt:lpstr>Verdana</vt:lpstr>
      <vt:lpstr>Wingdings</vt:lpstr>
      <vt:lpstr>Retrospect</vt:lpstr>
      <vt:lpstr>AKTUALITĀTES PAŠVALDĪBAS PĀRVALDES UZDEVUMU DELEĢĒŠANĀ</vt:lpstr>
      <vt:lpstr>Pašvaldības kompetence  deleģēt pārvaldes uzdevumu</vt:lpstr>
      <vt:lpstr>Jēdziens “funkcija” un “uzdevums”</vt:lpstr>
      <vt:lpstr>Deleģēšanas priekšmets  (VPIL 41. pants) </vt:lpstr>
      <vt:lpstr> Deleģēšanas pamatnoteikums  </vt:lpstr>
      <vt:lpstr>Deleģēšana pašu kapitālsabiedrībai</vt:lpstr>
      <vt:lpstr>Praktiskas situācijas (1) (Biežāk konstatētās neatbilstības deleģēšanas līgumos)</vt:lpstr>
      <vt:lpstr>… (2) (Biežāk konstatētās neatbilstības deleģēšanas līgumos)</vt:lpstr>
      <vt:lpstr>... (3) (Biežāk konstatētās neatbilstības deleģēšanas līgumos)</vt:lpstr>
      <vt:lpstr>... (4) (Biežāk konstatētās neatbilstības deleģēšanas līgumos)</vt:lpstr>
      <vt:lpstr>… (5) (Biežāk konstatētās neatbilstības deleģēšanas līgumos)</vt:lpstr>
      <vt:lpstr>… (6) (Biežāk konstatētās neatbilstības deleģēšanas līgumos)</vt:lpstr>
      <vt:lpstr>Ministrijas kompetence (VPIL 10. panta pirmā daļa un 45. panta otrā daļa,  kā arī likuma «Par pašvaldībām» 5. panta piektā daļa)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Andris Eglitis</dc:creator>
  <cp:lastModifiedBy>Lita Trakina</cp:lastModifiedBy>
  <cp:revision>87</cp:revision>
  <cp:lastPrinted>2022-08-31T14:12:31Z</cp:lastPrinted>
  <dcterms:created xsi:type="dcterms:W3CDTF">2014-11-20T14:46:47Z</dcterms:created>
  <dcterms:modified xsi:type="dcterms:W3CDTF">2022-10-14T10:57:41Z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0x0101001F3038BD457359419BE79FAB613340E4</vt:lpwstr>
  </property>
</Properties>
</file>