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86" r:id="rId1"/>
    <p:sldMasterId id="2147484885" r:id="rId2"/>
    <p:sldMasterId id="2147483672" r:id="rId3"/>
  </p:sldMasterIdLst>
  <p:notesMasterIdLst>
    <p:notesMasterId r:id="rId19"/>
  </p:notesMasterIdLst>
  <p:handoutMasterIdLst>
    <p:handoutMasterId r:id="rId20"/>
  </p:handoutMasterIdLst>
  <p:sldIdLst>
    <p:sldId id="264" r:id="rId4"/>
    <p:sldId id="303" r:id="rId5"/>
    <p:sldId id="463" r:id="rId6"/>
    <p:sldId id="327" r:id="rId7"/>
    <p:sldId id="326" r:id="rId8"/>
    <p:sldId id="464" r:id="rId9"/>
    <p:sldId id="454" r:id="rId10"/>
    <p:sldId id="421" r:id="rId11"/>
    <p:sldId id="461" r:id="rId12"/>
    <p:sldId id="462" r:id="rId13"/>
    <p:sldId id="465" r:id="rId14"/>
    <p:sldId id="466" r:id="rId15"/>
    <p:sldId id="469" r:id="rId16"/>
    <p:sldId id="468" r:id="rId17"/>
    <p:sldId id="273" r:id="rId18"/>
  </p:sldIdLst>
  <p:sldSz cx="9144000" cy="6858000" type="screen4x3"/>
  <p:notesSz cx="6734175" cy="9866313"/>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7635"/>
    <a:srgbClr val="CDFBCD"/>
    <a:srgbClr val="336600"/>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26" autoAdjust="0"/>
  </p:normalViewPr>
  <p:slideViewPr>
    <p:cSldViewPr snapToGrid="0" snapToObjects="1">
      <p:cViewPr varScale="1">
        <p:scale>
          <a:sx n="50" d="100"/>
          <a:sy n="50" d="100"/>
        </p:scale>
        <p:origin x="1956"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0754" tIns="45377" rIns="90754" bIns="45377"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813175" y="0"/>
            <a:ext cx="2919413" cy="493713"/>
          </a:xfrm>
          <a:prstGeom prst="rect">
            <a:avLst/>
          </a:prstGeom>
        </p:spPr>
        <p:txBody>
          <a:bodyPr vert="horz" lIns="90754" tIns="45377" rIns="90754" bIns="45377" rtlCol="0"/>
          <a:lstStyle>
            <a:lvl1pPr algn="r">
              <a:defRPr sz="1200">
                <a:cs typeface="Arial" charset="0"/>
              </a:defRPr>
            </a:lvl1pPr>
          </a:lstStyle>
          <a:p>
            <a:pPr>
              <a:defRPr/>
            </a:pPr>
            <a:fld id="{2F0C2E9D-05BF-4B5C-B6AB-B9651574F922}" type="datetimeFigureOut">
              <a:rPr lang="en-US"/>
              <a:pPr>
                <a:defRPr/>
              </a:pPr>
              <a:t>5/13/2022</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0754" tIns="45377" rIns="90754" bIns="45377"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813175" y="9371013"/>
            <a:ext cx="2919413" cy="493712"/>
          </a:xfrm>
          <a:prstGeom prst="rect">
            <a:avLst/>
          </a:prstGeom>
        </p:spPr>
        <p:txBody>
          <a:bodyPr vert="horz" wrap="square" lIns="90754" tIns="45377" rIns="90754" bIns="45377" numCol="1" anchor="b" anchorCtr="0" compatLnSpc="1">
            <a:prstTxWarp prst="textNoShape">
              <a:avLst/>
            </a:prstTxWarp>
          </a:bodyPr>
          <a:lstStyle>
            <a:lvl1pPr algn="r">
              <a:defRPr sz="1200"/>
            </a:lvl1pPr>
          </a:lstStyle>
          <a:p>
            <a:pPr>
              <a:defRPr/>
            </a:pPr>
            <a:fld id="{63D6F6E4-C860-4E69-8C90-D2854BF29F9F}" type="slidenum">
              <a:rPr lang="en-US" altLang="lv-LV"/>
              <a:pPr>
                <a:defRPr/>
              </a:pPr>
              <a:t>‹#›</a:t>
            </a:fld>
            <a:endParaRPr lang="en-US" altLang="lv-LV"/>
          </a:p>
        </p:txBody>
      </p:sp>
    </p:spTree>
    <p:extLst>
      <p:ext uri="{BB962C8B-B14F-4D97-AF65-F5344CB8AC3E}">
        <p14:creationId xmlns:p14="http://schemas.microsoft.com/office/powerpoint/2010/main" val="2345714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0754" tIns="45377" rIns="90754" bIns="45377" rtlCol="0"/>
          <a:lstStyle>
            <a:lvl1pPr algn="l" defTabSz="932528"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13175" y="0"/>
            <a:ext cx="2919413" cy="493713"/>
          </a:xfrm>
          <a:prstGeom prst="rect">
            <a:avLst/>
          </a:prstGeom>
        </p:spPr>
        <p:txBody>
          <a:bodyPr vert="horz" lIns="90754" tIns="45377" rIns="90754" bIns="45377" rtlCol="0"/>
          <a:lstStyle>
            <a:lvl1pPr algn="r" defTabSz="932528" eaLnBrk="1" fontAlgn="auto" hangingPunct="1">
              <a:spcBef>
                <a:spcPts val="0"/>
              </a:spcBef>
              <a:spcAft>
                <a:spcPts val="0"/>
              </a:spcAft>
              <a:defRPr sz="1200">
                <a:latin typeface="+mn-lt"/>
                <a:cs typeface="+mn-cs"/>
              </a:defRPr>
            </a:lvl1pPr>
          </a:lstStyle>
          <a:p>
            <a:pPr>
              <a:defRPr/>
            </a:pPr>
            <a:fld id="{EF106E48-1672-4209-835D-BCD3B2764602}" type="datetimeFigureOut">
              <a:rPr lang="lv-LV"/>
              <a:pPr>
                <a:defRPr/>
              </a:pPr>
              <a:t>13.05.2022</a:t>
            </a:fld>
            <a:endParaRPr lang="lv-LV"/>
          </a:p>
        </p:txBody>
      </p:sp>
      <p:sp>
        <p:nvSpPr>
          <p:cNvPr id="4" name="Slide Image Placeholder 3"/>
          <p:cNvSpPr>
            <a:spLocks noGrp="1" noRot="1" noChangeAspect="1"/>
          </p:cNvSpPr>
          <p:nvPr>
            <p:ph type="sldImg" idx="2"/>
          </p:nvPr>
        </p:nvSpPr>
        <p:spPr>
          <a:xfrm>
            <a:off x="901700" y="739775"/>
            <a:ext cx="4930775" cy="3698875"/>
          </a:xfrm>
          <a:prstGeom prst="rect">
            <a:avLst/>
          </a:prstGeom>
          <a:noFill/>
          <a:ln w="12700">
            <a:solidFill>
              <a:prstClr val="black"/>
            </a:solidFill>
          </a:ln>
        </p:spPr>
        <p:txBody>
          <a:bodyPr vert="horz" lIns="90754" tIns="45377" rIns="90754" bIns="45377" rtlCol="0" anchor="ctr"/>
          <a:lstStyle/>
          <a:p>
            <a:pPr lvl="0"/>
            <a:endParaRPr lang="lv-LV" noProof="0"/>
          </a:p>
        </p:txBody>
      </p:sp>
      <p:sp>
        <p:nvSpPr>
          <p:cNvPr id="5" name="Notes Placeholder 4"/>
          <p:cNvSpPr>
            <a:spLocks noGrp="1"/>
          </p:cNvSpPr>
          <p:nvPr>
            <p:ph type="body" sz="quarter" idx="3"/>
          </p:nvPr>
        </p:nvSpPr>
        <p:spPr>
          <a:xfrm>
            <a:off x="673100" y="4686300"/>
            <a:ext cx="5387975" cy="4440238"/>
          </a:xfrm>
          <a:prstGeom prst="rect">
            <a:avLst/>
          </a:prstGeom>
        </p:spPr>
        <p:txBody>
          <a:bodyPr vert="horz" lIns="90754" tIns="45377" rIns="90754" bIns="4537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0754" tIns="45377" rIns="90754" bIns="45377" rtlCol="0" anchor="b"/>
          <a:lstStyle>
            <a:lvl1pPr algn="l" defTabSz="932528"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13175" y="9371013"/>
            <a:ext cx="2919413" cy="493712"/>
          </a:xfrm>
          <a:prstGeom prst="rect">
            <a:avLst/>
          </a:prstGeom>
        </p:spPr>
        <p:txBody>
          <a:bodyPr vert="horz" wrap="square" lIns="90754" tIns="45377" rIns="90754" bIns="4537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6E9E3D3-200A-42AB-AAA2-EC3AD00DBC6F}" type="slidenum">
              <a:rPr lang="lv-LV" altLang="en-US"/>
              <a:pPr>
                <a:defRPr/>
              </a:pPr>
              <a:t>‹#›</a:t>
            </a:fld>
            <a:endParaRPr lang="lv-LV" altLang="en-US"/>
          </a:p>
        </p:txBody>
      </p:sp>
    </p:spTree>
    <p:extLst>
      <p:ext uri="{BB962C8B-B14F-4D97-AF65-F5344CB8AC3E}">
        <p14:creationId xmlns:p14="http://schemas.microsoft.com/office/powerpoint/2010/main" val="3145641252"/>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3990EA1B-F5C6-4FEA-9D69-15825A425BFD}" type="slidenum">
              <a:rPr lang="lv-LV" altLang="en-US" sz="1200" smtClean="0">
                <a:latin typeface="Calibri" panose="020F0502020204030204" pitchFamily="34" charset="0"/>
              </a:rPr>
              <a:pPr/>
              <a:t>1</a:t>
            </a:fld>
            <a:endParaRPr lang="lv-LV" altLang="en-US" sz="1200">
              <a:latin typeface="Calibri" panose="020F0502020204030204" pitchFamily="34" charset="0"/>
            </a:endParaRPr>
          </a:p>
        </p:txBody>
      </p:sp>
    </p:spTree>
    <p:extLst>
      <p:ext uri="{BB962C8B-B14F-4D97-AF65-F5344CB8AC3E}">
        <p14:creationId xmlns:p14="http://schemas.microsoft.com/office/powerpoint/2010/main" val="277249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lv-LV"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2D72EC-5E30-4BF4-9B00-D67798A7DF92}" type="slidenum">
              <a:rPr lang="lv-LV" altLang="en-US" smtClean="0"/>
              <a:pPr/>
              <a:t>10</a:t>
            </a:fld>
            <a:endParaRPr lang="lv-LV" altLang="en-US"/>
          </a:p>
        </p:txBody>
      </p:sp>
    </p:spTree>
    <p:extLst>
      <p:ext uri="{BB962C8B-B14F-4D97-AF65-F5344CB8AC3E}">
        <p14:creationId xmlns:p14="http://schemas.microsoft.com/office/powerpoint/2010/main" val="136024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38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15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6E9E3D3-200A-42AB-AAA2-EC3AD00DBC6F}" type="slidenum">
              <a:rPr lang="lv-LV" altLang="en-US" smtClean="0"/>
              <a:pPr>
                <a:defRPr/>
              </a:pPr>
              <a:t>14</a:t>
            </a:fld>
            <a:endParaRPr lang="lv-LV" altLang="en-US"/>
          </a:p>
        </p:txBody>
      </p:sp>
    </p:spTree>
    <p:extLst>
      <p:ext uri="{BB962C8B-B14F-4D97-AF65-F5344CB8AC3E}">
        <p14:creationId xmlns:p14="http://schemas.microsoft.com/office/powerpoint/2010/main" val="1455017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DEF40A0-78F9-49CD-B2ED-8D2AB8A855E8}" type="slidenum">
              <a:rPr lang="lv-LV" altLang="en-US" sz="1200" smtClean="0">
                <a:latin typeface="Calibri" panose="020F0502020204030204" pitchFamily="34" charset="0"/>
              </a:rPr>
              <a:pPr/>
              <a:t>15</a:t>
            </a:fld>
            <a:endParaRPr lang="lv-LV" altLang="en-US" sz="1200">
              <a:latin typeface="Calibri" panose="020F0502020204030204" pitchFamily="34" charset="0"/>
            </a:endParaRPr>
          </a:p>
        </p:txBody>
      </p:sp>
    </p:spTree>
    <p:extLst>
      <p:ext uri="{BB962C8B-B14F-4D97-AF65-F5344CB8AC3E}">
        <p14:creationId xmlns:p14="http://schemas.microsoft.com/office/powerpoint/2010/main" val="224602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192E1C2A-594B-4F5E-8941-33F9CDE74BBB}" type="slidenum">
              <a:rPr lang="lv-LV" altLang="en-US" sz="1200" smtClean="0">
                <a:latin typeface="Calibri" panose="020F0502020204030204" pitchFamily="34" charset="0"/>
              </a:rPr>
              <a:pPr/>
              <a:t>2</a:t>
            </a:fld>
            <a:endParaRPr lang="lv-LV" altLang="en-US" sz="1200">
              <a:latin typeface="Calibri" panose="020F0502020204030204" pitchFamily="34" charset="0"/>
            </a:endParaRPr>
          </a:p>
        </p:txBody>
      </p:sp>
    </p:spTree>
    <p:extLst>
      <p:ext uri="{BB962C8B-B14F-4D97-AF65-F5344CB8AC3E}">
        <p14:creationId xmlns:p14="http://schemas.microsoft.com/office/powerpoint/2010/main" val="233236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6E9E3D3-200A-42AB-AAA2-EC3AD00DBC6F}" type="slidenum">
              <a:rPr lang="lv-LV" altLang="en-US" smtClean="0"/>
              <a:pPr>
                <a:defRPr/>
              </a:pPr>
              <a:t>3</a:t>
            </a:fld>
            <a:endParaRPr lang="lv-LV" altLang="en-US"/>
          </a:p>
        </p:txBody>
      </p:sp>
    </p:spTree>
    <p:extLst>
      <p:ext uri="{BB962C8B-B14F-4D97-AF65-F5344CB8AC3E}">
        <p14:creationId xmlns:p14="http://schemas.microsoft.com/office/powerpoint/2010/main" val="85806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lv-LV"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196A540-FB3D-49D8-91B4-4AE70C83C1C0}" type="slidenum">
              <a:rPr lang="lv-LV" altLang="en-US" smtClean="0"/>
              <a:pPr/>
              <a:t>4</a:t>
            </a:fld>
            <a:endParaRPr lang="lv-LV" altLang="en-US"/>
          </a:p>
        </p:txBody>
      </p:sp>
    </p:spTree>
    <p:extLst>
      <p:ext uri="{BB962C8B-B14F-4D97-AF65-F5344CB8AC3E}">
        <p14:creationId xmlns:p14="http://schemas.microsoft.com/office/powerpoint/2010/main" val="391593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b="1"/>
              <a:t>Antropogēnais raksturojums </a:t>
            </a:r>
            <a:r>
              <a:rPr lang="lv-LV" altLang="lv-LV"/>
              <a:t>– palīdz saprast, cik katra problēma aktuāla (vai vispār nepastāv) un dod pamatojumu gan stāvokļa vērtējumam, gan izvēlētajiem pasākumiem. </a:t>
            </a:r>
          </a:p>
          <a:p>
            <a:r>
              <a:rPr lang="lv-LV" altLang="lv-LV" b="1"/>
              <a:t>Monitorings, stāvokļa vērtējums </a:t>
            </a:r>
            <a:r>
              <a:rPr lang="lv-LV" altLang="lv-LV"/>
              <a:t>– kur tiek ņemti ūdeņu paraugi, kā tad ir novērtētas upes/ezeri</a:t>
            </a:r>
          </a:p>
          <a:p>
            <a:r>
              <a:rPr lang="lv-LV" altLang="lv-LV" b="1"/>
              <a:t>Mērķi, riska objekti </a:t>
            </a:r>
            <a:r>
              <a:rPr lang="lv-LV" altLang="lv-LV"/>
              <a:t>– cik daudz ir plānots panākt nākamajos 6 gados, kurās upēs/ezeros labs stāvoklis neprognozējas arī pēc 6 gadiem, kuros tas, iespējams, nekad tāds nebūs.  </a:t>
            </a:r>
          </a:p>
          <a:p>
            <a:r>
              <a:rPr lang="lv-LV" altLang="lv-LV" b="1">
                <a:solidFill>
                  <a:srgbClr val="007635"/>
                </a:solidFill>
              </a:rPr>
              <a:t>Ekonomiskā analīze - </a:t>
            </a:r>
            <a:r>
              <a:rPr lang="lv-LV" altLang="lv-LV">
                <a:solidFill>
                  <a:srgbClr val="007635"/>
                </a:solidFill>
              </a:rPr>
              <a:t>ūdens lietošanas sociāli-ekonomiskā nozīmība,  tendences un prognozes, attiecīgo maksājumu sistēmas analīze. Sarežģīta. Ja ir jautājumi, kāpēc apsveram idejas par papildu ekonomiskiem instrumentiem (kā bija ar DRN mazajām HES). Prognozes par dažādu nozaru attīstību, kas var ietekmēt ūdeņu stāvokli. </a:t>
            </a:r>
          </a:p>
          <a:p>
            <a:r>
              <a:rPr lang="lv-LV" altLang="lv-LV" b="1">
                <a:solidFill>
                  <a:srgbClr val="007635"/>
                </a:solidFill>
              </a:rPr>
              <a:t>Pasākumu programma </a:t>
            </a:r>
            <a:r>
              <a:rPr lang="lv-LV" altLang="lv-LV">
                <a:solidFill>
                  <a:srgbClr val="007635"/>
                </a:solidFill>
              </a:rPr>
              <a:t>– uzzināsiet, kas jau ir obligāti jādara (ne vienmēr visi zina), kāda rīcība vajadzība, lai situācija uzlabotos. </a:t>
            </a:r>
          </a:p>
          <a:p>
            <a:r>
              <a:rPr lang="lv-LV" altLang="lv-LV" b="1">
                <a:solidFill>
                  <a:srgbClr val="007635"/>
                </a:solidFill>
              </a:rPr>
              <a:t>Plūdu plāns un programma </a:t>
            </a:r>
            <a:r>
              <a:rPr lang="lv-LV" altLang="lv-LV">
                <a:solidFill>
                  <a:srgbClr val="007635"/>
                </a:solidFill>
              </a:rPr>
              <a:t>– nacionālās un vietējās nozīmes apdraudētās teritorijas, plānotie pasākumi, prioritātes. </a:t>
            </a:r>
            <a:endParaRPr lang="en-GB" altLang="lv-LV">
              <a:solidFill>
                <a:srgbClr val="007635"/>
              </a:solidFill>
            </a:endParaRPr>
          </a:p>
          <a:p>
            <a:endParaRPr lang="en-GB" altLang="lv-LV"/>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B5FE4DD-C16A-4192-957E-0D40E493B861}" type="slidenum">
              <a:rPr lang="lv-LV" altLang="en-US" smtClean="0"/>
              <a:pPr/>
              <a:t>5</a:t>
            </a:fld>
            <a:endParaRPr lang="lv-LV" altLang="en-US"/>
          </a:p>
        </p:txBody>
      </p:sp>
    </p:spTree>
    <p:extLst>
      <p:ext uri="{BB962C8B-B14F-4D97-AF65-F5344CB8AC3E}">
        <p14:creationId xmlns:p14="http://schemas.microsoft.com/office/powerpoint/2010/main" val="332121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007ba37d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007ba37d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ge007ba37d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v-LV"/>
              <a:t>6</a:t>
            </a:fld>
            <a:endParaRPr/>
          </a:p>
        </p:txBody>
      </p:sp>
    </p:spTree>
    <p:extLst>
      <p:ext uri="{BB962C8B-B14F-4D97-AF65-F5344CB8AC3E}">
        <p14:creationId xmlns:p14="http://schemas.microsoft.com/office/powerpoint/2010/main" val="158865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itchFamily="18" charset="0"/>
                <a:cs typeface="Arial" charset="0"/>
              </a:defRPr>
            </a:lvl1pPr>
            <a:lvl2pPr marL="748596" indent="-287922">
              <a:defRPr sz="1700">
                <a:solidFill>
                  <a:schemeClr val="tx1"/>
                </a:solidFill>
                <a:latin typeface="Times New Roman" pitchFamily="18" charset="0"/>
                <a:cs typeface="Arial" charset="0"/>
              </a:defRPr>
            </a:lvl2pPr>
            <a:lvl3pPr marL="1151687" indent="-230337">
              <a:defRPr sz="1700">
                <a:solidFill>
                  <a:schemeClr val="tx1"/>
                </a:solidFill>
                <a:latin typeface="Times New Roman" pitchFamily="18" charset="0"/>
                <a:cs typeface="Arial" charset="0"/>
              </a:defRPr>
            </a:lvl3pPr>
            <a:lvl4pPr marL="1612362" indent="-230337">
              <a:defRPr sz="1700">
                <a:solidFill>
                  <a:schemeClr val="tx1"/>
                </a:solidFill>
                <a:latin typeface="Times New Roman" pitchFamily="18" charset="0"/>
                <a:cs typeface="Arial" charset="0"/>
              </a:defRPr>
            </a:lvl4pPr>
            <a:lvl5pPr marL="2073036" indent="-230337">
              <a:defRPr sz="1700">
                <a:solidFill>
                  <a:schemeClr val="tx1"/>
                </a:solidFill>
                <a:latin typeface="Times New Roman" pitchFamily="18" charset="0"/>
                <a:cs typeface="Arial" charset="0"/>
              </a:defRPr>
            </a:lvl5pPr>
            <a:lvl6pPr marL="2533711" indent="-230337" defTabSz="945343" eaLnBrk="0" fontAlgn="base" hangingPunct="0">
              <a:spcBef>
                <a:spcPct val="0"/>
              </a:spcBef>
              <a:spcAft>
                <a:spcPct val="0"/>
              </a:spcAft>
              <a:defRPr sz="1700">
                <a:solidFill>
                  <a:schemeClr val="tx1"/>
                </a:solidFill>
                <a:latin typeface="Times New Roman" pitchFamily="18" charset="0"/>
                <a:cs typeface="Arial" charset="0"/>
              </a:defRPr>
            </a:lvl6pPr>
            <a:lvl7pPr marL="2994386" indent="-230337" defTabSz="945343" eaLnBrk="0" fontAlgn="base" hangingPunct="0">
              <a:spcBef>
                <a:spcPct val="0"/>
              </a:spcBef>
              <a:spcAft>
                <a:spcPct val="0"/>
              </a:spcAft>
              <a:defRPr sz="1700">
                <a:solidFill>
                  <a:schemeClr val="tx1"/>
                </a:solidFill>
                <a:latin typeface="Times New Roman" pitchFamily="18" charset="0"/>
                <a:cs typeface="Arial" charset="0"/>
              </a:defRPr>
            </a:lvl7pPr>
            <a:lvl8pPr marL="3455060" indent="-230337" defTabSz="945343" eaLnBrk="0" fontAlgn="base" hangingPunct="0">
              <a:spcBef>
                <a:spcPct val="0"/>
              </a:spcBef>
              <a:spcAft>
                <a:spcPct val="0"/>
              </a:spcAft>
              <a:defRPr sz="1700">
                <a:solidFill>
                  <a:schemeClr val="tx1"/>
                </a:solidFill>
                <a:latin typeface="Times New Roman" pitchFamily="18" charset="0"/>
                <a:cs typeface="Arial" charset="0"/>
              </a:defRPr>
            </a:lvl8pPr>
            <a:lvl9pPr marL="3915735" indent="-230337" defTabSz="945343" eaLnBrk="0" fontAlgn="base" hangingPunct="0">
              <a:spcBef>
                <a:spcPct val="0"/>
              </a:spcBef>
              <a:spcAft>
                <a:spcPct val="0"/>
              </a:spcAft>
              <a:defRPr sz="1700">
                <a:solidFill>
                  <a:schemeClr val="tx1"/>
                </a:solidFill>
                <a:latin typeface="Times New Roman" pitchFamily="18" charset="0"/>
                <a:cs typeface="Arial" charset="0"/>
              </a:defRPr>
            </a:lvl9pPr>
          </a:lstStyle>
          <a:p>
            <a:fld id="{CCAA7B88-B5BB-499E-B58C-6E3A6A80432C}" type="slidenum">
              <a:rPr lang="lv-LV" altLang="en-US" sz="1200">
                <a:latin typeface="Calibri" pitchFamily="34" charset="0"/>
              </a:rPr>
              <a:pPr/>
              <a:t>7</a:t>
            </a:fld>
            <a:endParaRPr lang="lv-LV" altLang="en-US" sz="1200">
              <a:latin typeface="Calibri" pitchFamily="34" charset="0"/>
            </a:endParaRPr>
          </a:p>
        </p:txBody>
      </p:sp>
    </p:spTree>
    <p:extLst>
      <p:ext uri="{BB962C8B-B14F-4D97-AF65-F5344CB8AC3E}">
        <p14:creationId xmlns:p14="http://schemas.microsoft.com/office/powerpoint/2010/main" val="387361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lv-LV"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2D72EC-5E30-4BF4-9B00-D67798A7DF92}" type="slidenum">
              <a:rPr lang="lv-LV" altLang="en-US" smtClean="0"/>
              <a:pPr/>
              <a:t>8</a:t>
            </a:fld>
            <a:endParaRPr lang="lv-LV" altLang="en-US"/>
          </a:p>
        </p:txBody>
      </p:sp>
    </p:spTree>
    <p:extLst>
      <p:ext uri="{BB962C8B-B14F-4D97-AF65-F5344CB8AC3E}">
        <p14:creationId xmlns:p14="http://schemas.microsoft.com/office/powerpoint/2010/main" val="141495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lv-LV"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2D72EC-5E30-4BF4-9B00-D67798A7DF92}" type="slidenum">
              <a:rPr lang="lv-LV" altLang="en-US" smtClean="0"/>
              <a:pPr/>
              <a:t>9</a:t>
            </a:fld>
            <a:endParaRPr lang="lv-LV" altLang="en-US"/>
          </a:p>
        </p:txBody>
      </p:sp>
    </p:spTree>
    <p:extLst>
      <p:ext uri="{BB962C8B-B14F-4D97-AF65-F5344CB8AC3E}">
        <p14:creationId xmlns:p14="http://schemas.microsoft.com/office/powerpoint/2010/main" val="3998650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08099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ru-RU" altLang="lv-LV"/>
          </a:p>
        </p:txBody>
      </p:sp>
      <p:sp>
        <p:nvSpPr>
          <p:cNvPr id="6" name="Footer Placeholder 5"/>
          <p:cNvSpPr>
            <a:spLocks noGrp="1"/>
          </p:cNvSpPr>
          <p:nvPr>
            <p:ph type="ftr" sz="quarter" idx="11"/>
          </p:nvPr>
        </p:nvSpPr>
        <p:spPr/>
        <p:txBody>
          <a:bodyPr/>
          <a:lstStyle>
            <a:lvl1pPr>
              <a:defRPr/>
            </a:lvl1pPr>
          </a:lstStyle>
          <a:p>
            <a:pPr>
              <a:defRPr/>
            </a:pPr>
            <a:endParaRPr lang="ru-RU" altLang="lv-LV"/>
          </a:p>
        </p:txBody>
      </p:sp>
      <p:sp>
        <p:nvSpPr>
          <p:cNvPr id="7" name="Slide Number Placeholder 6"/>
          <p:cNvSpPr>
            <a:spLocks noGrp="1"/>
          </p:cNvSpPr>
          <p:nvPr>
            <p:ph type="sldNum" sz="quarter" idx="12"/>
          </p:nvPr>
        </p:nvSpPr>
        <p:spPr/>
        <p:txBody>
          <a:bodyPr/>
          <a:lstStyle>
            <a:lvl1pPr>
              <a:defRPr/>
            </a:lvl1pPr>
          </a:lstStyle>
          <a:p>
            <a:pPr>
              <a:defRPr/>
            </a:pPr>
            <a:fld id="{051A4BA7-87CF-47FA-AB89-52C0E1FC7FDB}" type="slidenum">
              <a:rPr lang="ru-RU" altLang="lv-LV"/>
              <a:pPr>
                <a:defRPr/>
              </a:pPr>
              <a:t>‹#›</a:t>
            </a:fld>
            <a:endParaRPr lang="ru-RU" altLang="lv-LV"/>
          </a:p>
        </p:txBody>
      </p:sp>
    </p:spTree>
    <p:extLst>
      <p:ext uri="{BB962C8B-B14F-4D97-AF65-F5344CB8AC3E}">
        <p14:creationId xmlns:p14="http://schemas.microsoft.com/office/powerpoint/2010/main" val="186216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7247E402-ED7D-4548-8683-94C17BB3D1FB}" type="slidenum">
              <a:rPr lang="en-US" altLang="en-US"/>
              <a:pPr>
                <a:defRPr/>
              </a:pPr>
              <a:t>‹#›</a:t>
            </a:fld>
            <a:endParaRPr lang="en-US" altLang="en-US"/>
          </a:p>
        </p:txBody>
      </p:sp>
    </p:spTree>
    <p:extLst>
      <p:ext uri="{BB962C8B-B14F-4D97-AF65-F5344CB8AC3E}">
        <p14:creationId xmlns:p14="http://schemas.microsoft.com/office/powerpoint/2010/main" val="2663447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ru-RU" altLang="lv-LV"/>
          </a:p>
        </p:txBody>
      </p:sp>
      <p:sp>
        <p:nvSpPr>
          <p:cNvPr id="6" name="Footer Placeholder 5"/>
          <p:cNvSpPr>
            <a:spLocks noGrp="1"/>
          </p:cNvSpPr>
          <p:nvPr>
            <p:ph type="ftr" sz="quarter" idx="11"/>
          </p:nvPr>
        </p:nvSpPr>
        <p:spPr/>
        <p:txBody>
          <a:bodyPr/>
          <a:lstStyle>
            <a:lvl1pPr>
              <a:defRPr/>
            </a:lvl1pPr>
          </a:lstStyle>
          <a:p>
            <a:pPr>
              <a:defRPr/>
            </a:pPr>
            <a:endParaRPr lang="ru-RU" altLang="lv-LV"/>
          </a:p>
        </p:txBody>
      </p:sp>
      <p:sp>
        <p:nvSpPr>
          <p:cNvPr id="7" name="Slide Number Placeholder 6"/>
          <p:cNvSpPr>
            <a:spLocks noGrp="1"/>
          </p:cNvSpPr>
          <p:nvPr>
            <p:ph type="sldNum" sz="quarter" idx="12"/>
          </p:nvPr>
        </p:nvSpPr>
        <p:spPr/>
        <p:txBody>
          <a:bodyPr/>
          <a:lstStyle>
            <a:lvl1pPr>
              <a:defRPr/>
            </a:lvl1pPr>
          </a:lstStyle>
          <a:p>
            <a:pPr>
              <a:defRPr/>
            </a:pPr>
            <a:fld id="{9DF53F18-8637-4564-A5DB-02EDF1039F3C}" type="slidenum">
              <a:rPr lang="ru-RU" altLang="lv-LV"/>
              <a:pPr>
                <a:defRPr/>
              </a:pPr>
              <a:t>‹#›</a:t>
            </a:fld>
            <a:endParaRPr lang="ru-RU" altLang="lv-LV"/>
          </a:p>
        </p:txBody>
      </p:sp>
    </p:spTree>
    <p:extLst>
      <p:ext uri="{BB962C8B-B14F-4D97-AF65-F5344CB8AC3E}">
        <p14:creationId xmlns:p14="http://schemas.microsoft.com/office/powerpoint/2010/main" val="162398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A37572C6-216B-2745-83D3-7257B586B6F4}" type="datetime1">
              <a:rPr lang="en-US" smtClean="0">
                <a:solidFill>
                  <a:srgbClr val="0D4A87">
                    <a:tint val="75000"/>
                  </a:srgbClr>
                </a:solidFill>
              </a:rPr>
              <a:pPr/>
              <a:t>5/13/2022</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20221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592E8BD2-3CFC-4E44-87E8-7E9CF14437FB}" type="slidenum">
              <a:rPr lang="en-US" altLang="en-US"/>
              <a:pPr>
                <a:defRPr/>
              </a:pPr>
              <a:t>‹#›</a:t>
            </a:fld>
            <a:endParaRPr lang="en-US" altLang="en-US"/>
          </a:p>
        </p:txBody>
      </p:sp>
    </p:spTree>
    <p:extLst>
      <p:ext uri="{BB962C8B-B14F-4D97-AF65-F5344CB8AC3E}">
        <p14:creationId xmlns:p14="http://schemas.microsoft.com/office/powerpoint/2010/main" val="76246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A7FE3C1-F07A-40FC-8C97-A9B9DFD5C3D8}" type="slidenum">
              <a:rPr lang="en-US" altLang="en-US"/>
              <a:pPr>
                <a:defRPr/>
              </a:pPr>
              <a:t>‹#›</a:t>
            </a:fld>
            <a:endParaRPr lang="en-US" altLang="en-US"/>
          </a:p>
        </p:txBody>
      </p:sp>
    </p:spTree>
    <p:extLst>
      <p:ext uri="{BB962C8B-B14F-4D97-AF65-F5344CB8AC3E}">
        <p14:creationId xmlns:p14="http://schemas.microsoft.com/office/powerpoint/2010/main" val="67847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172487E5-83C0-46DD-819C-5B707B8A94A3}" type="slidenum">
              <a:rPr lang="en-US" altLang="en-US"/>
              <a:pPr>
                <a:defRPr/>
              </a:pPr>
              <a:t>‹#›</a:t>
            </a:fld>
            <a:endParaRPr lang="en-US" altLang="en-US"/>
          </a:p>
        </p:txBody>
      </p:sp>
    </p:spTree>
    <p:extLst>
      <p:ext uri="{BB962C8B-B14F-4D97-AF65-F5344CB8AC3E}">
        <p14:creationId xmlns:p14="http://schemas.microsoft.com/office/powerpoint/2010/main" val="50508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3F3EAE88-AC9A-4D91-B46C-031990413EF0}" type="slidenum">
              <a:rPr lang="en-US" altLang="en-US"/>
              <a:pPr>
                <a:defRPr/>
              </a:pPr>
              <a:t>‹#›</a:t>
            </a:fld>
            <a:endParaRPr lang="en-US" altLang="en-US"/>
          </a:p>
        </p:txBody>
      </p:sp>
    </p:spTree>
    <p:extLst>
      <p:ext uri="{BB962C8B-B14F-4D97-AF65-F5344CB8AC3E}">
        <p14:creationId xmlns:p14="http://schemas.microsoft.com/office/powerpoint/2010/main" val="103084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D36134AA-B8F4-439B-8C27-4CA954064EE0}" type="slidenum">
              <a:rPr lang="en-US" altLang="en-US"/>
              <a:pPr>
                <a:defRPr/>
              </a:pPr>
              <a:t>‹#›</a:t>
            </a:fld>
            <a:endParaRPr lang="en-US" altLang="en-US"/>
          </a:p>
        </p:txBody>
      </p:sp>
    </p:spTree>
    <p:extLst>
      <p:ext uri="{BB962C8B-B14F-4D97-AF65-F5344CB8AC3E}">
        <p14:creationId xmlns:p14="http://schemas.microsoft.com/office/powerpoint/2010/main" val="391409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CCE9845-9C13-4C24-963A-15FE8C35701F}" type="slidenum">
              <a:rPr lang="en-US" altLang="en-US"/>
              <a:pPr>
                <a:defRPr/>
              </a:pPr>
              <a:t>‹#›</a:t>
            </a:fld>
            <a:endParaRPr lang="en-US" altLang="en-US"/>
          </a:p>
        </p:txBody>
      </p:sp>
    </p:spTree>
    <p:extLst>
      <p:ext uri="{BB962C8B-B14F-4D97-AF65-F5344CB8AC3E}">
        <p14:creationId xmlns:p14="http://schemas.microsoft.com/office/powerpoint/2010/main" val="111827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B4298767-F77A-4252-A634-D58571F8E258}" type="slidenum">
              <a:rPr lang="en-US" altLang="en-US"/>
              <a:pPr>
                <a:defRPr/>
              </a:pPr>
              <a:t>‹#›</a:t>
            </a:fld>
            <a:endParaRPr lang="en-US" altLang="en-US"/>
          </a:p>
        </p:txBody>
      </p:sp>
    </p:spTree>
    <p:extLst>
      <p:ext uri="{BB962C8B-B14F-4D97-AF65-F5344CB8AC3E}">
        <p14:creationId xmlns:p14="http://schemas.microsoft.com/office/powerpoint/2010/main" val="66379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28075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FE5613CB-B6BF-41B6-8AED-AB6ABF138120}" type="datetime1">
              <a:rPr lang="en-US"/>
              <a:pPr>
                <a:defRPr/>
              </a:pPr>
              <a:t>5/13/2022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254FECFC-5AA4-40AA-AD87-6455FE1FE8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71"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1" r:id="rId10"/>
    <p:sldLayoutId id="2147484882" r:id="rId11"/>
    <p:sldLayoutId id="2147484884" r:id="rId12"/>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3A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93A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3AF"/>
                </a:solidFill>
                <a:latin typeface="Calibri"/>
                <a:ea typeface="Calibri"/>
                <a:cs typeface="Calibri"/>
                <a:sym typeface="Calibri"/>
              </a:defRPr>
            </a:lvl1pPr>
            <a:lvl2pPr marL="0" marR="0" lvl="1" indent="0" algn="r" rtl="0">
              <a:spcBef>
                <a:spcPts val="0"/>
              </a:spcBef>
              <a:buNone/>
              <a:defRPr sz="1200" b="0" i="0" u="none" strike="noStrike" cap="none">
                <a:solidFill>
                  <a:srgbClr val="8893AF"/>
                </a:solidFill>
                <a:latin typeface="Calibri"/>
                <a:ea typeface="Calibri"/>
                <a:cs typeface="Calibri"/>
                <a:sym typeface="Calibri"/>
              </a:defRPr>
            </a:lvl2pPr>
            <a:lvl3pPr marL="0" marR="0" lvl="2" indent="0" algn="r" rtl="0">
              <a:spcBef>
                <a:spcPts val="0"/>
              </a:spcBef>
              <a:buNone/>
              <a:defRPr sz="1200" b="0" i="0" u="none" strike="noStrike" cap="none">
                <a:solidFill>
                  <a:srgbClr val="8893AF"/>
                </a:solidFill>
                <a:latin typeface="Calibri"/>
                <a:ea typeface="Calibri"/>
                <a:cs typeface="Calibri"/>
                <a:sym typeface="Calibri"/>
              </a:defRPr>
            </a:lvl3pPr>
            <a:lvl4pPr marL="0" marR="0" lvl="3" indent="0" algn="r" rtl="0">
              <a:spcBef>
                <a:spcPts val="0"/>
              </a:spcBef>
              <a:buNone/>
              <a:defRPr sz="1200" b="0" i="0" u="none" strike="noStrike" cap="none">
                <a:solidFill>
                  <a:srgbClr val="8893AF"/>
                </a:solidFill>
                <a:latin typeface="Calibri"/>
                <a:ea typeface="Calibri"/>
                <a:cs typeface="Calibri"/>
                <a:sym typeface="Calibri"/>
              </a:defRPr>
            </a:lvl4pPr>
            <a:lvl5pPr marL="0" marR="0" lvl="4" indent="0" algn="r" rtl="0">
              <a:spcBef>
                <a:spcPts val="0"/>
              </a:spcBef>
              <a:buNone/>
              <a:defRPr sz="1200" b="0" i="0" u="none" strike="noStrike" cap="none">
                <a:solidFill>
                  <a:srgbClr val="8893AF"/>
                </a:solidFill>
                <a:latin typeface="Calibri"/>
                <a:ea typeface="Calibri"/>
                <a:cs typeface="Calibri"/>
                <a:sym typeface="Calibri"/>
              </a:defRPr>
            </a:lvl5pPr>
            <a:lvl6pPr marL="0" marR="0" lvl="5" indent="0" algn="r" rtl="0">
              <a:spcBef>
                <a:spcPts val="0"/>
              </a:spcBef>
              <a:buNone/>
              <a:defRPr sz="1200" b="0" i="0" u="none" strike="noStrike" cap="none">
                <a:solidFill>
                  <a:srgbClr val="8893AF"/>
                </a:solidFill>
                <a:latin typeface="Calibri"/>
                <a:ea typeface="Calibri"/>
                <a:cs typeface="Calibri"/>
                <a:sym typeface="Calibri"/>
              </a:defRPr>
            </a:lvl6pPr>
            <a:lvl7pPr marL="0" marR="0" lvl="6" indent="0" algn="r" rtl="0">
              <a:spcBef>
                <a:spcPts val="0"/>
              </a:spcBef>
              <a:buNone/>
              <a:defRPr sz="1200" b="0" i="0" u="none" strike="noStrike" cap="none">
                <a:solidFill>
                  <a:srgbClr val="8893AF"/>
                </a:solidFill>
                <a:latin typeface="Calibri"/>
                <a:ea typeface="Calibri"/>
                <a:cs typeface="Calibri"/>
                <a:sym typeface="Calibri"/>
              </a:defRPr>
            </a:lvl7pPr>
            <a:lvl8pPr marL="0" marR="0" lvl="7" indent="0" algn="r" rtl="0">
              <a:spcBef>
                <a:spcPts val="0"/>
              </a:spcBef>
              <a:buNone/>
              <a:defRPr sz="1200" b="0" i="0" u="none" strike="noStrike" cap="none">
                <a:solidFill>
                  <a:srgbClr val="8893AF"/>
                </a:solidFill>
                <a:latin typeface="Calibri"/>
                <a:ea typeface="Calibri"/>
                <a:cs typeface="Calibri"/>
                <a:sym typeface="Calibri"/>
              </a:defRPr>
            </a:lvl8pPr>
            <a:lvl9pPr marL="0" marR="0" lvl="8" indent="0" algn="r" rtl="0">
              <a:spcBef>
                <a:spcPts val="0"/>
              </a:spcBef>
              <a:buNone/>
              <a:defRPr sz="1200" b="0" i="0" u="none" strike="noStrike" cap="none">
                <a:solidFill>
                  <a:srgbClr val="8893A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488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9B484-71A5-B447-B9BB-03217B0348FB}" type="datetime1">
              <a:rPr lang="en-US" smtClean="0">
                <a:solidFill>
                  <a:srgbClr val="0D4A87">
                    <a:tint val="75000"/>
                  </a:srgbClr>
                </a:solidFill>
              </a:rPr>
              <a:pPr/>
              <a:t>5/13/2022</a:t>
            </a:fld>
            <a:endParaRPr lang="en-US">
              <a:solidFill>
                <a:srgbClr val="0D4A8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D4A87">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275380651"/>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likumi.lv/ta/id/42348-aizsargjoslu-likum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likumi.lv/ta/id/42348-aizsargjoslu-likums#p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hyperlink" Target="https://videscentrs.lvgmc.lv/lapas/udens-apsaimniekosana-un-pludu-parvaldiba"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meteo.lv/lapas/vide/udens/udens-apsaimniekosana-/upju-baseinu-apgabalu-apsaimniekosanas-plani-/upju-baseinu-apgabalu-apsaimniekosanas-plani-un-pludu-riska-parvaldiba?id=1107&amp;nid=42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mailto:janis.sire@lvgmc.l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a:xfrm>
            <a:off x="469900" y="3179763"/>
            <a:ext cx="8369300" cy="3343275"/>
          </a:xfrm>
        </p:spPr>
        <p:txBody>
          <a:bodyPr>
            <a:normAutofit fontScale="92500" lnSpcReduction="20000"/>
          </a:bodyPr>
          <a:lstStyle/>
          <a:p>
            <a:pPr>
              <a:lnSpc>
                <a:spcPct val="110000"/>
              </a:lnSpc>
              <a:spcBef>
                <a:spcPct val="0"/>
              </a:spcBef>
              <a:spcAft>
                <a:spcPts val="600"/>
              </a:spcAft>
            </a:pPr>
            <a:endParaRPr lang="lv-LV" altLang="lv-LV" sz="2500" b="1" dirty="0">
              <a:solidFill>
                <a:srgbClr val="006600"/>
              </a:solidFill>
            </a:endParaRPr>
          </a:p>
          <a:p>
            <a:pPr>
              <a:lnSpc>
                <a:spcPct val="110000"/>
              </a:lnSpc>
              <a:spcBef>
                <a:spcPct val="0"/>
              </a:spcBef>
              <a:spcAft>
                <a:spcPts val="600"/>
              </a:spcAft>
            </a:pPr>
            <a:r>
              <a:rPr lang="lv-LV" altLang="lv-LV" sz="2800" b="1" dirty="0">
                <a:solidFill>
                  <a:srgbClr val="006600"/>
                </a:solidFill>
              </a:rPr>
              <a:t>Ūdeņu jomas apsaimniekošanas dokumenti un tiesību akti, kas var būt nozīmīgi teritoriju plānošanai</a:t>
            </a:r>
            <a:endParaRPr lang="lv-LV" altLang="en-US" b="1" dirty="0"/>
          </a:p>
          <a:p>
            <a:pPr>
              <a:lnSpc>
                <a:spcPct val="70000"/>
              </a:lnSpc>
            </a:pPr>
            <a:endParaRPr lang="lv-LV" altLang="en-US" b="1" dirty="0"/>
          </a:p>
          <a:p>
            <a:pPr>
              <a:lnSpc>
                <a:spcPct val="110000"/>
              </a:lnSpc>
              <a:spcBef>
                <a:spcPts val="0"/>
              </a:spcBef>
            </a:pPr>
            <a:r>
              <a:rPr lang="lv-LV" altLang="lv-LV" sz="1800" b="1" dirty="0">
                <a:solidFill>
                  <a:srgbClr val="006600"/>
                </a:solidFill>
              </a:rPr>
              <a:t>11.05.2022.</a:t>
            </a:r>
          </a:p>
          <a:p>
            <a:pPr>
              <a:lnSpc>
                <a:spcPct val="110000"/>
              </a:lnSpc>
              <a:spcBef>
                <a:spcPts val="0"/>
              </a:spcBef>
            </a:pPr>
            <a:endParaRPr lang="lv-LV" altLang="lv-LV" sz="1600" b="1" dirty="0"/>
          </a:p>
          <a:p>
            <a:pPr>
              <a:lnSpc>
                <a:spcPct val="110000"/>
              </a:lnSpc>
              <a:spcBef>
                <a:spcPts val="0"/>
              </a:spcBef>
            </a:pPr>
            <a:r>
              <a:rPr lang="lv-LV" altLang="lv-LV" sz="1800" b="1" dirty="0"/>
              <a:t>Iveta Teibe</a:t>
            </a:r>
          </a:p>
          <a:p>
            <a:pPr>
              <a:lnSpc>
                <a:spcPct val="110000"/>
              </a:lnSpc>
              <a:spcBef>
                <a:spcPts val="0"/>
              </a:spcBef>
            </a:pPr>
            <a:r>
              <a:rPr lang="lv-LV" altLang="lv-LV" sz="1800" b="1" dirty="0"/>
              <a:t>VARAM Vides aizsardzības departamenta</a:t>
            </a:r>
          </a:p>
          <a:p>
            <a:pPr>
              <a:lnSpc>
                <a:spcPct val="110000"/>
              </a:lnSpc>
              <a:spcBef>
                <a:spcPts val="0"/>
              </a:spcBef>
            </a:pPr>
            <a:r>
              <a:rPr lang="lv-LV" altLang="lv-LV" sz="1800" b="1" dirty="0"/>
              <a:t>Ūdens resursu nodaļas vadītāja</a:t>
            </a:r>
          </a:p>
          <a:p>
            <a:pPr>
              <a:lnSpc>
                <a:spcPct val="110000"/>
              </a:lnSpc>
              <a:spcBef>
                <a:spcPts val="0"/>
              </a:spcBef>
            </a:pPr>
            <a:r>
              <a:rPr lang="lv-LV" altLang="en-US" sz="1800" b="1" dirty="0"/>
              <a:t>iveta.teibe@varam.gov.lv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116138" y="246063"/>
            <a:ext cx="6570662" cy="1350962"/>
          </a:xfrm>
        </p:spPr>
        <p:txBody>
          <a:bodyPr>
            <a:normAutofit/>
          </a:bodyPr>
          <a:lstStyle/>
          <a:p>
            <a:pPr algn="ctr"/>
            <a:r>
              <a:rPr lang="lv-LV" dirty="0">
                <a:solidFill>
                  <a:srgbClr val="006600"/>
                </a:solidFill>
              </a:rPr>
              <a:t>Nacionālas nozīmes un potenciālās plūdu riska teritorijas</a:t>
            </a:r>
            <a:endParaRPr lang="lv-LV" altLang="lv-LV" dirty="0">
              <a:solidFill>
                <a:srgbClr val="006600"/>
              </a:solidFill>
            </a:endParaRPr>
          </a:p>
        </p:txBody>
      </p:sp>
      <p:sp>
        <p:nvSpPr>
          <p:cNvPr id="59396" name="Rectangle 3"/>
          <p:cNvSpPr>
            <a:spLocks noGrp="1" noChangeArrowheads="1"/>
          </p:cNvSpPr>
          <p:nvPr>
            <p:ph type="body" sz="quarter" idx="10"/>
          </p:nvPr>
        </p:nvSpPr>
        <p:spPr/>
        <p:txBody>
          <a:bodyPr/>
          <a:lstStyle/>
          <a:p>
            <a:pPr>
              <a:buFontTx/>
              <a:buNone/>
            </a:pPr>
            <a:endParaRPr lang="lv-LV" altLang="lv-LV"/>
          </a:p>
          <a:p>
            <a:endParaRPr lang="lv-LV" altLang="lv-LV"/>
          </a:p>
        </p:txBody>
      </p:sp>
      <p:pic>
        <p:nvPicPr>
          <p:cNvPr id="5"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714" y="986552"/>
            <a:ext cx="8899579" cy="5871448"/>
          </a:xfrm>
        </p:spPr>
      </p:pic>
    </p:spTree>
    <p:extLst>
      <p:ext uri="{BB962C8B-B14F-4D97-AF65-F5344CB8AC3E}">
        <p14:creationId xmlns:p14="http://schemas.microsoft.com/office/powerpoint/2010/main" val="34497550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0984" y="264934"/>
            <a:ext cx="7397261" cy="5814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dirty="0">
                <a:solidFill>
                  <a:schemeClr val="bg1"/>
                </a:solidFill>
                <a:latin typeface="Arial" panose="020B0604020202020204" pitchFamily="34" charset="0"/>
                <a:cs typeface="Arial" panose="020B0604020202020204" pitchFamily="34" charset="0"/>
              </a:rPr>
              <a:t>Daugavas UBA nacionālas nozīmes plūdu riska teritorijas </a:t>
            </a:r>
            <a:endParaRPr lang="en-US" sz="32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6079254" y="1278162"/>
            <a:ext cx="2833819" cy="4524315"/>
          </a:xfrm>
          <a:prstGeom prst="rect">
            <a:avLst/>
          </a:prstGeom>
        </p:spPr>
        <p:txBody>
          <a:bodyPr wrap="square">
            <a:spAutoFit/>
          </a:bodyPr>
          <a:lstStyle/>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Daugava (</a:t>
            </a:r>
            <a:r>
              <a:rPr lang="en-US" sz="1600" dirty="0" err="1">
                <a:latin typeface="Arial" panose="020B0604020202020204" pitchFamily="34" charset="0"/>
                <a:cs typeface="Arial" panose="020B0604020202020204" pitchFamily="34" charset="0"/>
              </a:rPr>
              <a:t>Rīgas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jūras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līcis</a:t>
            </a:r>
            <a:r>
              <a:rPr lang="en-US" sz="1600" dirty="0">
                <a:latin typeface="Arial" panose="020B0604020202020204" pitchFamily="34" charset="0"/>
                <a:cs typeface="Arial" panose="020B0604020202020204" pitchFamily="34" charset="0"/>
              </a:rPr>
              <a:t>)</a:t>
            </a:r>
            <a:r>
              <a:rPr lang="lv-LV" sz="1600" dirty="0">
                <a:latin typeface="Arial" panose="020B0604020202020204" pitchFamily="34" charset="0"/>
                <a:cs typeface="Arial" panose="020B0604020202020204" pitchFamily="34" charset="0"/>
              </a:rPr>
              <a:t> – Rīga</a:t>
            </a:r>
          </a:p>
          <a:p>
            <a:pPr marL="342900" indent="-342900">
              <a:lnSpc>
                <a:spcPct val="150000"/>
              </a:lnSpc>
              <a:buFont typeface="+mj-lt"/>
              <a:buAutoNum type="arabicPeriod"/>
            </a:pPr>
            <a:r>
              <a:rPr lang="lv-LV" sz="1600" dirty="0">
                <a:latin typeface="Arial" panose="020B0604020202020204" pitchFamily="34" charset="0"/>
                <a:cs typeface="Arial" panose="020B0604020202020204" pitchFamily="34" charset="0"/>
              </a:rPr>
              <a:t>Daugava – Rīgas HES</a:t>
            </a:r>
          </a:p>
          <a:p>
            <a:pPr marL="342900" indent="-342900">
              <a:lnSpc>
                <a:spcPct val="150000"/>
              </a:lnSpc>
              <a:buFont typeface="+mj-lt"/>
              <a:buAutoNum type="arabicPeriod"/>
            </a:pPr>
            <a:r>
              <a:rPr lang="lv-LV" sz="1600" dirty="0">
                <a:latin typeface="Arial" panose="020B0604020202020204" pitchFamily="34" charset="0"/>
                <a:cs typeface="Arial" panose="020B0604020202020204" pitchFamily="34" charset="0"/>
              </a:rPr>
              <a:t>Daugava – Pļaviņu HES</a:t>
            </a:r>
          </a:p>
          <a:p>
            <a:pPr marL="342900" indent="-342900">
              <a:lnSpc>
                <a:spcPct val="150000"/>
              </a:lnSpc>
              <a:buFont typeface="+mj-lt"/>
              <a:buAutoNum type="arabicPeriod"/>
            </a:pPr>
            <a:r>
              <a:rPr lang="lv-LV" sz="1600" dirty="0">
                <a:latin typeface="Arial" panose="020B0604020202020204" pitchFamily="34" charset="0"/>
                <a:cs typeface="Arial" panose="020B0604020202020204" pitchFamily="34" charset="0"/>
              </a:rPr>
              <a:t>Daugava – Ķeguma HES</a:t>
            </a:r>
          </a:p>
          <a:p>
            <a:pPr marL="342900" indent="-342900">
              <a:lnSpc>
                <a:spcPct val="150000"/>
              </a:lnSpc>
              <a:buFont typeface="+mj-lt"/>
              <a:buAutoNum type="arabicPeriod"/>
            </a:pPr>
            <a:r>
              <a:rPr lang="lv-LV" sz="1600" dirty="0">
                <a:latin typeface="Arial" panose="020B0604020202020204" pitchFamily="34" charset="0"/>
                <a:cs typeface="Arial" panose="020B0604020202020204" pitchFamily="34" charset="0"/>
              </a:rPr>
              <a:t>Daugava – Jēkabpils</a:t>
            </a:r>
          </a:p>
          <a:p>
            <a:pPr marL="342900" indent="-342900">
              <a:lnSpc>
                <a:spcPct val="150000"/>
              </a:lnSpc>
              <a:buFont typeface="+mj-lt"/>
              <a:buAutoNum type="arabicPeriod"/>
            </a:pPr>
            <a:r>
              <a:rPr lang="lv-LV" sz="1600" dirty="0">
                <a:latin typeface="Arial" panose="020B0604020202020204" pitchFamily="34" charset="0"/>
                <a:cs typeface="Arial" panose="020B0604020202020204" pitchFamily="34" charset="0"/>
              </a:rPr>
              <a:t>Daugava – Pļaviņas</a:t>
            </a:r>
          </a:p>
          <a:p>
            <a:pPr marL="342900" indent="-342900">
              <a:lnSpc>
                <a:spcPct val="150000"/>
              </a:lnSpc>
              <a:buFont typeface="+mj-lt"/>
              <a:buAutoNum type="arabicPeriod"/>
            </a:pPr>
            <a:r>
              <a:rPr lang="lv-LV" sz="1600" dirty="0">
                <a:latin typeface="Arial" panose="020B0604020202020204" pitchFamily="34" charset="0"/>
                <a:cs typeface="Arial" panose="020B0604020202020204" pitchFamily="34" charset="0"/>
              </a:rPr>
              <a:t>Daugava – Daugavpils</a:t>
            </a:r>
          </a:p>
          <a:p>
            <a:pPr marL="342900" indent="-342900">
              <a:lnSpc>
                <a:spcPct val="150000"/>
              </a:lnSpc>
              <a:buFont typeface="+mj-lt"/>
              <a:buAutoNum type="arabicPeriod"/>
            </a:pPr>
            <a:r>
              <a:rPr lang="lv-LV" sz="1600" u="sng" dirty="0">
                <a:latin typeface="Arial" panose="020B0604020202020204" pitchFamily="34" charset="0"/>
                <a:cs typeface="Arial" panose="020B0604020202020204" pitchFamily="34" charset="0"/>
              </a:rPr>
              <a:t>Daugava (Dubna) – Līvāni</a:t>
            </a:r>
          </a:p>
          <a:p>
            <a:pPr marL="342900" indent="-342900">
              <a:lnSpc>
                <a:spcPct val="150000"/>
              </a:lnSpc>
              <a:buFont typeface="+mj-lt"/>
              <a:buAutoNum type="arabicPeriod"/>
            </a:pPr>
            <a:r>
              <a:rPr lang="lv-LV" sz="1600" u="sng" dirty="0">
                <a:latin typeface="Arial" panose="020B0604020202020204" pitchFamily="34" charset="0"/>
                <a:cs typeface="Arial" panose="020B0604020202020204" pitchFamily="34" charset="0"/>
              </a:rPr>
              <a:t>Daugava - posms no Daugavpils līdz Līvāniem</a:t>
            </a:r>
            <a:endParaRPr lang="lv-LV" u="sng" dirty="0">
              <a:latin typeface="Arial" panose="020B0604020202020204" pitchFamily="34" charset="0"/>
              <a:cs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a:ext>
            </a:extLst>
          </a:blip>
          <a:stretch>
            <a:fillRect/>
          </a:stretch>
        </p:blipFill>
        <p:spPr>
          <a:xfrm>
            <a:off x="164608" y="1390967"/>
            <a:ext cx="5760085" cy="4076065"/>
          </a:xfrm>
          <a:prstGeom prst="rect">
            <a:avLst/>
          </a:prstGeom>
        </p:spPr>
      </p:pic>
      <p:sp>
        <p:nvSpPr>
          <p:cNvPr id="2" name="TextBox 1"/>
          <p:cNvSpPr txBox="1"/>
          <p:nvPr/>
        </p:nvSpPr>
        <p:spPr>
          <a:xfrm>
            <a:off x="332509" y="5802477"/>
            <a:ext cx="3768436" cy="923330"/>
          </a:xfrm>
          <a:prstGeom prst="rect">
            <a:avLst/>
          </a:prstGeom>
          <a:noFill/>
        </p:spPr>
        <p:txBody>
          <a:bodyPr wrap="square" rtlCol="0">
            <a:spAutoFit/>
          </a:bodyPr>
          <a:lstStyle/>
          <a:p>
            <a:r>
              <a:rPr lang="lv-LV" dirty="0"/>
              <a:t>10. </a:t>
            </a:r>
            <a:r>
              <a:rPr lang="lv-LV" u="sng" dirty="0"/>
              <a:t>Daugava – Sakas sala</a:t>
            </a:r>
          </a:p>
          <a:p>
            <a:r>
              <a:rPr lang="lv-LV" dirty="0"/>
              <a:t>11. Ogre – Ogre un Ogresgala pagasts</a:t>
            </a:r>
          </a:p>
          <a:p>
            <a:r>
              <a:rPr lang="lv-LV" dirty="0"/>
              <a:t>12. </a:t>
            </a:r>
            <a:r>
              <a:rPr lang="lv-LV" u="sng" dirty="0"/>
              <a:t>Mazā Jugla - paliene</a:t>
            </a:r>
            <a:endParaRPr lang="en-US" u="sng" dirty="0"/>
          </a:p>
        </p:txBody>
      </p:sp>
      <p:sp>
        <p:nvSpPr>
          <p:cNvPr id="8" name="TextBox 7"/>
          <p:cNvSpPr txBox="1"/>
          <p:nvPr/>
        </p:nvSpPr>
        <p:spPr>
          <a:xfrm>
            <a:off x="4253345" y="5802477"/>
            <a:ext cx="3768436" cy="646331"/>
          </a:xfrm>
          <a:prstGeom prst="rect">
            <a:avLst/>
          </a:prstGeom>
          <a:noFill/>
        </p:spPr>
        <p:txBody>
          <a:bodyPr wrap="square" rtlCol="0">
            <a:spAutoFit/>
          </a:bodyPr>
          <a:lstStyle/>
          <a:p>
            <a:r>
              <a:rPr lang="lv-LV" dirty="0"/>
              <a:t>13. Lubāna ezers – Lubānas zemiene</a:t>
            </a:r>
          </a:p>
          <a:p>
            <a:r>
              <a:rPr lang="lv-LV" dirty="0"/>
              <a:t>14. Oša – </a:t>
            </a:r>
            <a:r>
              <a:rPr lang="lv-LV" dirty="0" err="1"/>
              <a:t>Ošas</a:t>
            </a:r>
            <a:r>
              <a:rPr lang="lv-LV" dirty="0"/>
              <a:t> polderi</a:t>
            </a:r>
          </a:p>
        </p:txBody>
      </p:sp>
    </p:spTree>
    <p:extLst>
      <p:ext uri="{BB962C8B-B14F-4D97-AF65-F5344CB8AC3E}">
        <p14:creationId xmlns:p14="http://schemas.microsoft.com/office/powerpoint/2010/main" val="3522135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21518" y="1355559"/>
            <a:ext cx="2580956" cy="3269423"/>
            <a:chOff x="4237515" y="1288722"/>
            <a:chExt cx="2580956" cy="3269423"/>
          </a:xfrm>
        </p:grpSpPr>
        <p:pic>
          <p:nvPicPr>
            <p:cNvPr id="12" name="Attēls 1"/>
            <p:cNvPicPr/>
            <p:nvPr/>
          </p:nvPicPr>
          <p:blipFill>
            <a:blip r:embed="rId3" cstate="hqprint">
              <a:extLst>
                <a:ext uri="{28A0092B-C50C-407E-A947-70E740481C1C}">
                  <a14:useLocalDpi xmlns:a14="http://schemas.microsoft.com/office/drawing/2010/main"/>
                </a:ext>
              </a:extLst>
            </a:blip>
            <a:stretch>
              <a:fillRect/>
            </a:stretch>
          </p:blipFill>
          <p:spPr>
            <a:xfrm>
              <a:off x="4237515" y="1288722"/>
              <a:ext cx="2580956" cy="3269423"/>
            </a:xfrm>
            <a:prstGeom prst="rect">
              <a:avLst/>
            </a:prstGeom>
          </p:spPr>
        </p:pic>
        <p:sp>
          <p:nvSpPr>
            <p:cNvPr id="2" name="TextBox 1"/>
            <p:cNvSpPr txBox="1"/>
            <p:nvPr/>
          </p:nvSpPr>
          <p:spPr>
            <a:xfrm>
              <a:off x="4249614" y="4194074"/>
              <a:ext cx="1701800" cy="276999"/>
            </a:xfrm>
            <a:prstGeom prst="rect">
              <a:avLst/>
            </a:prstGeom>
            <a:noFill/>
          </p:spPr>
          <p:txBody>
            <a:bodyPr wrap="square" rtlCol="0">
              <a:spAutoFit/>
            </a:bodyPr>
            <a:lstStyle/>
            <a:p>
              <a:r>
                <a:rPr lang="lv-LV" sz="1200" b="1" dirty="0">
                  <a:latin typeface="Arial" panose="020B0604020202020204" pitchFamily="34" charset="0"/>
                  <a:cs typeface="Arial" panose="020B0604020202020204" pitchFamily="34" charset="0"/>
                </a:rPr>
                <a:t>Daugavpils</a:t>
              </a:r>
              <a:endParaRPr lang="en-US" sz="1200" b="1" dirty="0">
                <a:latin typeface="Arial" panose="020B0604020202020204" pitchFamily="34" charset="0"/>
                <a:cs typeface="Arial" panose="020B0604020202020204" pitchFamily="34" charset="0"/>
              </a:endParaRPr>
            </a:p>
          </p:txBody>
        </p:sp>
      </p:grpSp>
      <p:sp>
        <p:nvSpPr>
          <p:cNvPr id="5" name="Title 1"/>
          <p:cNvSpPr txBox="1">
            <a:spLocks/>
          </p:cNvSpPr>
          <p:nvPr/>
        </p:nvSpPr>
        <p:spPr>
          <a:xfrm>
            <a:off x="550984" y="264934"/>
            <a:ext cx="7397261" cy="5814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dirty="0">
                <a:solidFill>
                  <a:schemeClr val="bg1"/>
                </a:solidFill>
                <a:latin typeface="Arial" panose="020B0604020202020204" pitchFamily="34" charset="0"/>
                <a:cs typeface="Arial" panose="020B0604020202020204" pitchFamily="34" charset="0"/>
              </a:rPr>
              <a:t>Daugavas UBA nacionālas nozīmes plūdu riska teritorijas</a:t>
            </a:r>
            <a:endParaRPr lang="en-US" sz="32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9275" y="1353575"/>
            <a:ext cx="3736253" cy="2862322"/>
          </a:xfrm>
          <a:prstGeom prst="rect">
            <a:avLst/>
          </a:prstGeom>
          <a:noFill/>
        </p:spPr>
        <p:txBody>
          <a:bodyPr wrap="square" rtlCol="0">
            <a:spAutoFit/>
          </a:bodyPr>
          <a:lstStyle/>
          <a:p>
            <a:pPr algn="just"/>
            <a:r>
              <a:rPr lang="lv-LV" sz="1500" dirty="0">
                <a:latin typeface="Arial" panose="020B0604020202020204" pitchFamily="34" charset="0"/>
                <a:cs typeface="Arial" panose="020B0604020202020204" pitchFamily="34" charset="0"/>
              </a:rPr>
              <a:t>Daugavas UBA </a:t>
            </a:r>
            <a:r>
              <a:rPr lang="lv-LV" sz="1500" b="1" dirty="0">
                <a:latin typeface="Arial" panose="020B0604020202020204" pitchFamily="34" charset="0"/>
                <a:cs typeface="Arial" panose="020B0604020202020204" pitchFamily="34" charset="0"/>
              </a:rPr>
              <a:t>augstākie plūdu riski </a:t>
            </a:r>
            <a:r>
              <a:rPr lang="lv-LV" sz="1500" dirty="0">
                <a:latin typeface="Arial" panose="020B0604020202020204" pitchFamily="34" charset="0"/>
                <a:cs typeface="Arial" panose="020B0604020202020204" pitchFamily="34" charset="0"/>
              </a:rPr>
              <a:t>ir saistīti ar </a:t>
            </a:r>
            <a:r>
              <a:rPr lang="lv-LV" sz="1500" u="sng" dirty="0">
                <a:latin typeface="Arial" panose="020B0604020202020204" pitchFamily="34" charset="0"/>
                <a:cs typeface="Arial" panose="020B0604020202020204" pitchFamily="34" charset="0"/>
              </a:rPr>
              <a:t>apdraudētajiem iedzīvotājiem </a:t>
            </a:r>
            <a:r>
              <a:rPr lang="lv-LV" sz="1500" dirty="0">
                <a:latin typeface="Arial" panose="020B0604020202020204" pitchFamily="34" charset="0"/>
                <a:cs typeface="Arial" panose="020B0604020202020204" pitchFamily="34" charset="0"/>
              </a:rPr>
              <a:t>(Rīgas pilsētā – 23 692 cilvēki 0.5% varbūtības jūras vējuzplūdos). </a:t>
            </a:r>
          </a:p>
          <a:p>
            <a:pPr algn="just"/>
            <a:r>
              <a:rPr lang="lv-LV" sz="1500" dirty="0">
                <a:latin typeface="Arial" panose="020B0604020202020204" pitchFamily="34" charset="0"/>
                <a:cs typeface="Arial" panose="020B0604020202020204" pitchFamily="34" charset="0"/>
              </a:rPr>
              <a:t>Otrajā vietā ir </a:t>
            </a:r>
            <a:r>
              <a:rPr lang="lv-LV" sz="1500" u="sng" dirty="0">
                <a:latin typeface="Arial" panose="020B0604020202020204" pitchFamily="34" charset="0"/>
                <a:cs typeface="Arial" panose="020B0604020202020204" pitchFamily="34" charset="0"/>
              </a:rPr>
              <a:t>plūdu risks videi </a:t>
            </a:r>
            <a:r>
              <a:rPr lang="lv-LV" sz="1500" dirty="0">
                <a:latin typeface="Arial" panose="020B0604020202020204" pitchFamily="34" charset="0"/>
                <a:cs typeface="Arial" panose="020B0604020202020204" pitchFamily="34" charset="0"/>
              </a:rPr>
              <a:t>ar vislielāko applūstošo 7 piesārņoto vietu 0.5% varbūtības palos, teritorijā no Daugavpils līdz Līvāniem, bet 0.5% varbūtības jūras vējuzplūdos varētu būt appludinātas 28 piesārņotas vietas Rīgas pilsētā. </a:t>
            </a:r>
          </a:p>
          <a:p>
            <a:pPr algn="just"/>
            <a:endParaRPr lang="lv-LV" sz="1500" dirty="0">
              <a:latin typeface="Arial" panose="020B0604020202020204" pitchFamily="34" charset="0"/>
              <a:cs typeface="Arial" panose="020B0604020202020204" pitchFamily="34" charset="0"/>
            </a:endParaRPr>
          </a:p>
        </p:txBody>
      </p:sp>
      <p:grpSp>
        <p:nvGrpSpPr>
          <p:cNvPr id="14" name="Group 13"/>
          <p:cNvGrpSpPr/>
          <p:nvPr/>
        </p:nvGrpSpPr>
        <p:grpSpPr>
          <a:xfrm>
            <a:off x="6493769" y="1337228"/>
            <a:ext cx="2580956" cy="3320202"/>
            <a:chOff x="6493769" y="1337228"/>
            <a:chExt cx="2580956" cy="3320202"/>
          </a:xfrm>
        </p:grpSpPr>
        <p:pic>
          <p:nvPicPr>
            <p:cNvPr id="13" name="Attēls 1"/>
            <p:cNvPicPr/>
            <p:nvPr/>
          </p:nvPicPr>
          <p:blipFill>
            <a:blip r:embed="rId4" cstate="hqprint">
              <a:extLst>
                <a:ext uri="{28A0092B-C50C-407E-A947-70E740481C1C}">
                  <a14:useLocalDpi xmlns:a14="http://schemas.microsoft.com/office/drawing/2010/main"/>
                </a:ext>
              </a:extLst>
            </a:blip>
            <a:stretch>
              <a:fillRect/>
            </a:stretch>
          </p:blipFill>
          <p:spPr>
            <a:xfrm>
              <a:off x="6493769" y="1359325"/>
              <a:ext cx="2580956" cy="3298105"/>
            </a:xfrm>
            <a:prstGeom prst="rect">
              <a:avLst/>
            </a:prstGeom>
          </p:spPr>
        </p:pic>
        <p:sp>
          <p:nvSpPr>
            <p:cNvPr id="10" name="TextBox 9"/>
            <p:cNvSpPr txBox="1"/>
            <p:nvPr/>
          </p:nvSpPr>
          <p:spPr>
            <a:xfrm>
              <a:off x="6618464" y="1337228"/>
              <a:ext cx="1038954" cy="276999"/>
            </a:xfrm>
            <a:prstGeom prst="rect">
              <a:avLst/>
            </a:prstGeom>
            <a:noFill/>
          </p:spPr>
          <p:txBody>
            <a:bodyPr wrap="square" rtlCol="0">
              <a:spAutoFit/>
            </a:bodyPr>
            <a:lstStyle/>
            <a:p>
              <a:r>
                <a:rPr lang="lv-LV" sz="1200" b="1" dirty="0">
                  <a:latin typeface="Arial" panose="020B0604020202020204" pitchFamily="34" charset="0"/>
                  <a:cs typeface="Arial" panose="020B0604020202020204" pitchFamily="34" charset="0"/>
                </a:rPr>
                <a:t>Rīga (pali)</a:t>
              </a:r>
              <a:endParaRPr lang="en-US" sz="1200" b="1" dirty="0">
                <a:latin typeface="Arial" panose="020B0604020202020204" pitchFamily="34" charset="0"/>
                <a:cs typeface="Arial" panose="020B0604020202020204" pitchFamily="34" charset="0"/>
              </a:endParaRPr>
            </a:p>
          </p:txBody>
        </p:sp>
      </p:grpSp>
      <p:grpSp>
        <p:nvGrpSpPr>
          <p:cNvPr id="16" name="Group 15"/>
          <p:cNvGrpSpPr/>
          <p:nvPr/>
        </p:nvGrpSpPr>
        <p:grpSpPr>
          <a:xfrm>
            <a:off x="215795" y="4062717"/>
            <a:ext cx="3442838" cy="2509880"/>
            <a:chOff x="215795" y="4062717"/>
            <a:chExt cx="3442838" cy="2509880"/>
          </a:xfrm>
        </p:grpSpPr>
        <p:pic>
          <p:nvPicPr>
            <p:cNvPr id="15" name="Picture 14"/>
            <p:cNvPicPr/>
            <p:nvPr/>
          </p:nvPicPr>
          <p:blipFill>
            <a:blip r:embed="rId5">
              <a:extLst>
                <a:ext uri="{28A0092B-C50C-407E-A947-70E740481C1C}">
                  <a14:useLocalDpi xmlns:a14="http://schemas.microsoft.com/office/drawing/2010/main"/>
                </a:ext>
              </a:extLst>
            </a:blip>
            <a:srcRect/>
            <a:stretch>
              <a:fillRect/>
            </a:stretch>
          </p:blipFill>
          <p:spPr bwMode="auto">
            <a:xfrm>
              <a:off x="215795" y="4062717"/>
              <a:ext cx="3442838" cy="2509880"/>
            </a:xfrm>
            <a:prstGeom prst="rect">
              <a:avLst/>
            </a:prstGeom>
            <a:noFill/>
            <a:ln>
              <a:noFill/>
            </a:ln>
          </p:spPr>
        </p:pic>
        <p:sp>
          <p:nvSpPr>
            <p:cNvPr id="11" name="TextBox 10"/>
            <p:cNvSpPr txBox="1"/>
            <p:nvPr/>
          </p:nvSpPr>
          <p:spPr>
            <a:xfrm>
              <a:off x="382123" y="4122019"/>
              <a:ext cx="1701800" cy="276999"/>
            </a:xfrm>
            <a:prstGeom prst="rect">
              <a:avLst/>
            </a:prstGeom>
            <a:noFill/>
          </p:spPr>
          <p:txBody>
            <a:bodyPr wrap="square" rtlCol="0">
              <a:spAutoFit/>
            </a:bodyPr>
            <a:lstStyle/>
            <a:p>
              <a:r>
                <a:rPr lang="lv-LV" sz="1200" b="1" dirty="0">
                  <a:latin typeface="Arial" panose="020B0604020202020204" pitchFamily="34" charset="0"/>
                  <a:cs typeface="Arial" panose="020B0604020202020204" pitchFamily="34" charset="0"/>
                </a:rPr>
                <a:t>Līvāni</a:t>
              </a:r>
              <a:endParaRPr lang="en-US" sz="1200" b="1" dirty="0">
                <a:latin typeface="Arial" panose="020B0604020202020204" pitchFamily="34" charset="0"/>
                <a:cs typeface="Arial" panose="020B0604020202020204" pitchFamily="34" charset="0"/>
              </a:endParaRPr>
            </a:p>
          </p:txBody>
        </p:sp>
      </p:grpSp>
      <p:sp>
        <p:nvSpPr>
          <p:cNvPr id="3" name="TextBox 2"/>
          <p:cNvSpPr txBox="1"/>
          <p:nvPr/>
        </p:nvSpPr>
        <p:spPr>
          <a:xfrm>
            <a:off x="3862276" y="4756715"/>
            <a:ext cx="5151096" cy="1815882"/>
          </a:xfrm>
          <a:prstGeom prst="rect">
            <a:avLst/>
          </a:prstGeom>
          <a:noFill/>
        </p:spPr>
        <p:txBody>
          <a:bodyPr wrap="square" rtlCol="0">
            <a:spAutoFit/>
          </a:bodyPr>
          <a:lstStyle/>
          <a:p>
            <a:pPr algn="just"/>
            <a:r>
              <a:rPr lang="lv-LV" sz="1600" b="1" dirty="0">
                <a:latin typeface="Arial" panose="020B0604020202020204" pitchFamily="34" charset="0"/>
                <a:cs typeface="Arial" panose="020B0604020202020204" pitchFamily="34" charset="0"/>
              </a:rPr>
              <a:t>Vislielākie ekonomiskie zaudējumi </a:t>
            </a:r>
            <a:r>
              <a:rPr lang="lv-LV" sz="1600" dirty="0">
                <a:latin typeface="Arial" panose="020B0604020202020204" pitchFamily="34" charset="0"/>
                <a:cs typeface="Arial" panose="020B0604020202020204" pitchFamily="34" charset="0"/>
              </a:rPr>
              <a:t>saistīti ar apdraudēto </a:t>
            </a:r>
            <a:r>
              <a:rPr lang="lv-LV" sz="1600" u="sng" dirty="0">
                <a:latin typeface="Arial" panose="020B0604020202020204" pitchFamily="34" charset="0"/>
                <a:cs typeface="Arial" panose="020B0604020202020204" pitchFamily="34" charset="0"/>
              </a:rPr>
              <a:t>ēku atjaunošanu un ceļu rekonstrukciju</a:t>
            </a:r>
            <a:r>
              <a:rPr lang="lv-LV" sz="1600" dirty="0">
                <a:latin typeface="Arial" panose="020B0604020202020204" pitchFamily="34" charset="0"/>
                <a:cs typeface="Arial" panose="020B0604020202020204" pitchFamily="34" charset="0"/>
              </a:rPr>
              <a:t>. Kopumā pavasara plūdos ar mazu varbūtību potenciālie ekonomiskie zaudējumi Daugavpils pilsētai var sasniegt 54.8 milj. EUR, bet jūras vējuzplūdos ar mazu varbūtību potenciālie ekonomiskie zaudējumi Rīgas pilsētai varētu būt 57.9 milj. EUR.</a:t>
            </a:r>
            <a:endParaRPr lang="en-US" sz="1600" dirty="0"/>
          </a:p>
        </p:txBody>
      </p:sp>
    </p:spTree>
    <p:extLst>
      <p:ext uri="{BB962C8B-B14F-4D97-AF65-F5344CB8AC3E}">
        <p14:creationId xmlns:p14="http://schemas.microsoft.com/office/powerpoint/2010/main" val="314044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C2D5B2-85C8-D650-D7F5-27CE1519D01B}"/>
              </a:ext>
            </a:extLst>
          </p:cNvPr>
          <p:cNvSpPr>
            <a:spLocks noGrp="1"/>
          </p:cNvSpPr>
          <p:nvPr>
            <p:ph type="sldNum" sz="quarter" idx="13"/>
          </p:nvPr>
        </p:nvSpPr>
        <p:spPr/>
        <p:txBody>
          <a:bodyPr/>
          <a:lstStyle/>
          <a:p>
            <a:pPr>
              <a:defRPr/>
            </a:pPr>
            <a:fld id="{3CCE9845-9C13-4C24-963A-15FE8C35701F}" type="slidenum">
              <a:rPr lang="en-US" altLang="en-US" smtClean="0"/>
              <a:pPr>
                <a:defRPr/>
              </a:pPr>
              <a:t>13</a:t>
            </a:fld>
            <a:endParaRPr lang="en-US" altLang="en-US"/>
          </a:p>
        </p:txBody>
      </p:sp>
      <p:pic>
        <p:nvPicPr>
          <p:cNvPr id="6" name="Picture 5">
            <a:extLst>
              <a:ext uri="{FF2B5EF4-FFF2-40B4-BE49-F238E27FC236}">
                <a16:creationId xmlns:a16="http://schemas.microsoft.com/office/drawing/2014/main" id="{D9E263BA-8DAB-2FAD-6747-32FF4DDF413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88008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BAE6D1-9F7E-B310-C692-39A2B1DB9762}"/>
              </a:ext>
            </a:extLst>
          </p:cNvPr>
          <p:cNvSpPr>
            <a:spLocks noGrp="1"/>
          </p:cNvSpPr>
          <p:nvPr>
            <p:ph type="title"/>
          </p:nvPr>
        </p:nvSpPr>
        <p:spPr/>
        <p:txBody>
          <a:bodyPr/>
          <a:lstStyle/>
          <a:p>
            <a:pPr algn="ctr"/>
            <a:r>
              <a:rPr lang="lv-LV" sz="2400" b="1" dirty="0">
                <a:solidFill>
                  <a:srgbClr val="006600"/>
                </a:solidFill>
              </a:rPr>
              <a:t>Ūdensobjektu vides un dabas aizsardzības aizsargjoslas</a:t>
            </a:r>
            <a:endParaRPr lang="lv-LV" dirty="0">
              <a:solidFill>
                <a:srgbClr val="006600"/>
              </a:solidFill>
            </a:endParaRPr>
          </a:p>
        </p:txBody>
      </p:sp>
      <p:sp>
        <p:nvSpPr>
          <p:cNvPr id="4" name="Slide Number Placeholder 3">
            <a:extLst>
              <a:ext uri="{FF2B5EF4-FFF2-40B4-BE49-F238E27FC236}">
                <a16:creationId xmlns:a16="http://schemas.microsoft.com/office/drawing/2014/main" id="{62354DDF-8129-62F9-A9E0-43D2BDBD5034}"/>
              </a:ext>
            </a:extLst>
          </p:cNvPr>
          <p:cNvSpPr>
            <a:spLocks noGrp="1"/>
          </p:cNvSpPr>
          <p:nvPr>
            <p:ph type="sldNum" sz="quarter" idx="13"/>
          </p:nvPr>
        </p:nvSpPr>
        <p:spPr/>
        <p:txBody>
          <a:bodyPr/>
          <a:lstStyle/>
          <a:p>
            <a:pPr>
              <a:defRPr/>
            </a:pPr>
            <a:fld id="{3CCE9845-9C13-4C24-963A-15FE8C35701F}" type="slidenum">
              <a:rPr lang="en-US" altLang="en-US" smtClean="0"/>
              <a:pPr>
                <a:defRPr/>
              </a:pPr>
              <a:t>14</a:t>
            </a:fld>
            <a:endParaRPr lang="en-US" altLang="en-US"/>
          </a:p>
        </p:txBody>
      </p:sp>
      <p:sp>
        <p:nvSpPr>
          <p:cNvPr id="6" name="TextBox 5">
            <a:extLst>
              <a:ext uri="{FF2B5EF4-FFF2-40B4-BE49-F238E27FC236}">
                <a16:creationId xmlns:a16="http://schemas.microsoft.com/office/drawing/2014/main" id="{CB159310-C3F9-098F-8B60-8DB0DA692E6C}"/>
              </a:ext>
            </a:extLst>
          </p:cNvPr>
          <p:cNvSpPr txBox="1"/>
          <p:nvPr/>
        </p:nvSpPr>
        <p:spPr>
          <a:xfrm>
            <a:off x="197708" y="1837971"/>
            <a:ext cx="8748584" cy="4967514"/>
          </a:xfrm>
          <a:prstGeom prst="rect">
            <a:avLst/>
          </a:prstGeom>
          <a:noFill/>
        </p:spPr>
        <p:txBody>
          <a:bodyPr wrap="square">
            <a:spAutoFit/>
          </a:bodyPr>
          <a:lstStyle/>
          <a:p>
            <a:pPr algn="l">
              <a:lnSpc>
                <a:spcPct val="120000"/>
              </a:lnSpc>
            </a:pPr>
            <a:r>
              <a:rPr lang="lv-LV" sz="1600" b="1" u="sng" dirty="0">
                <a:latin typeface="Verdana" panose="020B0604030504040204" pitchFamily="34" charset="0"/>
                <a:ea typeface="Verdana" panose="020B0604030504040204" pitchFamily="34" charset="0"/>
              </a:rPr>
              <a:t>Aizsargjoslu likums </a:t>
            </a:r>
            <a:r>
              <a:rPr lang="lv-LV" sz="1600" dirty="0">
                <a:latin typeface="Verdana" panose="020B0604030504040204" pitchFamily="34" charset="0"/>
                <a:ea typeface="Verdana" panose="020B0604030504040204" pitchFamily="34" charset="0"/>
              </a:rPr>
              <a:t>(pamatkritēriji un prasība attēlot teritorijas plānojumā):</a:t>
            </a:r>
          </a:p>
          <a:p>
            <a:pPr marL="342900" indent="-342900" algn="l">
              <a:lnSpc>
                <a:spcPct val="120000"/>
              </a:lnSpc>
              <a:spcBef>
                <a:spcPts val="0"/>
              </a:spcBef>
              <a:buFont typeface="Wingdings" panose="05000000000000000000" pitchFamily="2" charset="2"/>
              <a:buChar char="Ø"/>
            </a:pPr>
            <a:r>
              <a:rPr lang="lv-LV" sz="1600" b="1" dirty="0">
                <a:latin typeface="Verdana" panose="020B0604030504040204" pitchFamily="34" charset="0"/>
                <a:ea typeface="Verdana" panose="020B0604030504040204" pitchFamily="34" charset="0"/>
              </a:rPr>
              <a:t>6.pants </a:t>
            </a:r>
            <a:r>
              <a:rPr lang="lv-LV" sz="1600" b="1" i="1" dirty="0">
                <a:solidFill>
                  <a:srgbClr val="414142"/>
                </a:solidFill>
                <a:effectLst/>
                <a:latin typeface="Verdana" panose="020B0604030504040204" pitchFamily="34" charset="0"/>
                <a:ea typeface="Verdana" panose="020B0604030504040204" pitchFamily="34" charset="0"/>
              </a:rPr>
              <a:t>Baltijas jūras un Rīgas jūras līča piekrastes aizsargjosla;</a:t>
            </a:r>
          </a:p>
          <a:p>
            <a:pPr marL="342900" indent="-342900" algn="l">
              <a:lnSpc>
                <a:spcPct val="120000"/>
              </a:lnSpc>
              <a:spcBef>
                <a:spcPts val="0"/>
              </a:spcBef>
              <a:buFont typeface="Wingdings" panose="05000000000000000000" pitchFamily="2" charset="2"/>
              <a:buChar char="Ø"/>
            </a:pPr>
            <a:r>
              <a:rPr lang="lv-LV" sz="1600" b="1" dirty="0">
                <a:solidFill>
                  <a:srgbClr val="414142"/>
                </a:solidFill>
                <a:latin typeface="Verdana" panose="020B0604030504040204" pitchFamily="34" charset="0"/>
                <a:ea typeface="Verdana" panose="020B0604030504040204" pitchFamily="34" charset="0"/>
              </a:rPr>
              <a:t>7.</a:t>
            </a:r>
            <a:r>
              <a:rPr lang="lv-LV" sz="1600" b="1" i="0" dirty="0">
                <a:solidFill>
                  <a:srgbClr val="414142"/>
                </a:solidFill>
                <a:effectLst/>
                <a:latin typeface="Verdana" panose="020B0604030504040204" pitchFamily="34" charset="0"/>
                <a:ea typeface="Verdana" panose="020B0604030504040204" pitchFamily="34" charset="0"/>
              </a:rPr>
              <a:t>pants </a:t>
            </a:r>
            <a:r>
              <a:rPr lang="lv-LV" sz="1600" b="1" i="1" dirty="0">
                <a:solidFill>
                  <a:srgbClr val="414142"/>
                </a:solidFill>
                <a:effectLst/>
                <a:latin typeface="Verdana" panose="020B0604030504040204" pitchFamily="34" charset="0"/>
                <a:ea typeface="Verdana" panose="020B0604030504040204" pitchFamily="34" charset="0"/>
              </a:rPr>
              <a:t>Virszemes ūdensobjektu aizsargjoslas.</a:t>
            </a:r>
          </a:p>
          <a:p>
            <a:pPr algn="l">
              <a:lnSpc>
                <a:spcPct val="120000"/>
              </a:lnSpc>
              <a:spcBef>
                <a:spcPts val="0"/>
              </a:spcBef>
            </a:pPr>
            <a:endParaRPr lang="lv-LV" sz="1600" dirty="0">
              <a:solidFill>
                <a:srgbClr val="414142"/>
              </a:solidFill>
              <a:latin typeface="Verdana" panose="020B0604030504040204" pitchFamily="34" charset="0"/>
              <a:ea typeface="Verdana" panose="020B0604030504040204" pitchFamily="34" charset="0"/>
              <a:cs typeface="Calibri" panose="020F0502020204030204" pitchFamily="34" charset="0"/>
            </a:endParaRPr>
          </a:p>
          <a:p>
            <a:pPr algn="l">
              <a:lnSpc>
                <a:spcPct val="120000"/>
              </a:lnSpc>
              <a:spcBef>
                <a:spcPts val="0"/>
              </a:spcBef>
            </a:pPr>
            <a:r>
              <a:rPr lang="lv-LV" sz="1600" dirty="0">
                <a:solidFill>
                  <a:srgbClr val="414142"/>
                </a:solidFill>
                <a:latin typeface="Verdana" panose="020B0604030504040204" pitchFamily="34" charset="0"/>
                <a:ea typeface="Verdana" panose="020B0604030504040204" pitchFamily="34" charset="0"/>
                <a:cs typeface="Calibri" panose="020F0502020204030204" pitchFamily="34" charset="0"/>
              </a:rPr>
              <a:t>Kopš 2018.gada 3.jūlija </a:t>
            </a:r>
            <a:r>
              <a:rPr lang="lv-LV" sz="1600" b="1" dirty="0">
                <a:solidFill>
                  <a:srgbClr val="006600"/>
                </a:solidFill>
                <a:latin typeface="Verdana" panose="020B0604030504040204" pitchFamily="34" charset="0"/>
                <a:ea typeface="Verdana" panose="020B0604030504040204" pitchFamily="34" charset="0"/>
                <a:cs typeface="Calibri" panose="020F0502020204030204" pitchFamily="34" charset="0"/>
              </a:rPr>
              <a:t>MK noteikumos Nr. 397 «Noteikumi par ūdens saimniecisko iecirkņu klasifikatoru»</a:t>
            </a:r>
            <a:r>
              <a:rPr lang="lv-LV" sz="1600" dirty="0">
                <a:solidFill>
                  <a:srgbClr val="006600"/>
                </a:solidFill>
                <a:latin typeface="Verdana" panose="020B0604030504040204" pitchFamily="34" charset="0"/>
                <a:ea typeface="Verdana" panose="020B0604030504040204" pitchFamily="34" charset="0"/>
                <a:cs typeface="Calibri" panose="020F0502020204030204" pitchFamily="34" charset="0"/>
              </a:rPr>
              <a:t> ir </a:t>
            </a:r>
            <a:r>
              <a:rPr lang="lv-LV" sz="1600" dirty="0">
                <a:solidFill>
                  <a:srgbClr val="414142"/>
                </a:solidFill>
                <a:latin typeface="Verdana" panose="020B0604030504040204" pitchFamily="34" charset="0"/>
                <a:ea typeface="Verdana" panose="020B0604030504040204" pitchFamily="34" charset="0"/>
                <a:cs typeface="Calibri" panose="020F0502020204030204" pitchFamily="34" charset="0"/>
              </a:rPr>
              <a:t>pieejama informācija ūdensteču aizsargjoslu </a:t>
            </a:r>
            <a:r>
              <a:rPr lang="lv-LV" sz="1600" u="sng" dirty="0">
                <a:solidFill>
                  <a:srgbClr val="414142"/>
                </a:solidFill>
                <a:latin typeface="Verdana" panose="020B0604030504040204" pitchFamily="34" charset="0"/>
                <a:ea typeface="Verdana" panose="020B0604030504040204" pitchFamily="34" charset="0"/>
                <a:cs typeface="Calibri" panose="020F0502020204030204" pitchFamily="34" charset="0"/>
              </a:rPr>
              <a:t>minimālā lieluma noteikšanai lauku teritorijās </a:t>
            </a:r>
            <a:r>
              <a:rPr lang="lv-LV" sz="1600" dirty="0">
                <a:solidFill>
                  <a:srgbClr val="414142"/>
                </a:solidFill>
                <a:latin typeface="Verdana" panose="020B0604030504040204" pitchFamily="34" charset="0"/>
                <a:ea typeface="Verdana" panose="020B0604030504040204" pitchFamily="34" charset="0"/>
                <a:cs typeface="Calibri" panose="020F0502020204030204" pitchFamily="34" charset="0"/>
              </a:rPr>
              <a:t>– par klasifikatorā iekļauto ūdensteču (kopskaitā 1771) garumu. </a:t>
            </a:r>
            <a:r>
              <a:rPr lang="lv-LV" sz="1600" dirty="0">
                <a:solidFill>
                  <a:srgbClr val="414142"/>
                </a:solidFill>
                <a:latin typeface="Verdana" panose="020B0604030504040204" pitchFamily="34" charset="0"/>
                <a:ea typeface="Verdana" panose="020B0604030504040204" pitchFamily="34" charset="0"/>
              </a:rPr>
              <a:t>Atkarībā no ūdensteces garuma tās iedalītas kategorijās:</a:t>
            </a:r>
          </a:p>
          <a:p>
            <a:pPr algn="l"/>
            <a:r>
              <a:rPr lang="lv-LV" sz="1600" b="0" i="0" dirty="0">
                <a:solidFill>
                  <a:srgbClr val="414142"/>
                </a:solidFill>
                <a:effectLst/>
                <a:latin typeface="Verdana" panose="020B0604030504040204" pitchFamily="34" charset="0"/>
                <a:ea typeface="Verdana" panose="020B0604030504040204" pitchFamily="34" charset="0"/>
              </a:rPr>
              <a:t>1. kategorija – ūdensteces garums &gt;100 km (</a:t>
            </a:r>
            <a:r>
              <a:rPr lang="lv-LV" sz="1600" b="0" i="0" dirty="0" err="1">
                <a:solidFill>
                  <a:srgbClr val="414142"/>
                </a:solidFill>
                <a:effectLst/>
                <a:latin typeface="Verdana" panose="020B0604030504040204" pitchFamily="34" charset="0"/>
                <a:ea typeface="Verdana" panose="020B0604030504040204" pitchFamily="34" charset="0"/>
              </a:rPr>
              <a:t>a.j</a:t>
            </a:r>
            <a:r>
              <a:rPr lang="lv-LV" sz="1600" b="0" i="0" dirty="0">
                <a:solidFill>
                  <a:srgbClr val="414142"/>
                </a:solidFill>
                <a:effectLst/>
                <a:latin typeface="Verdana" panose="020B0604030504040204" pitchFamily="34" charset="0"/>
                <a:ea typeface="Verdana" panose="020B0604030504040204" pitchFamily="34" charset="0"/>
              </a:rPr>
              <a:t>. - 300 m  katrā krastā);</a:t>
            </a:r>
            <a:br>
              <a:rPr lang="lv-LV" sz="1600" dirty="0">
                <a:latin typeface="Verdana" panose="020B0604030504040204" pitchFamily="34" charset="0"/>
                <a:ea typeface="Verdana" panose="020B0604030504040204" pitchFamily="34" charset="0"/>
              </a:rPr>
            </a:br>
            <a:r>
              <a:rPr lang="lv-LV" sz="1600" b="0" i="0" dirty="0">
                <a:solidFill>
                  <a:srgbClr val="414142"/>
                </a:solidFill>
                <a:effectLst/>
                <a:latin typeface="Verdana" panose="020B0604030504040204" pitchFamily="34" charset="0"/>
                <a:ea typeface="Verdana" panose="020B0604030504040204" pitchFamily="34" charset="0"/>
              </a:rPr>
              <a:t>2. kategorija – ūdensteces garums  ≥25 km, bet ≤ 100 km (</a:t>
            </a:r>
            <a:r>
              <a:rPr lang="lv-LV" sz="1600" b="0" i="0" dirty="0" err="1">
                <a:solidFill>
                  <a:srgbClr val="414142"/>
                </a:solidFill>
                <a:effectLst/>
                <a:latin typeface="Verdana" panose="020B0604030504040204" pitchFamily="34" charset="0"/>
                <a:ea typeface="Verdana" panose="020B0604030504040204" pitchFamily="34" charset="0"/>
              </a:rPr>
              <a:t>a.j</a:t>
            </a:r>
            <a:r>
              <a:rPr lang="lv-LV" sz="1600" b="0" i="0" dirty="0">
                <a:solidFill>
                  <a:srgbClr val="414142"/>
                </a:solidFill>
                <a:effectLst/>
                <a:latin typeface="Verdana" panose="020B0604030504040204" pitchFamily="34" charset="0"/>
                <a:ea typeface="Verdana" panose="020B0604030504040204" pitchFamily="34" charset="0"/>
              </a:rPr>
              <a:t>. - 100 m katrā krastā);</a:t>
            </a:r>
            <a:br>
              <a:rPr lang="lv-LV" sz="1600" dirty="0">
                <a:latin typeface="Verdana" panose="020B0604030504040204" pitchFamily="34" charset="0"/>
                <a:ea typeface="Verdana" panose="020B0604030504040204" pitchFamily="34" charset="0"/>
              </a:rPr>
            </a:br>
            <a:r>
              <a:rPr lang="lv-LV" sz="1600" b="0" i="0" dirty="0">
                <a:solidFill>
                  <a:srgbClr val="414142"/>
                </a:solidFill>
                <a:effectLst/>
                <a:latin typeface="Verdana" panose="020B0604030504040204" pitchFamily="34" charset="0"/>
                <a:ea typeface="Verdana" panose="020B0604030504040204" pitchFamily="34" charset="0"/>
              </a:rPr>
              <a:t>3. kategorija – ūdensteces garums ≥ 10 km, bet </a:t>
            </a:r>
            <a:r>
              <a:rPr lang="lv-LV" sz="1600" b="0" i="0" dirty="0">
                <a:solidFill>
                  <a:srgbClr val="000000"/>
                </a:solidFill>
                <a:effectLst/>
                <a:latin typeface="Verdana" panose="020B0604030504040204" pitchFamily="34" charset="0"/>
                <a:ea typeface="Verdana" panose="020B0604030504040204" pitchFamily="34" charset="0"/>
              </a:rPr>
              <a:t>&lt; </a:t>
            </a:r>
            <a:r>
              <a:rPr lang="lv-LV" sz="1600" b="0" i="0" dirty="0">
                <a:solidFill>
                  <a:srgbClr val="414142"/>
                </a:solidFill>
                <a:effectLst/>
                <a:latin typeface="Verdana" panose="020B0604030504040204" pitchFamily="34" charset="0"/>
                <a:ea typeface="Verdana" panose="020B0604030504040204" pitchFamily="34" charset="0"/>
              </a:rPr>
              <a:t>25 km (</a:t>
            </a:r>
            <a:r>
              <a:rPr lang="lv-LV" sz="1600" b="0" i="0" dirty="0" err="1">
                <a:solidFill>
                  <a:srgbClr val="414142"/>
                </a:solidFill>
                <a:effectLst/>
                <a:latin typeface="Verdana" panose="020B0604030504040204" pitchFamily="34" charset="0"/>
                <a:ea typeface="Verdana" panose="020B0604030504040204" pitchFamily="34" charset="0"/>
              </a:rPr>
              <a:t>a.j</a:t>
            </a:r>
            <a:r>
              <a:rPr lang="lv-LV" sz="1600" b="0" i="0" dirty="0">
                <a:solidFill>
                  <a:srgbClr val="414142"/>
                </a:solidFill>
                <a:effectLst/>
                <a:latin typeface="Verdana" panose="020B0604030504040204" pitchFamily="34" charset="0"/>
                <a:ea typeface="Verdana" panose="020B0604030504040204" pitchFamily="34" charset="0"/>
              </a:rPr>
              <a:t>. - 50 m katrā krastā);</a:t>
            </a:r>
            <a:br>
              <a:rPr lang="lv-LV" sz="1600" dirty="0">
                <a:latin typeface="Verdana" panose="020B0604030504040204" pitchFamily="34" charset="0"/>
                <a:ea typeface="Verdana" panose="020B0604030504040204" pitchFamily="34" charset="0"/>
              </a:rPr>
            </a:br>
            <a:r>
              <a:rPr lang="lv-LV" sz="1600" b="0" i="0" dirty="0">
                <a:solidFill>
                  <a:srgbClr val="414142"/>
                </a:solidFill>
                <a:effectLst/>
                <a:latin typeface="Verdana" panose="020B0604030504040204" pitchFamily="34" charset="0"/>
                <a:ea typeface="Verdana" panose="020B0604030504040204" pitchFamily="34" charset="0"/>
              </a:rPr>
              <a:t>4. kategorija – ūdensteces garums </a:t>
            </a:r>
            <a:r>
              <a:rPr lang="lv-LV" sz="1600" b="0" i="0" dirty="0">
                <a:solidFill>
                  <a:srgbClr val="000000"/>
                </a:solidFill>
                <a:effectLst/>
                <a:latin typeface="Verdana" panose="020B0604030504040204" pitchFamily="34" charset="0"/>
                <a:ea typeface="Verdana" panose="020B0604030504040204" pitchFamily="34" charset="0"/>
              </a:rPr>
              <a:t>&lt; </a:t>
            </a:r>
            <a:r>
              <a:rPr lang="lv-LV" sz="1600" b="0" i="0" dirty="0">
                <a:solidFill>
                  <a:srgbClr val="414142"/>
                </a:solidFill>
                <a:effectLst/>
                <a:latin typeface="Verdana" panose="020B0604030504040204" pitchFamily="34" charset="0"/>
                <a:ea typeface="Verdana" panose="020B0604030504040204" pitchFamily="34" charset="0"/>
              </a:rPr>
              <a:t>10 km (</a:t>
            </a:r>
            <a:r>
              <a:rPr lang="lv-LV" sz="1600" b="0" i="0" dirty="0" err="1">
                <a:solidFill>
                  <a:srgbClr val="414142"/>
                </a:solidFill>
                <a:effectLst/>
                <a:latin typeface="Verdana" panose="020B0604030504040204" pitchFamily="34" charset="0"/>
                <a:ea typeface="Verdana" panose="020B0604030504040204" pitchFamily="34" charset="0"/>
              </a:rPr>
              <a:t>a.j</a:t>
            </a:r>
            <a:r>
              <a:rPr lang="lv-LV" sz="1600" b="0" i="0" dirty="0">
                <a:solidFill>
                  <a:srgbClr val="414142"/>
                </a:solidFill>
                <a:effectLst/>
                <a:latin typeface="Verdana" panose="020B0604030504040204" pitchFamily="34" charset="0"/>
                <a:ea typeface="Verdana" panose="020B0604030504040204" pitchFamily="34" charset="0"/>
              </a:rPr>
              <a:t>. - 10 m katrā krastā);</a:t>
            </a:r>
            <a:endParaRPr lang="lv-LV" sz="1600" b="1" i="1" dirty="0">
              <a:solidFill>
                <a:srgbClr val="414142"/>
              </a:solidFill>
              <a:latin typeface="Verdana" panose="020B0604030504040204" pitchFamily="34" charset="0"/>
              <a:ea typeface="Verdana" panose="020B0604030504040204" pitchFamily="34" charset="0"/>
            </a:endParaRPr>
          </a:p>
          <a:p>
            <a:pPr algn="l"/>
            <a:r>
              <a:rPr lang="lv-LV" sz="1600" b="0" i="0" dirty="0">
                <a:solidFill>
                  <a:srgbClr val="414142"/>
                </a:solidFill>
                <a:effectLst/>
                <a:latin typeface="Verdana" panose="020B0604030504040204" pitchFamily="34" charset="0"/>
                <a:ea typeface="Verdana" panose="020B0604030504040204" pitchFamily="34" charset="0"/>
              </a:rPr>
              <a:t>0. kategorija – četras lielākās Latvijas ūdensteces (Venta, Lielupe, Gauja un Daugava), tām minimālais aizsargjoslas platums ir noteiks </a:t>
            </a:r>
            <a:r>
              <a:rPr lang="lv-LV" sz="1600" b="0" i="0" u="none" strike="noStrike" dirty="0">
                <a:solidFill>
                  <a:srgbClr val="16497B"/>
                </a:solidFill>
                <a:effectLst/>
                <a:latin typeface="Verdana" panose="020B0604030504040204" pitchFamily="34" charset="0"/>
                <a:ea typeface="Verdana" panose="020B0604030504040204" pitchFamily="34" charset="0"/>
                <a:hlinkClick r:id="rId3"/>
              </a:rPr>
              <a:t>Aizsargjoslu likuma</a:t>
            </a:r>
            <a:r>
              <a:rPr lang="lv-LV" sz="1600" b="0" i="0" dirty="0">
                <a:solidFill>
                  <a:srgbClr val="414142"/>
                </a:solidFill>
                <a:effectLst/>
                <a:latin typeface="Verdana" panose="020B0604030504040204" pitchFamily="34" charset="0"/>
                <a:ea typeface="Verdana" panose="020B0604030504040204" pitchFamily="34" charset="0"/>
              </a:rPr>
              <a:t> </a:t>
            </a:r>
            <a:r>
              <a:rPr lang="lv-LV" sz="1600" b="0" i="0" u="none" strike="noStrike" dirty="0">
                <a:solidFill>
                  <a:srgbClr val="16497B"/>
                </a:solidFill>
                <a:effectLst/>
                <a:latin typeface="Verdana" panose="020B0604030504040204" pitchFamily="34" charset="0"/>
                <a:ea typeface="Verdana" panose="020B0604030504040204" pitchFamily="34" charset="0"/>
                <a:hlinkClick r:id="rId4"/>
              </a:rPr>
              <a:t>7. panta</a:t>
            </a:r>
            <a:r>
              <a:rPr lang="lv-LV" sz="1600" b="0" i="0" dirty="0">
                <a:solidFill>
                  <a:srgbClr val="414142"/>
                </a:solidFill>
                <a:effectLst/>
                <a:latin typeface="Verdana" panose="020B0604030504040204" pitchFamily="34" charset="0"/>
                <a:ea typeface="Verdana" panose="020B0604030504040204" pitchFamily="34" charset="0"/>
              </a:rPr>
              <a:t> otrās daļas 1. punktā.</a:t>
            </a:r>
            <a:endParaRPr lang="lv-LV" sz="1600" b="1" i="1" dirty="0">
              <a:solidFill>
                <a:srgbClr val="414142"/>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0976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p:cNvSpPr>
            <a:spLocks noGrp="1"/>
          </p:cNvSpPr>
          <p:nvPr>
            <p:ph type="body" sz="quarter" idx="10"/>
          </p:nvPr>
        </p:nvSpPr>
        <p:spPr>
          <a:xfrm>
            <a:off x="469900" y="3435350"/>
            <a:ext cx="8369300" cy="2501900"/>
          </a:xfrm>
        </p:spPr>
        <p:txBody>
          <a:bodyPr/>
          <a:lstStyle/>
          <a:p>
            <a:pPr>
              <a:spcAft>
                <a:spcPts val="600"/>
              </a:spcAft>
            </a:pPr>
            <a:r>
              <a:rPr lang="lv-LV" altLang="lv-LV" sz="2800" b="1">
                <a:solidFill>
                  <a:srgbClr val="006600"/>
                </a:solidFill>
                <a:effectLst>
                  <a:outerShdw blurRad="38100" dist="38100" dir="2700000" algn="tl">
                    <a:srgbClr val="C0C0C0"/>
                  </a:outerShdw>
                </a:effectLst>
              </a:rPr>
              <a:t>Paldies par uzmanību</a:t>
            </a:r>
            <a:r>
              <a:rPr lang="en-GB" altLang="lv-LV" sz="2800" b="1">
                <a:solidFill>
                  <a:srgbClr val="006600"/>
                </a:solidFill>
                <a:effectLst>
                  <a:outerShdw blurRad="38100" dist="38100" dir="2700000" algn="tl">
                    <a:srgbClr val="C0C0C0"/>
                  </a:outerShdw>
                </a:effectLst>
              </a:rPr>
              <a:t>!</a:t>
            </a:r>
          </a:p>
          <a:p>
            <a:pPr>
              <a:spcAft>
                <a:spcPts val="600"/>
              </a:spcAft>
            </a:pPr>
            <a:endParaRPr lang="lv-LV" altLang="lv-LV" sz="2800" b="1">
              <a:effectLst>
                <a:outerShdw blurRad="38100" dist="38100" dir="2700000" algn="tl">
                  <a:srgbClr val="C0C0C0"/>
                </a:outerShdw>
              </a:effectLst>
            </a:endParaRPr>
          </a:p>
          <a:p>
            <a:pPr>
              <a:spcAft>
                <a:spcPts val="600"/>
              </a:spcAft>
            </a:pPr>
            <a:endParaRPr lang="lv-LV" altLang="lv-LV" sz="2800" b="1">
              <a:effectLst>
                <a:outerShdw blurRad="38100" dist="38100" dir="2700000" algn="tl">
                  <a:srgbClr val="C0C0C0"/>
                </a:outerShdw>
              </a:effectLst>
            </a:endParaRPr>
          </a:p>
          <a:p>
            <a:endParaRPr lang="lv-LV" altLang="lv-LV" sz="2800" b="1"/>
          </a:p>
        </p:txBody>
      </p:sp>
      <p:sp>
        <p:nvSpPr>
          <p:cNvPr id="111619" name="AutoShape 5" descr="Attēlu rezultāti vaicājumam “bildes plūdi Latvijā”"/>
          <p:cNvSpPr>
            <a:spLocks noChangeAspect="1" noChangeArrowheads="1"/>
          </p:cNvSpPr>
          <p:nvPr/>
        </p:nvSpPr>
        <p:spPr bwMode="auto">
          <a:xfrm>
            <a:off x="1460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lv-LV"/>
          </a:p>
        </p:txBody>
      </p:sp>
      <p:pic>
        <p:nvPicPr>
          <p:cNvPr id="111620" name="Picture 6" descr="Water-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5713" y="4248150"/>
            <a:ext cx="263525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6" descr="Water-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050" y="4248150"/>
            <a:ext cx="29464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9" descr="Water-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013" y="4248150"/>
            <a:ext cx="2947987"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949450" y="354013"/>
            <a:ext cx="6784975" cy="1093787"/>
          </a:xfrm>
        </p:spPr>
        <p:txBody>
          <a:bodyPr>
            <a:normAutofit fontScale="90000"/>
          </a:bodyPr>
          <a:lstStyle/>
          <a:p>
            <a:pPr algn="ctr"/>
            <a:r>
              <a:rPr lang="lv-LV" altLang="lv-LV" dirty="0">
                <a:solidFill>
                  <a:srgbClr val="336600"/>
                </a:solidFill>
              </a:rPr>
              <a:t>Upju baseinu apgabalu apsaimniekošanas plāni un plūdu riska pārvaldības plāni 2022.-2027.gadam</a:t>
            </a:r>
            <a:endParaRPr lang="en-US" altLang="lv-LV" dirty="0">
              <a:solidFill>
                <a:srgbClr val="336600"/>
              </a:solidFill>
            </a:endParaRPr>
          </a:p>
        </p:txBody>
      </p:sp>
      <p:sp>
        <p:nvSpPr>
          <p:cNvPr id="38915" name="Content Placeholder 2"/>
          <p:cNvSpPr>
            <a:spLocks noGrp="1"/>
          </p:cNvSpPr>
          <p:nvPr>
            <p:ph idx="1"/>
          </p:nvPr>
        </p:nvSpPr>
        <p:spPr>
          <a:xfrm>
            <a:off x="379413" y="1641475"/>
            <a:ext cx="8355012" cy="4683125"/>
          </a:xfrm>
          <a:ln>
            <a:noFill/>
            <a:miter lim="800000"/>
            <a:headEnd/>
            <a:tailEnd/>
          </a:ln>
        </p:spPr>
        <p:txBody>
          <a:bodyPr>
            <a:normAutofit/>
          </a:bodyPr>
          <a:lstStyle/>
          <a:p>
            <a:pPr marL="0" indent="0" algn="just">
              <a:spcBef>
                <a:spcPct val="0"/>
              </a:spcBef>
              <a:spcAft>
                <a:spcPts val="1200"/>
              </a:spcAft>
              <a:buClr>
                <a:srgbClr val="006600"/>
              </a:buClr>
              <a:buFont typeface="Arial" panose="020B0604020202020204" pitchFamily="34" charset="0"/>
              <a:buNone/>
            </a:pPr>
            <a:r>
              <a:rPr lang="lv-LV" altLang="lv-LV" sz="1800" b="1" dirty="0">
                <a:solidFill>
                  <a:srgbClr val="006600"/>
                </a:solidFill>
              </a:rPr>
              <a:t>Galvenais plānošanas dokuments ūdeņu aizsardzības un apsaimniekošanas jomā</a:t>
            </a:r>
            <a:r>
              <a:rPr lang="lv-LV" altLang="lv-LV" sz="1800" dirty="0"/>
              <a:t>, ko Latvijas Vides, ģeoloģijas un meteoroloģijas centrs (LVĢMC) izstrādā </a:t>
            </a:r>
            <a:r>
              <a:rPr lang="lv-LV" altLang="lv-LV" sz="1800" b="1" dirty="0">
                <a:solidFill>
                  <a:srgbClr val="006600"/>
                </a:solidFill>
              </a:rPr>
              <a:t>reizi 6 gados</a:t>
            </a:r>
            <a:r>
              <a:rPr lang="lv-LV" altLang="lv-LV" sz="1800" dirty="0">
                <a:solidFill>
                  <a:srgbClr val="006600"/>
                </a:solidFill>
              </a:rPr>
              <a:t>.</a:t>
            </a:r>
          </a:p>
          <a:p>
            <a:pPr marL="0" indent="0" algn="just">
              <a:spcBef>
                <a:spcPct val="0"/>
              </a:spcBef>
              <a:spcAft>
                <a:spcPts val="1200"/>
              </a:spcAft>
              <a:buClr>
                <a:srgbClr val="006600"/>
              </a:buClr>
              <a:buFont typeface="Arial" panose="020B0604020202020204" pitchFamily="34" charset="0"/>
              <a:buNone/>
            </a:pPr>
            <a:r>
              <a:rPr lang="lv-LV" altLang="lv-LV" sz="1800" dirty="0"/>
              <a:t>Raksturo </a:t>
            </a:r>
            <a:r>
              <a:rPr lang="lv-LV" altLang="lv-LV" sz="1800" b="1" dirty="0">
                <a:solidFill>
                  <a:srgbClr val="006600"/>
                </a:solidFill>
              </a:rPr>
              <a:t>lielāko</a:t>
            </a:r>
            <a:r>
              <a:rPr lang="lv-LV" altLang="lv-LV" sz="1800" dirty="0"/>
              <a:t> upju un ezeru, arī pazemes un jūras piekrastes ūdeņu stāvokli, norāda būtiskākās problēmas, piedāvā rīcības to risināšanai.</a:t>
            </a:r>
          </a:p>
          <a:p>
            <a:pPr marL="0" indent="0" algn="just">
              <a:spcBef>
                <a:spcPct val="0"/>
              </a:spcBef>
              <a:spcAft>
                <a:spcPts val="1200"/>
              </a:spcAft>
              <a:buClr>
                <a:srgbClr val="006600"/>
              </a:buClr>
              <a:buFont typeface="Arial" panose="020B0604020202020204" pitchFamily="34" charset="0"/>
              <a:buNone/>
            </a:pPr>
            <a:r>
              <a:rPr lang="lv-LV" altLang="lv-LV" sz="1800" dirty="0"/>
              <a:t>Upju baseinu apsaimniekošanas plānos 2022.-2027. gadam ir integrēti arī plūdu riska pārvaldības plāni.</a:t>
            </a:r>
          </a:p>
          <a:p>
            <a:pPr marL="0" indent="0" algn="just">
              <a:spcBef>
                <a:spcPct val="0"/>
              </a:spcBef>
              <a:spcAft>
                <a:spcPts val="1200"/>
              </a:spcAft>
              <a:buClr>
                <a:srgbClr val="006600"/>
              </a:buClr>
              <a:buFont typeface="Arial" panose="020B0604020202020204" pitchFamily="34" charset="0"/>
              <a:buNone/>
            </a:pPr>
            <a:r>
              <a:rPr lang="lv-LV" altLang="lv-LV" sz="1800" b="1" dirty="0">
                <a:solidFill>
                  <a:srgbClr val="006600"/>
                </a:solidFill>
              </a:rPr>
              <a:t>Apstiprināti ar </a:t>
            </a:r>
            <a:r>
              <a:rPr lang="lv-LV" altLang="lv-LV" sz="1800" dirty="0"/>
              <a:t>vides aizsardzības un reģionālās attīstības ministra 2022. gada 19. aprīļa rīkojumu Nr. </a:t>
            </a:r>
            <a:r>
              <a:rPr lang="en-US" sz="1800" dirty="0">
                <a:effectLst/>
              </a:rPr>
              <a:t>1‑2/59</a:t>
            </a:r>
            <a:r>
              <a:rPr lang="lv-LV" altLang="lv-LV" sz="1800" dirty="0"/>
              <a:t>. </a:t>
            </a:r>
            <a:r>
              <a:rPr lang="en-GB" altLang="lv-LV" sz="1800" dirty="0"/>
              <a:t> </a:t>
            </a:r>
          </a:p>
          <a:p>
            <a:pPr marL="0" indent="0" algn="just">
              <a:spcBef>
                <a:spcPct val="0"/>
              </a:spcBef>
              <a:spcAft>
                <a:spcPts val="1200"/>
              </a:spcAft>
              <a:buClr>
                <a:srgbClr val="006600"/>
              </a:buClr>
              <a:buFont typeface="Arial" panose="020B0604020202020204" pitchFamily="34" charset="0"/>
              <a:buNone/>
            </a:pPr>
            <a:r>
              <a:rPr lang="lv-LV" altLang="lv-LV" sz="1800" dirty="0"/>
              <a:t>Ar plāniem var iepazīties LVĢMC mājas lapā</a:t>
            </a:r>
            <a:r>
              <a:rPr lang="en-GB" altLang="lv-LV" sz="1800" dirty="0"/>
              <a:t>: </a:t>
            </a:r>
          </a:p>
          <a:p>
            <a:pPr marL="0" indent="0">
              <a:spcBef>
                <a:spcPct val="0"/>
              </a:spcBef>
              <a:spcAft>
                <a:spcPts val="300"/>
              </a:spcAft>
              <a:buFont typeface="Arial" panose="020B0604020202020204" pitchFamily="34" charset="0"/>
              <a:buNone/>
            </a:pPr>
            <a:r>
              <a:rPr lang="lv-LV" altLang="lv-LV" sz="1800" dirty="0">
                <a:hlinkClick r:id="rId3"/>
              </a:rPr>
              <a:t>https://videscentrs.lvgmc.lv/lapas/udens-apsaimniekosana-un-pludu-parvaldiba</a:t>
            </a:r>
            <a:r>
              <a:rPr lang="lv-LV" altLang="lv-LV" sz="1800" dirty="0"/>
              <a:t> </a:t>
            </a:r>
          </a:p>
          <a:p>
            <a:pPr marL="0" indent="0" algn="just">
              <a:lnSpc>
                <a:spcPct val="30000"/>
              </a:lnSpc>
              <a:buFont typeface="Arial" panose="020B0604020202020204" pitchFamily="34" charset="0"/>
              <a:buNone/>
            </a:pPr>
            <a:endParaRPr lang="lv-LV" altLang="lv-LV" sz="1100" dirty="0"/>
          </a:p>
          <a:p>
            <a:pPr marL="0" indent="0" algn="just">
              <a:lnSpc>
                <a:spcPct val="30000"/>
              </a:lnSpc>
              <a:buFont typeface="Arial" panose="020B0604020202020204" pitchFamily="34" charset="0"/>
              <a:buNone/>
            </a:pPr>
            <a:endParaRPr lang="lv-LV" altLang="lv-LV" sz="1300" dirty="0"/>
          </a:p>
        </p:txBody>
      </p:sp>
      <p:sp>
        <p:nvSpPr>
          <p:cNvPr id="38916" name="Slide Number Placeholder 6"/>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B3AD17DA-39D7-4B68-941C-1A42331AB4F0}" type="slidenum">
              <a:rPr lang="en-US" altLang="en-US" sz="1000" smtClean="0">
                <a:solidFill>
                  <a:srgbClr val="898989"/>
                </a:solidFill>
                <a:latin typeface="Verdana" panose="020B0604030504040204" pitchFamily="34" charset="0"/>
              </a:rPr>
              <a:pPr/>
              <a:t>2</a:t>
            </a:fld>
            <a:endParaRPr lang="en-US" altLang="en-US" sz="1000">
              <a:solidFill>
                <a:srgbClr val="898989"/>
              </a:solidFill>
              <a:latin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9BD296-04AA-187C-EE15-8B2C456373E4}"/>
              </a:ext>
            </a:extLst>
          </p:cNvPr>
          <p:cNvSpPr>
            <a:spLocks noGrp="1"/>
          </p:cNvSpPr>
          <p:nvPr>
            <p:ph type="sldNum" sz="quarter" idx="13"/>
          </p:nvPr>
        </p:nvSpPr>
        <p:spPr/>
        <p:txBody>
          <a:bodyPr/>
          <a:lstStyle/>
          <a:p>
            <a:pPr>
              <a:defRPr/>
            </a:pPr>
            <a:fld id="{D36134AA-B8F4-439B-8C27-4CA954064EE0}" type="slidenum">
              <a:rPr lang="en-US" altLang="en-US" smtClean="0"/>
              <a:pPr>
                <a:defRPr/>
              </a:pPr>
              <a:t>3</a:t>
            </a:fld>
            <a:endParaRPr lang="en-US" altLang="en-US"/>
          </a:p>
        </p:txBody>
      </p:sp>
      <p:pic>
        <p:nvPicPr>
          <p:cNvPr id="11" name="Picture 10">
            <a:extLst>
              <a:ext uri="{FF2B5EF4-FFF2-40B4-BE49-F238E27FC236}">
                <a16:creationId xmlns:a16="http://schemas.microsoft.com/office/drawing/2014/main" id="{00CDC402-DEEB-8EBE-255D-8A9D9A973A0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1612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590800" y="304800"/>
            <a:ext cx="6096000" cy="1066800"/>
          </a:xfrm>
        </p:spPr>
        <p:txBody>
          <a:bodyPr>
            <a:normAutofit/>
          </a:bodyPr>
          <a:lstStyle/>
          <a:p>
            <a:pPr algn="ctr"/>
            <a:r>
              <a:rPr lang="lv-LV" altLang="lv-LV" dirty="0">
                <a:solidFill>
                  <a:srgbClr val="006600"/>
                </a:solidFill>
              </a:rPr>
              <a:t>Upju baseinu apgabali Latvijā</a:t>
            </a:r>
            <a:endParaRPr lang="en-US" altLang="lv-LV" dirty="0">
              <a:solidFill>
                <a:srgbClr val="006600"/>
              </a:solidFill>
            </a:endParaRPr>
          </a:p>
        </p:txBody>
      </p:sp>
      <p:pic>
        <p:nvPicPr>
          <p:cNvPr id="5" name="Content Placeholder 4" descr="Picture1.png"/>
          <p:cNvPicPr>
            <a:picLocks noGrp="1" noChangeAspect="1"/>
          </p:cNvPicPr>
          <p:nvPr>
            <p:ph idx="4294967295"/>
          </p:nvPr>
        </p:nvPicPr>
        <p:blipFill>
          <a:blip r:embed="rId3" cstate="print"/>
          <a:stretch>
            <a:fillRect/>
          </a:stretch>
        </p:blipFill>
        <p:spPr>
          <a:xfrm>
            <a:off x="1660450" y="1100138"/>
            <a:ext cx="7483549" cy="5586412"/>
          </a:xfrm>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97100" y="381000"/>
            <a:ext cx="6489700" cy="1036638"/>
          </a:xfrm>
        </p:spPr>
        <p:txBody>
          <a:bodyPr>
            <a:normAutofit/>
          </a:bodyPr>
          <a:lstStyle/>
          <a:p>
            <a:pPr algn="ctr"/>
            <a:r>
              <a:rPr lang="lv-LV" altLang="lv-LV" dirty="0">
                <a:solidFill>
                  <a:srgbClr val="336600"/>
                </a:solidFill>
              </a:rPr>
              <a:t>Upju baseinu apgabalu apsaimniekošanas plānu saturs </a:t>
            </a:r>
            <a:endParaRPr lang="en-GB" altLang="lv-LV" dirty="0"/>
          </a:p>
        </p:txBody>
      </p:sp>
      <p:sp>
        <p:nvSpPr>
          <p:cNvPr id="40963" name="Content Placeholder 2"/>
          <p:cNvSpPr>
            <a:spLocks noGrp="1"/>
          </p:cNvSpPr>
          <p:nvPr>
            <p:ph idx="1"/>
          </p:nvPr>
        </p:nvSpPr>
        <p:spPr>
          <a:xfrm>
            <a:off x="3843338" y="1417638"/>
            <a:ext cx="4843462" cy="5211762"/>
          </a:xfrm>
        </p:spPr>
        <p:txBody>
          <a:bodyPr>
            <a:normAutofit lnSpcReduction="10000"/>
          </a:bodyPr>
          <a:lstStyle/>
          <a:p>
            <a:pPr marL="342900" indent="-342900" algn="just">
              <a:spcBef>
                <a:spcPct val="0"/>
              </a:spcBef>
              <a:spcAft>
                <a:spcPts val="1200"/>
              </a:spcAft>
              <a:buFont typeface="Verdana" panose="020B0604030504040204" pitchFamily="34" charset="0"/>
              <a:buChar char="–"/>
            </a:pPr>
            <a:r>
              <a:rPr lang="lv-LV" altLang="lv-LV" sz="1600" b="1" dirty="0">
                <a:solidFill>
                  <a:srgbClr val="007635"/>
                </a:solidFill>
              </a:rPr>
              <a:t>Cilvēka darbības ietekmes uz ūdeņiem raksturojums.</a:t>
            </a:r>
          </a:p>
          <a:p>
            <a:pPr marL="342900" indent="-342900" algn="just">
              <a:spcBef>
                <a:spcPct val="0"/>
              </a:spcBef>
              <a:spcAft>
                <a:spcPts val="1200"/>
              </a:spcAft>
              <a:buFont typeface="Verdana" panose="020B0604030504040204" pitchFamily="34" charset="0"/>
              <a:buChar char="–"/>
            </a:pPr>
            <a:r>
              <a:rPr lang="lv-LV" altLang="lv-LV" sz="1600" b="1" dirty="0">
                <a:solidFill>
                  <a:srgbClr val="007635"/>
                </a:solidFill>
              </a:rPr>
              <a:t>Informācija par ūdeņu monitoringu, stāvokļa vērtējums.</a:t>
            </a:r>
            <a:endParaRPr lang="en-GB" altLang="lv-LV" sz="1600" b="1" dirty="0">
              <a:solidFill>
                <a:srgbClr val="007635"/>
              </a:solidFill>
            </a:endParaRPr>
          </a:p>
          <a:p>
            <a:pPr marL="342900" indent="-342900" algn="just">
              <a:spcBef>
                <a:spcPct val="0"/>
              </a:spcBef>
              <a:spcAft>
                <a:spcPts val="1200"/>
              </a:spcAft>
              <a:buFont typeface="Verdana" panose="020B0604030504040204" pitchFamily="34" charset="0"/>
              <a:buChar char="–"/>
            </a:pPr>
            <a:r>
              <a:rPr lang="lv-LV" altLang="lv-LV" sz="1600" b="1" dirty="0">
                <a:solidFill>
                  <a:srgbClr val="007635"/>
                </a:solidFill>
              </a:rPr>
              <a:t>Izvirzītie ūdens</a:t>
            </a:r>
            <a:r>
              <a:rPr lang="lv-LV" altLang="lv-LV" sz="1600" dirty="0">
                <a:solidFill>
                  <a:srgbClr val="254061"/>
                </a:solidFill>
              </a:rPr>
              <a:t> (vides) </a:t>
            </a:r>
            <a:r>
              <a:rPr lang="lv-LV" altLang="lv-LV" sz="1600" b="1" dirty="0">
                <a:solidFill>
                  <a:srgbClr val="007635"/>
                </a:solidFill>
              </a:rPr>
              <a:t>kvalitātes</a:t>
            </a:r>
            <a:r>
              <a:rPr lang="en-GB" altLang="lv-LV" sz="1600" b="1" dirty="0">
                <a:solidFill>
                  <a:srgbClr val="007635"/>
                </a:solidFill>
              </a:rPr>
              <a:t> </a:t>
            </a:r>
            <a:r>
              <a:rPr lang="lv-LV" altLang="lv-LV" sz="1600" b="1" dirty="0">
                <a:solidFill>
                  <a:srgbClr val="007635"/>
                </a:solidFill>
              </a:rPr>
              <a:t>mērķi, risks tos nesasniegt un izņēmumi.</a:t>
            </a:r>
          </a:p>
          <a:p>
            <a:pPr marL="342900" indent="-342900" algn="just">
              <a:spcBef>
                <a:spcPct val="0"/>
              </a:spcBef>
              <a:spcAft>
                <a:spcPts val="1200"/>
              </a:spcAft>
              <a:buFont typeface="Verdana" panose="020B0604030504040204" pitchFamily="34" charset="0"/>
              <a:buChar char="–"/>
            </a:pPr>
            <a:r>
              <a:rPr lang="lv-LV" altLang="lv-LV" sz="1600" b="1" dirty="0">
                <a:solidFill>
                  <a:srgbClr val="007635"/>
                </a:solidFill>
              </a:rPr>
              <a:t>Ekonomiskā analīze</a:t>
            </a:r>
            <a:r>
              <a:rPr lang="lv-LV" altLang="lv-LV" sz="1600" dirty="0">
                <a:solidFill>
                  <a:srgbClr val="007635"/>
                </a:solidFill>
              </a:rPr>
              <a:t>. </a:t>
            </a:r>
            <a:endParaRPr lang="en-GB" altLang="lv-LV" sz="1600" dirty="0">
              <a:solidFill>
                <a:srgbClr val="007635"/>
              </a:solidFill>
            </a:endParaRPr>
          </a:p>
          <a:p>
            <a:pPr marL="342900" indent="-342900" algn="just">
              <a:spcBef>
                <a:spcPct val="0"/>
              </a:spcBef>
              <a:spcAft>
                <a:spcPts val="1200"/>
              </a:spcAft>
              <a:buFont typeface="Verdana" panose="020B0604030504040204" pitchFamily="34" charset="0"/>
              <a:buChar char="–"/>
            </a:pPr>
            <a:r>
              <a:rPr lang="lv-LV" altLang="lv-LV" sz="1600" b="1" dirty="0">
                <a:solidFill>
                  <a:srgbClr val="007635"/>
                </a:solidFill>
              </a:rPr>
              <a:t>Pasākumu programma</a:t>
            </a:r>
            <a:r>
              <a:rPr lang="en-GB" altLang="lv-LV" sz="1600" dirty="0">
                <a:solidFill>
                  <a:srgbClr val="254061"/>
                </a:solidFill>
              </a:rPr>
              <a:t>, </a:t>
            </a:r>
            <a:r>
              <a:rPr lang="lv-LV" altLang="lv-LV" sz="1600" dirty="0">
                <a:solidFill>
                  <a:srgbClr val="254061"/>
                </a:solidFill>
              </a:rPr>
              <a:t>t.sk. tiesību aktos noteiktie</a:t>
            </a:r>
            <a:r>
              <a:rPr lang="en-GB" altLang="lv-LV" sz="1600" dirty="0">
                <a:solidFill>
                  <a:srgbClr val="254061"/>
                </a:solidFill>
              </a:rPr>
              <a:t> </a:t>
            </a:r>
            <a:r>
              <a:rPr lang="lv-LV" altLang="lv-LV" sz="1600" dirty="0">
                <a:solidFill>
                  <a:srgbClr val="254061"/>
                </a:solidFill>
              </a:rPr>
              <a:t>un papildus nepieciešamie pasākumi.</a:t>
            </a:r>
            <a:r>
              <a:rPr lang="en-GB" altLang="lv-LV" sz="1600" dirty="0">
                <a:solidFill>
                  <a:srgbClr val="254061"/>
                </a:solidFill>
              </a:rPr>
              <a:t> </a:t>
            </a:r>
          </a:p>
          <a:p>
            <a:pPr marL="342900" indent="-342900" algn="just">
              <a:spcBef>
                <a:spcPct val="0"/>
              </a:spcBef>
              <a:spcAft>
                <a:spcPts val="1200"/>
              </a:spcAft>
              <a:buFont typeface="Verdana" panose="020B0604030504040204" pitchFamily="34" charset="0"/>
              <a:buChar char="–"/>
            </a:pPr>
            <a:r>
              <a:rPr lang="lv-LV" altLang="lv-LV" sz="1600" b="1" dirty="0">
                <a:solidFill>
                  <a:srgbClr val="007635"/>
                </a:solidFill>
              </a:rPr>
              <a:t>Informācija par sabiedrisko apspriešanu</a:t>
            </a:r>
            <a:r>
              <a:rPr lang="lv-LV" altLang="lv-LV" sz="1600" dirty="0">
                <a:solidFill>
                  <a:srgbClr val="254061"/>
                </a:solidFill>
              </a:rPr>
              <a:t>.</a:t>
            </a:r>
          </a:p>
          <a:p>
            <a:pPr marL="342900" indent="-342900" algn="just">
              <a:spcBef>
                <a:spcPct val="0"/>
              </a:spcBef>
              <a:spcAft>
                <a:spcPts val="1200"/>
              </a:spcAft>
              <a:buFont typeface="Verdana" panose="020B0604030504040204" pitchFamily="34" charset="0"/>
              <a:buChar char="–"/>
            </a:pPr>
            <a:r>
              <a:rPr lang="lv-LV" altLang="lv-LV" sz="1600" b="1" dirty="0">
                <a:solidFill>
                  <a:srgbClr val="007635"/>
                </a:solidFill>
              </a:rPr>
              <a:t>Plūdu riska pārvaldības plāns </a:t>
            </a:r>
            <a:r>
              <a:rPr lang="lv-LV" altLang="lv-LV" sz="1600" dirty="0"/>
              <a:t>un pretplūdu </a:t>
            </a:r>
            <a:r>
              <a:rPr lang="lv-LV" altLang="lv-LV" sz="1600" b="1" dirty="0">
                <a:solidFill>
                  <a:srgbClr val="007635"/>
                </a:solidFill>
              </a:rPr>
              <a:t>pasākumu programma.</a:t>
            </a:r>
          </a:p>
          <a:p>
            <a:pPr algn="ctr">
              <a:spcBef>
                <a:spcPct val="0"/>
              </a:spcBef>
              <a:spcAft>
                <a:spcPts val="1200"/>
              </a:spcAft>
            </a:pPr>
            <a:r>
              <a:rPr lang="lv-LV" altLang="lv-LV" sz="1600" b="1" dirty="0"/>
              <a:t>Informācija gan teksta, gan tabulu, gan karšu veidā.</a:t>
            </a:r>
          </a:p>
          <a:p>
            <a:pPr marL="342900" indent="-342900" algn="just">
              <a:lnSpc>
                <a:spcPct val="80000"/>
              </a:lnSpc>
              <a:spcBef>
                <a:spcPct val="0"/>
              </a:spcBef>
              <a:spcAft>
                <a:spcPts val="1200"/>
              </a:spcAft>
              <a:buFont typeface="Verdana" panose="020B0604030504040204" pitchFamily="34" charset="0"/>
              <a:buChar char="–"/>
            </a:pPr>
            <a:endParaRPr lang="en-GB" altLang="lv-LV" sz="1700" dirty="0">
              <a:solidFill>
                <a:srgbClr val="254061"/>
              </a:solidFill>
            </a:endParaRPr>
          </a:p>
        </p:txBody>
      </p:sp>
      <p:sp>
        <p:nvSpPr>
          <p:cNvPr id="4096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419DE8E-88B8-477C-9658-C93043DF82F5}" type="slidenum">
              <a:rPr lang="en-US" altLang="en-US" smtClean="0"/>
              <a:pPr/>
              <a:t>5</a:t>
            </a:fld>
            <a:endParaRPr lang="en-US" altLang="en-US"/>
          </a:p>
        </p:txBody>
      </p:sp>
      <p:pic>
        <p:nvPicPr>
          <p:cNvPr id="109570" name="Picture 2" descr="Plūdu riski">
            <a:extLst>
              <a:ext uri="{FF2B5EF4-FFF2-40B4-BE49-F238E27FC236}">
                <a16:creationId xmlns:a16="http://schemas.microsoft.com/office/drawing/2014/main" id="{19306B07-8814-7ACB-D8E6-206CBF6E92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84" y="1902941"/>
            <a:ext cx="3660854" cy="2992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e007ba37d0_0_0"/>
          <p:cNvSpPr txBox="1">
            <a:spLocks noGrp="1"/>
          </p:cNvSpPr>
          <p:nvPr>
            <p:ph type="title"/>
          </p:nvPr>
        </p:nvSpPr>
        <p:spPr>
          <a:xfrm>
            <a:off x="0" y="0"/>
            <a:ext cx="8583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lv-LV" sz="3200" dirty="0">
                <a:solidFill>
                  <a:schemeClr val="lt1"/>
                </a:solidFill>
              </a:rPr>
              <a:t>PUNKTVEIDA PIESĀRŅOJUMA BŪTISKI IETEKMĒTIE ŪO DAUGAVAS UBA</a:t>
            </a:r>
            <a:endParaRPr sz="3200" dirty="0">
              <a:solidFill>
                <a:schemeClr val="lt1"/>
              </a:solidFill>
            </a:endParaRPr>
          </a:p>
        </p:txBody>
      </p:sp>
      <p:pic>
        <p:nvPicPr>
          <p:cNvPr id="166" name="Google Shape;166;ge007ba37d0_0_0"/>
          <p:cNvPicPr preferRelativeResize="0"/>
          <p:nvPr/>
        </p:nvPicPr>
        <p:blipFill>
          <a:blip r:embed="rId3">
            <a:alphaModFix/>
          </a:blip>
          <a:stretch>
            <a:fillRect/>
          </a:stretch>
        </p:blipFill>
        <p:spPr>
          <a:xfrm>
            <a:off x="561000" y="1143000"/>
            <a:ext cx="7957087" cy="5715001"/>
          </a:xfrm>
          <a:prstGeom prst="rect">
            <a:avLst/>
          </a:prstGeom>
          <a:noFill/>
          <a:ln>
            <a:noFill/>
          </a:ln>
        </p:spPr>
      </p:pic>
    </p:spTree>
    <p:extLst>
      <p:ext uri="{BB962C8B-B14F-4D97-AF65-F5344CB8AC3E}">
        <p14:creationId xmlns:p14="http://schemas.microsoft.com/office/powerpoint/2010/main" val="206133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49450" y="354013"/>
            <a:ext cx="6784975" cy="1093787"/>
          </a:xfrm>
        </p:spPr>
        <p:txBody>
          <a:bodyPr>
            <a:normAutofit/>
          </a:bodyPr>
          <a:lstStyle/>
          <a:p>
            <a:pPr algn="ctr"/>
            <a:r>
              <a:rPr lang="lv-LV" altLang="lv-LV" dirty="0">
                <a:solidFill>
                  <a:srgbClr val="006600"/>
                </a:solidFill>
              </a:rPr>
              <a:t>Būtiskākie secinājumi no apsaimniekošanas plāniem</a:t>
            </a:r>
            <a:endParaRPr lang="en-GB" altLang="lv-LV" dirty="0">
              <a:solidFill>
                <a:srgbClr val="006600"/>
              </a:solidFill>
            </a:endParaRPr>
          </a:p>
        </p:txBody>
      </p:sp>
      <p:sp>
        <p:nvSpPr>
          <p:cNvPr id="13315" name="Content Placeholder 2"/>
          <p:cNvSpPr>
            <a:spLocks noGrp="1"/>
          </p:cNvSpPr>
          <p:nvPr>
            <p:ph idx="1"/>
          </p:nvPr>
        </p:nvSpPr>
        <p:spPr>
          <a:xfrm>
            <a:off x="379413" y="1581664"/>
            <a:ext cx="8355012" cy="5047735"/>
          </a:xfrm>
          <a:solidFill>
            <a:schemeClr val="bg1">
              <a:lumMod val="85000"/>
            </a:schemeClr>
          </a:solidFill>
          <a:ln>
            <a:solidFill>
              <a:srgbClr val="00B050"/>
            </a:solidFill>
            <a:miter lim="800000"/>
            <a:headEnd/>
            <a:tailEnd/>
          </a:ln>
        </p:spPr>
        <p:txBody>
          <a:bodyPr>
            <a:noAutofit/>
          </a:bodyPr>
          <a:lstStyle/>
          <a:p>
            <a:pPr marL="0" indent="0" algn="just">
              <a:spcBef>
                <a:spcPct val="0"/>
              </a:spcBef>
              <a:spcAft>
                <a:spcPts val="1200"/>
              </a:spcAft>
              <a:buFont typeface="Arial" charset="0"/>
              <a:buNone/>
            </a:pPr>
            <a:r>
              <a:rPr lang="lv-LV" altLang="lv-LV" sz="1800" dirty="0"/>
              <a:t>Pašlaik </a:t>
            </a:r>
            <a:r>
              <a:rPr lang="lv-LV" altLang="lv-LV" sz="1800" b="1" dirty="0">
                <a:solidFill>
                  <a:srgbClr val="006600"/>
                </a:solidFill>
              </a:rPr>
              <a:t>visvairāk virszemes ūdeņu iedalīti</a:t>
            </a:r>
            <a:r>
              <a:rPr lang="lv-LV" altLang="lv-LV" sz="1800" b="1" dirty="0">
                <a:solidFill>
                  <a:srgbClr val="007635"/>
                </a:solidFill>
              </a:rPr>
              <a:t> </a:t>
            </a:r>
            <a:r>
              <a:rPr lang="lv-LV" altLang="lv-LV" sz="1800" b="1" dirty="0">
                <a:solidFill>
                  <a:srgbClr val="FFFF00"/>
                </a:solidFill>
              </a:rPr>
              <a:t>vidējā</a:t>
            </a:r>
            <a:r>
              <a:rPr lang="lv-LV" altLang="lv-LV" sz="1800" dirty="0"/>
              <a:t> </a:t>
            </a:r>
            <a:r>
              <a:rPr lang="lv-LV" altLang="lv-LV" sz="1800" b="1" dirty="0">
                <a:solidFill>
                  <a:srgbClr val="006600"/>
                </a:solidFill>
              </a:rPr>
              <a:t>kvalitātes klasē</a:t>
            </a:r>
            <a:r>
              <a:rPr lang="lv-LV" altLang="lv-LV" sz="1800" dirty="0"/>
              <a:t>, </a:t>
            </a:r>
            <a:r>
              <a:rPr lang="lv-LV" altLang="lv-LV" sz="1800" b="1" dirty="0">
                <a:solidFill>
                  <a:srgbClr val="0070C0"/>
                </a:solidFill>
              </a:rPr>
              <a:t>augsta</a:t>
            </a:r>
            <a:r>
              <a:rPr lang="lv-LV" altLang="lv-LV" sz="1800" dirty="0"/>
              <a:t>/</a:t>
            </a:r>
            <a:r>
              <a:rPr lang="lv-LV" altLang="lv-LV" sz="1800" b="1" dirty="0">
                <a:solidFill>
                  <a:srgbClr val="00B050"/>
                </a:solidFill>
              </a:rPr>
              <a:t>laba </a:t>
            </a:r>
            <a:r>
              <a:rPr lang="lv-LV" altLang="lv-LV" sz="1800" dirty="0"/>
              <a:t>kvalitāte tikai ~31% upju un ezeru. </a:t>
            </a:r>
          </a:p>
          <a:p>
            <a:pPr marL="0" indent="0" algn="just">
              <a:spcBef>
                <a:spcPct val="0"/>
              </a:spcBef>
              <a:spcAft>
                <a:spcPts val="1200"/>
              </a:spcAft>
              <a:buFont typeface="Arial" charset="0"/>
              <a:buNone/>
            </a:pPr>
            <a:r>
              <a:rPr lang="lv-LV" sz="1800" b="0" i="0" dirty="0">
                <a:solidFill>
                  <a:srgbClr val="212529"/>
                </a:solidFill>
                <a:effectLst/>
              </a:rPr>
              <a:t>Vismazāk labā stāvoklī esošu ūdensobjektu ir </a:t>
            </a:r>
            <a:r>
              <a:rPr lang="lv-LV" sz="1800" b="0" i="0" dirty="0">
                <a:solidFill>
                  <a:srgbClr val="FF0000"/>
                </a:solidFill>
                <a:effectLst/>
              </a:rPr>
              <a:t>Lielupes baseinā </a:t>
            </a:r>
            <a:r>
              <a:rPr lang="lv-LV" sz="1800" b="0" i="0" dirty="0">
                <a:solidFill>
                  <a:srgbClr val="212529"/>
                </a:solidFill>
                <a:effectLst/>
              </a:rPr>
              <a:t>(tikai 8% upju un 31% ezeru ūdensobjektu), visvairāk – </a:t>
            </a:r>
            <a:r>
              <a:rPr lang="lv-LV" sz="1800" b="0" i="0" dirty="0">
                <a:solidFill>
                  <a:srgbClr val="00B050"/>
                </a:solidFill>
                <a:effectLst/>
              </a:rPr>
              <a:t>Gaujas baseinā </a:t>
            </a:r>
            <a:r>
              <a:rPr lang="lv-LV" sz="1800" b="0" i="0" dirty="0">
                <a:solidFill>
                  <a:srgbClr val="212529"/>
                </a:solidFill>
                <a:effectLst/>
              </a:rPr>
              <a:t>(47% upju un 45% ezeru ūdensobjektu).</a:t>
            </a:r>
          </a:p>
          <a:p>
            <a:pPr marL="0" indent="0" algn="just">
              <a:spcBef>
                <a:spcPct val="0"/>
              </a:spcBef>
              <a:spcAft>
                <a:spcPts val="1200"/>
              </a:spcAft>
              <a:buFont typeface="Arial" charset="0"/>
              <a:buNone/>
            </a:pPr>
            <a:r>
              <a:rPr lang="lv-LV" sz="1800" b="1" i="0" dirty="0">
                <a:solidFill>
                  <a:srgbClr val="006600"/>
                </a:solidFill>
                <a:effectLst/>
              </a:rPr>
              <a:t>Būtiskāko ietekmi</a:t>
            </a:r>
            <a:r>
              <a:rPr lang="lv-LV" sz="1800" b="0" i="0" dirty="0">
                <a:solidFill>
                  <a:srgbClr val="212529"/>
                </a:solidFill>
                <a:effectLst/>
              </a:rPr>
              <a:t> uz virszemes ūdeņiem rada (pēc nozīmības, dilstošā secībā): 1) upju regulējumi, 2) izkliedētais piesārņojums ar slāpekļa un fosfora savienojumiem, 3) citas slodzes (pārrobežu piesārņojums, </a:t>
            </a:r>
            <a:r>
              <a:rPr lang="lv-LV" sz="1800" b="0" i="0" dirty="0" err="1">
                <a:solidFill>
                  <a:srgbClr val="212529"/>
                </a:solidFill>
                <a:effectLst/>
              </a:rPr>
              <a:t>invazīvās</a:t>
            </a:r>
            <a:r>
              <a:rPr lang="lv-LV" sz="1800" b="0" i="0" dirty="0">
                <a:solidFill>
                  <a:srgbClr val="212529"/>
                </a:solidFill>
                <a:effectLst/>
              </a:rPr>
              <a:t> sugas, klimata pārmaiņas u.c.), 4) HES aizsprosti un citu šķēršļi, 5) notekūdeņu novadīšana. Lielākajā daļā virszemes ūdensobjektu par būtiskām uzskatāmas vairākas slodzes.</a:t>
            </a:r>
          </a:p>
          <a:p>
            <a:pPr marL="0" indent="0" algn="just">
              <a:spcBef>
                <a:spcPct val="0"/>
              </a:spcBef>
              <a:spcAft>
                <a:spcPts val="1200"/>
              </a:spcAft>
              <a:buFont typeface="Arial" charset="0"/>
              <a:buNone/>
            </a:pPr>
            <a:r>
              <a:rPr lang="lv-LV" altLang="lv-LV" sz="1800" b="1" dirty="0">
                <a:solidFill>
                  <a:srgbClr val="006600"/>
                </a:solidFill>
              </a:rPr>
              <a:t>Virszemes ūdeņu ķīmiskā kvalitāte </a:t>
            </a:r>
            <a:r>
              <a:rPr lang="lv-LV" altLang="lv-LV" sz="1800" b="1" dirty="0">
                <a:solidFill>
                  <a:srgbClr val="FF0000"/>
                </a:solidFill>
              </a:rPr>
              <a:t>slikta</a:t>
            </a:r>
            <a:r>
              <a:rPr lang="lv-LV" altLang="lv-LV" sz="1800" dirty="0">
                <a:solidFill>
                  <a:srgbClr val="FF0000"/>
                </a:solidFill>
              </a:rPr>
              <a:t>,</a:t>
            </a:r>
            <a:r>
              <a:rPr lang="lv-LV" altLang="lv-LV" sz="1800" dirty="0"/>
              <a:t> bet, ja izslēdz t.s. plaši sastopamās piesārņojošās vielas – tad pārsvarā </a:t>
            </a:r>
            <a:r>
              <a:rPr lang="lv-LV" altLang="lv-LV" sz="1800" dirty="0">
                <a:solidFill>
                  <a:srgbClr val="00B050"/>
                </a:solidFill>
              </a:rPr>
              <a:t>laba</a:t>
            </a:r>
            <a:r>
              <a:rPr lang="lv-LV" altLang="lv-LV" sz="1800" dirty="0"/>
              <a:t> (izņemot dažus ūdensobjektus). </a:t>
            </a:r>
            <a:r>
              <a:rPr lang="lv-LV" altLang="lv-LV" sz="1800" b="1" dirty="0">
                <a:solidFill>
                  <a:srgbClr val="006600"/>
                </a:solidFill>
              </a:rPr>
              <a:t>Pazemes ūdens resursu stāvoklis </a:t>
            </a:r>
            <a:r>
              <a:rPr lang="lv-LV" altLang="lv-LV" sz="1800" dirty="0"/>
              <a:t>(resursu pietiekamība) </a:t>
            </a:r>
            <a:r>
              <a:rPr lang="lv-LV" altLang="lv-LV" sz="1800" b="1" dirty="0">
                <a:solidFill>
                  <a:srgbClr val="00B050"/>
                </a:solidFill>
              </a:rPr>
              <a:t>labs, </a:t>
            </a:r>
            <a:r>
              <a:rPr lang="lv-LV" altLang="lv-LV" sz="1800" b="1" dirty="0">
                <a:solidFill>
                  <a:srgbClr val="006600"/>
                </a:solidFill>
              </a:rPr>
              <a:t>ķīmiskā kvalitāte </a:t>
            </a:r>
            <a:r>
              <a:rPr lang="lv-LV" altLang="lv-LV" sz="1800" b="1" dirty="0">
                <a:solidFill>
                  <a:srgbClr val="00B050"/>
                </a:solidFill>
              </a:rPr>
              <a:t>laba </a:t>
            </a:r>
            <a:r>
              <a:rPr lang="lv-LV" altLang="lv-LV" sz="1800" dirty="0"/>
              <a:t>– </a:t>
            </a:r>
            <a:r>
              <a:rPr lang="lv-LV" altLang="lv-LV" sz="1800" b="1" dirty="0">
                <a:solidFill>
                  <a:srgbClr val="00B050"/>
                </a:solidFill>
              </a:rPr>
              <a:t>21, </a:t>
            </a:r>
            <a:r>
              <a:rPr lang="lv-LV" altLang="lv-LV" sz="1800" b="1" dirty="0">
                <a:solidFill>
                  <a:srgbClr val="FF0000"/>
                </a:solidFill>
              </a:rPr>
              <a:t>slikta </a:t>
            </a:r>
            <a:r>
              <a:rPr lang="lv-LV" altLang="lv-LV" sz="1800" dirty="0">
                <a:solidFill>
                  <a:srgbClr val="FF0000"/>
                </a:solidFill>
              </a:rPr>
              <a:t>–</a:t>
            </a:r>
            <a:r>
              <a:rPr lang="lv-LV" altLang="lv-LV" sz="1800" b="1" dirty="0">
                <a:solidFill>
                  <a:srgbClr val="FF0000"/>
                </a:solidFill>
              </a:rPr>
              <a:t> 3 </a:t>
            </a:r>
            <a:r>
              <a:rPr lang="lv-LV" altLang="lv-LV" sz="1800" dirty="0"/>
              <a:t>pazemes ūdensobjektos. </a:t>
            </a:r>
            <a:endParaRPr lang="en-GB" altLang="lv-LV" sz="1800" dirty="0"/>
          </a:p>
        </p:txBody>
      </p:sp>
      <p:sp>
        <p:nvSpPr>
          <p:cNvPr id="18436" name="Slide Number Placeholder 6"/>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itchFamily="18" charset="0"/>
                <a:cs typeface="Arial" charset="0"/>
              </a:defRPr>
            </a:lvl1pPr>
            <a:lvl2pPr marL="742950" indent="-285750">
              <a:defRPr sz="1700">
                <a:solidFill>
                  <a:schemeClr val="tx1"/>
                </a:solidFill>
                <a:latin typeface="Times New Roman" pitchFamily="18" charset="0"/>
                <a:cs typeface="Arial" charset="0"/>
              </a:defRPr>
            </a:lvl2pPr>
            <a:lvl3pPr marL="1143000" indent="-228600">
              <a:defRPr sz="1700">
                <a:solidFill>
                  <a:schemeClr val="tx1"/>
                </a:solidFill>
                <a:latin typeface="Times New Roman" pitchFamily="18" charset="0"/>
                <a:cs typeface="Arial" charset="0"/>
              </a:defRPr>
            </a:lvl3pPr>
            <a:lvl4pPr marL="1600200" indent="-228600">
              <a:defRPr sz="1700">
                <a:solidFill>
                  <a:schemeClr val="tx1"/>
                </a:solidFill>
                <a:latin typeface="Times New Roman" pitchFamily="18" charset="0"/>
                <a:cs typeface="Arial" charset="0"/>
              </a:defRPr>
            </a:lvl4pPr>
            <a:lvl5pPr marL="2057400" indent="-228600">
              <a:defRPr sz="1700">
                <a:solidFill>
                  <a:schemeClr val="tx1"/>
                </a:solidFill>
                <a:latin typeface="Times New Roman" pitchFamily="18" charset="0"/>
                <a:cs typeface="Arial" charset="0"/>
              </a:defRPr>
            </a:lvl5pPr>
            <a:lvl6pPr marL="2514600" indent="-228600" defTabSz="938213" eaLnBrk="0" fontAlgn="base" hangingPunct="0">
              <a:spcBef>
                <a:spcPct val="0"/>
              </a:spcBef>
              <a:spcAft>
                <a:spcPct val="0"/>
              </a:spcAft>
              <a:defRPr sz="1700">
                <a:solidFill>
                  <a:schemeClr val="tx1"/>
                </a:solidFill>
                <a:latin typeface="Times New Roman" pitchFamily="18" charset="0"/>
                <a:cs typeface="Arial" charset="0"/>
              </a:defRPr>
            </a:lvl6pPr>
            <a:lvl7pPr marL="2971800" indent="-228600" defTabSz="938213" eaLnBrk="0" fontAlgn="base" hangingPunct="0">
              <a:spcBef>
                <a:spcPct val="0"/>
              </a:spcBef>
              <a:spcAft>
                <a:spcPct val="0"/>
              </a:spcAft>
              <a:defRPr sz="1700">
                <a:solidFill>
                  <a:schemeClr val="tx1"/>
                </a:solidFill>
                <a:latin typeface="Times New Roman" pitchFamily="18" charset="0"/>
                <a:cs typeface="Arial" charset="0"/>
              </a:defRPr>
            </a:lvl7pPr>
            <a:lvl8pPr marL="3429000" indent="-228600" defTabSz="938213" eaLnBrk="0" fontAlgn="base" hangingPunct="0">
              <a:spcBef>
                <a:spcPct val="0"/>
              </a:spcBef>
              <a:spcAft>
                <a:spcPct val="0"/>
              </a:spcAft>
              <a:defRPr sz="1700">
                <a:solidFill>
                  <a:schemeClr val="tx1"/>
                </a:solidFill>
                <a:latin typeface="Times New Roman" pitchFamily="18" charset="0"/>
                <a:cs typeface="Arial" charset="0"/>
              </a:defRPr>
            </a:lvl8pPr>
            <a:lvl9pPr marL="3886200" indent="-228600" defTabSz="938213" eaLnBrk="0" fontAlgn="base" hangingPunct="0">
              <a:spcBef>
                <a:spcPct val="0"/>
              </a:spcBef>
              <a:spcAft>
                <a:spcPct val="0"/>
              </a:spcAft>
              <a:defRPr sz="1700">
                <a:solidFill>
                  <a:schemeClr val="tx1"/>
                </a:solidFill>
                <a:latin typeface="Times New Roman" pitchFamily="18" charset="0"/>
                <a:cs typeface="Arial" charset="0"/>
              </a:defRPr>
            </a:lvl9pPr>
          </a:lstStyle>
          <a:p>
            <a:fld id="{20AD4DE5-CDF5-466A-8920-7A6B5A6FCEC0}" type="slidenum">
              <a:rPr lang="en-US" altLang="en-US" sz="1000" smtClean="0">
                <a:solidFill>
                  <a:srgbClr val="898989"/>
                </a:solidFill>
                <a:latin typeface="Verdana" pitchFamily="34" charset="0"/>
              </a:rPr>
              <a:pPr/>
              <a:t>7</a:t>
            </a:fld>
            <a:endParaRPr lang="en-US" altLang="en-US" sz="1000">
              <a:solidFill>
                <a:srgbClr val="898989"/>
              </a:solidFill>
              <a:latin typeface="Verdan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116138" y="246063"/>
            <a:ext cx="6570662" cy="1350962"/>
          </a:xfrm>
        </p:spPr>
        <p:txBody>
          <a:bodyPr>
            <a:normAutofit/>
          </a:bodyPr>
          <a:lstStyle/>
          <a:p>
            <a:r>
              <a:rPr lang="lv-LV" altLang="lv-LV" dirty="0">
                <a:solidFill>
                  <a:srgbClr val="007635"/>
                </a:solidFill>
              </a:rPr>
              <a:t>Būtiskākie dokumenti </a:t>
            </a:r>
            <a:br>
              <a:rPr lang="lv-LV" altLang="lv-LV" dirty="0">
                <a:solidFill>
                  <a:srgbClr val="007635"/>
                </a:solidFill>
              </a:rPr>
            </a:br>
            <a:r>
              <a:rPr lang="lv-LV" altLang="lv-LV" dirty="0">
                <a:solidFill>
                  <a:srgbClr val="007635"/>
                </a:solidFill>
              </a:rPr>
              <a:t>plūdu riska pārvaldības </a:t>
            </a:r>
            <a:br>
              <a:rPr lang="lv-LV" altLang="lv-LV" dirty="0">
                <a:solidFill>
                  <a:srgbClr val="007635"/>
                </a:solidFill>
              </a:rPr>
            </a:br>
            <a:r>
              <a:rPr lang="lv-LV" altLang="lv-LV" dirty="0">
                <a:solidFill>
                  <a:srgbClr val="007635"/>
                </a:solidFill>
              </a:rPr>
              <a:t>jomā</a:t>
            </a:r>
          </a:p>
        </p:txBody>
      </p:sp>
      <p:sp>
        <p:nvSpPr>
          <p:cNvPr id="59395" name="Content Placeholder 1"/>
          <p:cNvSpPr>
            <a:spLocks noGrp="1"/>
          </p:cNvSpPr>
          <p:nvPr>
            <p:ph idx="1"/>
          </p:nvPr>
        </p:nvSpPr>
        <p:spPr>
          <a:xfrm>
            <a:off x="321276" y="1597025"/>
            <a:ext cx="8325837" cy="5032375"/>
          </a:xfrm>
          <a:ln>
            <a:solidFill>
              <a:srgbClr val="007635"/>
            </a:solidFill>
            <a:miter lim="800000"/>
            <a:headEnd/>
            <a:tailEnd/>
          </a:ln>
        </p:spPr>
        <p:txBody>
          <a:bodyPr>
            <a:normAutofit fontScale="92500" lnSpcReduction="10000"/>
          </a:bodyPr>
          <a:lstStyle/>
          <a:p>
            <a:pPr algn="just">
              <a:lnSpc>
                <a:spcPct val="110000"/>
              </a:lnSpc>
              <a:spcBef>
                <a:spcPts val="0"/>
              </a:spcBef>
              <a:spcAft>
                <a:spcPts val="0"/>
              </a:spcAft>
            </a:pPr>
            <a:r>
              <a:rPr lang="lv-LV" altLang="lv-LV" sz="1900" b="1" dirty="0">
                <a:solidFill>
                  <a:srgbClr val="006600"/>
                </a:solidFill>
              </a:rPr>
              <a:t>Sākotnējais plūdu riska novērtējums 2019.-2024. gadam </a:t>
            </a:r>
            <a:r>
              <a:rPr lang="lv-LV" altLang="lv-LV" sz="1900" dirty="0"/>
              <a:t>(upju baseinu raksturojums, vēsturisku plūdu apraksti, riska vērtējums).</a:t>
            </a:r>
          </a:p>
          <a:p>
            <a:pPr algn="just">
              <a:lnSpc>
                <a:spcPct val="110000"/>
              </a:lnSpc>
              <a:spcBef>
                <a:spcPts val="0"/>
              </a:spcBef>
              <a:spcAft>
                <a:spcPts val="0"/>
              </a:spcAft>
            </a:pPr>
            <a:r>
              <a:rPr lang="lv-LV" altLang="lv-LV" sz="1900" b="1" dirty="0">
                <a:solidFill>
                  <a:srgbClr val="006600"/>
                </a:solidFill>
              </a:rPr>
              <a:t>Iespējamo plūdu postījumu vietu kartes </a:t>
            </a:r>
            <a:r>
              <a:rPr lang="lv-LV" altLang="lv-LV" sz="1900" dirty="0"/>
              <a:t>(mazas, vidējas, lielas varbūtības plūdiem) un </a:t>
            </a:r>
            <a:r>
              <a:rPr lang="lv-LV" altLang="lv-LV" sz="1900" b="1" dirty="0">
                <a:solidFill>
                  <a:srgbClr val="006600"/>
                </a:solidFill>
              </a:rPr>
              <a:t>plūdu riska kartes </a:t>
            </a:r>
            <a:r>
              <a:rPr lang="lv-LV" altLang="lv-LV" sz="1900" dirty="0"/>
              <a:t>(apdraudētie iedzīvotāji, ražotnes, infrastruktūra, aizsargājamās teritorijas).</a:t>
            </a:r>
          </a:p>
          <a:p>
            <a:pPr algn="just">
              <a:lnSpc>
                <a:spcPct val="110000"/>
              </a:lnSpc>
              <a:spcBef>
                <a:spcPts val="0"/>
              </a:spcBef>
              <a:spcAft>
                <a:spcPts val="0"/>
              </a:spcAft>
            </a:pPr>
            <a:r>
              <a:rPr lang="lv-LV" altLang="lv-LV" sz="1900" b="1" dirty="0">
                <a:solidFill>
                  <a:srgbClr val="006600"/>
                </a:solidFill>
              </a:rPr>
              <a:t>Plūdu riska pārvaldības plāni 2022.-2027. </a:t>
            </a:r>
            <a:r>
              <a:rPr lang="lv-LV" altLang="lv-LV" sz="1900" dirty="0"/>
              <a:t>(mērķi, riski, pasākumi). </a:t>
            </a:r>
            <a:endParaRPr lang="lv-LV" altLang="lv-LV" sz="1900" b="1" dirty="0">
              <a:solidFill>
                <a:srgbClr val="007635"/>
              </a:solidFill>
            </a:endParaRPr>
          </a:p>
          <a:p>
            <a:pPr algn="just">
              <a:lnSpc>
                <a:spcPct val="110000"/>
              </a:lnSpc>
              <a:spcBef>
                <a:spcPts val="0"/>
              </a:spcBef>
              <a:spcAft>
                <a:spcPts val="0"/>
              </a:spcAft>
            </a:pPr>
            <a:endParaRPr lang="lv-LV" altLang="lv-LV" sz="1900" dirty="0">
              <a:solidFill>
                <a:srgbClr val="007635"/>
              </a:solidFill>
            </a:endParaRPr>
          </a:p>
          <a:p>
            <a:pPr algn="just">
              <a:lnSpc>
                <a:spcPct val="110000"/>
              </a:lnSpc>
              <a:spcBef>
                <a:spcPts val="0"/>
              </a:spcBef>
              <a:spcAft>
                <a:spcPts val="0"/>
              </a:spcAft>
            </a:pPr>
            <a:r>
              <a:rPr lang="lv-LV" altLang="lv-LV" sz="1900" b="1" dirty="0">
                <a:solidFill>
                  <a:srgbClr val="007635"/>
                </a:solidFill>
              </a:rPr>
              <a:t>Šie dokumenti tiek atjaunoti reizi 6 gados. </a:t>
            </a:r>
          </a:p>
          <a:p>
            <a:pPr algn="just">
              <a:lnSpc>
                <a:spcPct val="110000"/>
              </a:lnSpc>
              <a:spcBef>
                <a:spcPts val="0"/>
              </a:spcBef>
              <a:spcAft>
                <a:spcPts val="0"/>
              </a:spcAft>
            </a:pPr>
            <a:r>
              <a:rPr lang="lv-LV" altLang="lv-LV" sz="1900" dirty="0"/>
              <a:t>Pieejami LVĢMC mājas lapā: </a:t>
            </a:r>
          </a:p>
          <a:p>
            <a:pPr algn="just">
              <a:lnSpc>
                <a:spcPct val="110000"/>
              </a:lnSpc>
              <a:spcBef>
                <a:spcPts val="0"/>
              </a:spcBef>
              <a:spcAft>
                <a:spcPts val="0"/>
              </a:spcAft>
            </a:pPr>
            <a:r>
              <a:rPr lang="lv-LV" altLang="lv-LV" sz="1900" dirty="0">
                <a:hlinkClick r:id="rId3"/>
              </a:rPr>
              <a:t>https://www.meteo.lv/lapas/vide/pludu-riska-informacijas-sistema/pludu-riska-informacijas-sistema?id=2103&amp;nid=889</a:t>
            </a:r>
          </a:p>
          <a:p>
            <a:pPr algn="just">
              <a:lnSpc>
                <a:spcPct val="110000"/>
              </a:lnSpc>
              <a:spcBef>
                <a:spcPts val="0"/>
              </a:spcBef>
              <a:spcAft>
                <a:spcPts val="0"/>
              </a:spcAft>
            </a:pPr>
            <a:endParaRPr lang="lv-LV" altLang="lv-LV" sz="1900" dirty="0">
              <a:hlinkClick r:id="rId3"/>
            </a:endParaRPr>
          </a:p>
          <a:p>
            <a:pPr algn="just">
              <a:lnSpc>
                <a:spcPct val="110000"/>
              </a:lnSpc>
              <a:spcBef>
                <a:spcPts val="0"/>
              </a:spcBef>
              <a:spcAft>
                <a:spcPts val="0"/>
              </a:spcAft>
            </a:pPr>
            <a:r>
              <a:rPr lang="lv-LV" altLang="lv-LV" sz="1900" b="1" dirty="0">
                <a:solidFill>
                  <a:srgbClr val="006600"/>
                </a:solidFill>
              </a:rPr>
              <a:t>Karšu dati ir pieejami </a:t>
            </a:r>
            <a:r>
              <a:rPr lang="lv-LV" altLang="lv-LV" sz="1900" b="1" dirty="0" err="1">
                <a:solidFill>
                  <a:srgbClr val="006600"/>
                </a:solidFill>
              </a:rPr>
              <a:t>ģeoportālā</a:t>
            </a:r>
            <a:r>
              <a:rPr lang="lv-LV" altLang="lv-LV" sz="1900" dirty="0"/>
              <a:t>, bet aktuālāko informāciju (t.sk. telpiskos datus) var iegūt LVĢMC Iekšzemes ūdeņu nodaļā. </a:t>
            </a:r>
          </a:p>
          <a:p>
            <a:pPr algn="just">
              <a:lnSpc>
                <a:spcPct val="110000"/>
              </a:lnSpc>
              <a:spcBef>
                <a:spcPts val="0"/>
              </a:spcBef>
              <a:spcAft>
                <a:spcPts val="0"/>
              </a:spcAft>
            </a:pPr>
            <a:r>
              <a:rPr lang="lv-LV" altLang="lv-LV" sz="1900" dirty="0"/>
              <a:t>Kontakti: Jānis Šīre, nodaļas vadītājs, t</a:t>
            </a:r>
            <a:r>
              <a:rPr lang="lv-LV" sz="1900" dirty="0">
                <a:effectLst/>
              </a:rPr>
              <a:t>ālr.: +371 67032016, e-pasts: </a:t>
            </a:r>
            <a:r>
              <a:rPr lang="lv-LV" sz="1900" u="sng" dirty="0">
                <a:solidFill>
                  <a:srgbClr val="0000FF"/>
                </a:solidFill>
                <a:effectLst/>
                <a:hlinkClick r:id="rId4"/>
              </a:rPr>
              <a:t>janis.sire@lvgmc.lv</a:t>
            </a:r>
            <a:endParaRPr lang="lv-LV" sz="1900" dirty="0">
              <a:effectLst/>
            </a:endParaRPr>
          </a:p>
          <a:p>
            <a:pPr>
              <a:spcBef>
                <a:spcPts val="0"/>
              </a:spcBef>
              <a:spcAft>
                <a:spcPts val="0"/>
              </a:spcAft>
            </a:pPr>
            <a:endParaRPr lang="lv-LV" altLang="lv-LV" sz="1600" dirty="0">
              <a:hlinkClick r:id="rId3"/>
            </a:endParaRPr>
          </a:p>
        </p:txBody>
      </p:sp>
      <p:sp>
        <p:nvSpPr>
          <p:cNvPr id="59396" name="Rectangle 3"/>
          <p:cNvSpPr>
            <a:spLocks noGrp="1" noChangeArrowheads="1"/>
          </p:cNvSpPr>
          <p:nvPr>
            <p:ph type="body" sz="quarter" idx="10"/>
          </p:nvPr>
        </p:nvSpPr>
        <p:spPr/>
        <p:txBody>
          <a:bodyPr/>
          <a:lstStyle/>
          <a:p>
            <a:pPr>
              <a:buFontTx/>
              <a:buNone/>
            </a:pPr>
            <a:endParaRPr lang="lv-LV" altLang="lv-LV" dirty="0"/>
          </a:p>
          <a:p>
            <a:endParaRPr lang="lv-LV" altLang="lv-LV" dirty="0"/>
          </a:p>
        </p:txBody>
      </p:sp>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632" y="0"/>
            <a:ext cx="2138367" cy="159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116138" y="246063"/>
            <a:ext cx="6570662" cy="1350962"/>
          </a:xfrm>
        </p:spPr>
        <p:txBody>
          <a:bodyPr>
            <a:normAutofit/>
          </a:bodyPr>
          <a:lstStyle/>
          <a:p>
            <a:pPr algn="ctr"/>
            <a:r>
              <a:rPr lang="lv-LV" dirty="0">
                <a:solidFill>
                  <a:srgbClr val="006600"/>
                </a:solidFill>
              </a:rPr>
              <a:t>Sākotnējā plūdu riska novērtējuma 2019.-2024. gadam galvenie rezultāti</a:t>
            </a:r>
            <a:endParaRPr lang="lv-LV" altLang="lv-LV" dirty="0">
              <a:solidFill>
                <a:srgbClr val="006600"/>
              </a:solidFill>
            </a:endParaRPr>
          </a:p>
        </p:txBody>
      </p:sp>
      <p:sp>
        <p:nvSpPr>
          <p:cNvPr id="59395" name="Content Placeholder 1"/>
          <p:cNvSpPr>
            <a:spLocks noGrp="1"/>
          </p:cNvSpPr>
          <p:nvPr>
            <p:ph idx="1"/>
          </p:nvPr>
        </p:nvSpPr>
        <p:spPr>
          <a:xfrm>
            <a:off x="655638" y="1781175"/>
            <a:ext cx="7991475" cy="4543425"/>
          </a:xfrm>
          <a:ln>
            <a:solidFill>
              <a:srgbClr val="007635"/>
            </a:solidFill>
            <a:miter lim="800000"/>
            <a:headEnd/>
            <a:tailEnd/>
          </a:ln>
        </p:spPr>
        <p:txBody>
          <a:bodyPr>
            <a:normAutofit/>
          </a:bodyPr>
          <a:lstStyle/>
          <a:p>
            <a:pPr algn="just">
              <a:spcBef>
                <a:spcPts val="0"/>
              </a:spcBef>
              <a:spcAft>
                <a:spcPts val="0"/>
              </a:spcAft>
            </a:pPr>
            <a:r>
              <a:rPr lang="lv-LV" altLang="lv-LV" sz="1800" dirty="0"/>
              <a:t>Kopā </a:t>
            </a:r>
            <a:r>
              <a:rPr lang="lv-LV" altLang="lv-LV" sz="1800" b="1" dirty="0">
                <a:solidFill>
                  <a:srgbClr val="006600"/>
                </a:solidFill>
              </a:rPr>
              <a:t>30 nacionālas nozīmes plūdu riska teritorijas</a:t>
            </a:r>
            <a:r>
              <a:rPr lang="lv-LV" altLang="lv-LV" sz="1800" dirty="0"/>
              <a:t>; 5 jaunas nacionālas nozīmes plūdu riska teritorijas (Mazās Juglas upes paliene, Daugavas upe no Daugavpils līdz Līvāniem, Valmiera, Lielupes augšteces paliene, Skrunda).</a:t>
            </a:r>
          </a:p>
          <a:p>
            <a:pPr algn="just">
              <a:spcBef>
                <a:spcPts val="0"/>
              </a:spcBef>
              <a:spcAft>
                <a:spcPts val="0"/>
              </a:spcAft>
            </a:pPr>
            <a:endParaRPr lang="lv-LV" altLang="lv-LV" sz="1800" dirty="0"/>
          </a:p>
          <a:p>
            <a:pPr algn="just">
              <a:spcBef>
                <a:spcPts val="0"/>
              </a:spcBef>
              <a:spcAft>
                <a:spcPts val="0"/>
              </a:spcAft>
            </a:pPr>
            <a:r>
              <a:rPr lang="lv-LV" altLang="lv-LV" sz="1800" b="1" dirty="0">
                <a:solidFill>
                  <a:srgbClr val="006600"/>
                </a:solidFill>
              </a:rPr>
              <a:t>2 potenciālas </a:t>
            </a:r>
            <a:r>
              <a:rPr lang="lv-LV" altLang="lv-LV" sz="1800" dirty="0"/>
              <a:t>nacionālas</a:t>
            </a:r>
            <a:r>
              <a:rPr lang="lv-LV" altLang="lv-LV" sz="1800" b="1" dirty="0">
                <a:solidFill>
                  <a:srgbClr val="006600"/>
                </a:solidFill>
              </a:rPr>
              <a:t> </a:t>
            </a:r>
            <a:r>
              <a:rPr lang="lv-LV" altLang="lv-LV" sz="1800" dirty="0"/>
              <a:t>nozīmes plūdu riska teritorijas (Līvāni, Daugavas Sakas sala).</a:t>
            </a:r>
          </a:p>
          <a:p>
            <a:pPr algn="just">
              <a:spcBef>
                <a:spcPts val="0"/>
              </a:spcBef>
              <a:spcAft>
                <a:spcPts val="0"/>
              </a:spcAft>
            </a:pPr>
            <a:endParaRPr lang="lv-LV" altLang="lv-LV" sz="1800" dirty="0"/>
          </a:p>
          <a:p>
            <a:pPr algn="just">
              <a:spcBef>
                <a:spcPts val="0"/>
              </a:spcBef>
              <a:spcAft>
                <a:spcPts val="0"/>
              </a:spcAft>
            </a:pPr>
            <a:r>
              <a:rPr lang="lv-LV" altLang="lv-LV" sz="1800" dirty="0"/>
              <a:t>Noteikts </a:t>
            </a:r>
            <a:r>
              <a:rPr lang="lv-LV" altLang="lv-LV" sz="1800" b="1" dirty="0">
                <a:solidFill>
                  <a:srgbClr val="006600"/>
                </a:solidFill>
              </a:rPr>
              <a:t>plūdu riska indekss</a:t>
            </a:r>
            <a:r>
              <a:rPr lang="lv-LV" altLang="lv-LV" sz="1800" dirty="0"/>
              <a:t>, kas aprēķināts, balstoties uz plūdu apdraudēto iedzīvotāju skaitu, zaudējumiem saimnieciskajai darbībai un īpašumam, kā arī apdraudējuma novērtējumu sociālā riska grupām. </a:t>
            </a:r>
          </a:p>
          <a:p>
            <a:pPr algn="just">
              <a:spcBef>
                <a:spcPts val="0"/>
              </a:spcBef>
              <a:spcAft>
                <a:spcPts val="0"/>
              </a:spcAft>
            </a:pPr>
            <a:endParaRPr lang="lv-LV" altLang="lv-LV" sz="1800" dirty="0"/>
          </a:p>
          <a:p>
            <a:pPr algn="just">
              <a:spcBef>
                <a:spcPts val="0"/>
              </a:spcBef>
              <a:spcAft>
                <a:spcPts val="0"/>
              </a:spcAft>
            </a:pPr>
            <a:r>
              <a:rPr lang="lv-LV" altLang="lv-LV" sz="1800" dirty="0"/>
              <a:t>Ņemta vērā iespējamā klimata pārmaiņu ietekme, tāpēc papildus kā applūduma riska teritorijas izdalītas pilsētu un lauku teritorijas, kas applūst spēcīgu vai ilgstošu lietusgāžu dēļ. </a:t>
            </a:r>
          </a:p>
          <a:p>
            <a:pPr>
              <a:lnSpc>
                <a:spcPct val="80000"/>
              </a:lnSpc>
              <a:spcBef>
                <a:spcPts val="0"/>
              </a:spcBef>
              <a:spcAft>
                <a:spcPts val="600"/>
              </a:spcAft>
            </a:pPr>
            <a:endParaRPr lang="lv-LV" altLang="lv-LV" sz="1600" dirty="0"/>
          </a:p>
        </p:txBody>
      </p:sp>
      <p:sp>
        <p:nvSpPr>
          <p:cNvPr id="59396" name="Rectangle 3"/>
          <p:cNvSpPr>
            <a:spLocks noGrp="1" noChangeArrowheads="1"/>
          </p:cNvSpPr>
          <p:nvPr>
            <p:ph type="body" sz="quarter" idx="10"/>
          </p:nvPr>
        </p:nvSpPr>
        <p:spPr/>
        <p:txBody>
          <a:bodyPr/>
          <a:lstStyle/>
          <a:p>
            <a:pPr>
              <a:buFontTx/>
              <a:buNone/>
            </a:pPr>
            <a:endParaRPr lang="lv-LV" altLang="lv-LV"/>
          </a:p>
          <a:p>
            <a:endParaRPr lang="lv-LV" altLang="lv-LV"/>
          </a:p>
        </p:txBody>
      </p:sp>
    </p:spTree>
    <p:extLst>
      <p:ext uri="{BB962C8B-B14F-4D97-AF65-F5344CB8AC3E}">
        <p14:creationId xmlns:p14="http://schemas.microsoft.com/office/powerpoint/2010/main" val="3076605538"/>
      </p:ext>
    </p:extLst>
  </p:cSld>
  <p:clrMapOvr>
    <a:masterClrMapping/>
  </p:clrMapOvr>
  <p:transition spd="med"/>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5264</TotalTime>
  <Words>1307</Words>
  <Application>Microsoft Office PowerPoint</Application>
  <PresentationFormat>On-screen Show (4:3)</PresentationFormat>
  <Paragraphs>110</Paragraphs>
  <Slides>15</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Times New Roman</vt:lpstr>
      <vt:lpstr>Verdana</vt:lpstr>
      <vt:lpstr>Wingdings</vt:lpstr>
      <vt:lpstr>89_Prezentacija_templateLV</vt:lpstr>
      <vt:lpstr>Office Theme</vt:lpstr>
      <vt:lpstr>2_Office Theme</vt:lpstr>
      <vt:lpstr>PowerPoint Presentation</vt:lpstr>
      <vt:lpstr>Upju baseinu apgabalu apsaimniekošanas plāni un plūdu riska pārvaldības plāni 2022.-2027.gadam</vt:lpstr>
      <vt:lpstr>PowerPoint Presentation</vt:lpstr>
      <vt:lpstr>Upju baseinu apgabali Latvijā</vt:lpstr>
      <vt:lpstr>Upju baseinu apgabalu apsaimniekošanas plānu saturs </vt:lpstr>
      <vt:lpstr>PUNKTVEIDA PIESĀRŅOJUMA BŪTISKI IETEKMĒTIE ŪO DAUGAVAS UBA</vt:lpstr>
      <vt:lpstr>Būtiskākie secinājumi no apsaimniekošanas plāniem</vt:lpstr>
      <vt:lpstr>Būtiskākie dokumenti  plūdu riska pārvaldības  jomā</vt:lpstr>
      <vt:lpstr>Sākotnējā plūdu riska novērtējuma 2019.-2024. gadam galvenie rezultāti</vt:lpstr>
      <vt:lpstr>Nacionālas nozīmes un potenciālās plūdu riska teritorijas</vt:lpstr>
      <vt:lpstr>PowerPoint Presentation</vt:lpstr>
      <vt:lpstr>PowerPoint Presentation</vt:lpstr>
      <vt:lpstr>PowerPoint Presentation</vt:lpstr>
      <vt:lpstr>Ūdensobjektu vides un dabas aizsardzības aizsargjoslas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Lita Trakina</cp:lastModifiedBy>
  <cp:revision>734</cp:revision>
  <cp:lastPrinted>2015-06-04T13:39:03Z</cp:lastPrinted>
  <dcterms:created xsi:type="dcterms:W3CDTF">2014-11-20T14:46:47Z</dcterms:created>
  <dcterms:modified xsi:type="dcterms:W3CDTF">2022-05-13T06:44:30Z</dcterms:modified>
</cp:coreProperties>
</file>