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qETGtszxF67rMPP/j9dKzXYj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to slaids">
  <p:cSld name="Foto slaids">
    <p:spTree>
      <p:nvGrpSpPr>
        <p:cNvPr id="1" name="Shape 6"/>
        <p:cNvGrpSpPr/>
        <p:nvPr/>
      </p:nvGrpSpPr>
      <p:grpSpPr>
        <a:xfrm>
          <a:off x="0" y="0"/>
          <a:ext cx="0" cy="0"/>
          <a:chOff x="0" y="0"/>
          <a:chExt cx="0" cy="0"/>
        </a:xfrm>
      </p:grpSpPr>
      <p:sp>
        <p:nvSpPr>
          <p:cNvPr id="7" name="Google Shape;7;p23"/>
          <p:cNvSpPr>
            <a:spLocks noGrp="1"/>
          </p:cNvSpPr>
          <p:nvPr>
            <p:ph type="pic" idx="2"/>
          </p:nvPr>
        </p:nvSpPr>
        <p:spPr>
          <a:xfrm>
            <a:off x="510381" y="377031"/>
            <a:ext cx="11171237" cy="6103937"/>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ksts bez logo: Gaišs">
  <p:cSld name="Teksts bez logo: Gaišs">
    <p:spTree>
      <p:nvGrpSpPr>
        <p:cNvPr id="1" name="Shape 40"/>
        <p:cNvGrpSpPr/>
        <p:nvPr/>
      </p:nvGrpSpPr>
      <p:grpSpPr>
        <a:xfrm>
          <a:off x="0" y="0"/>
          <a:ext cx="0" cy="0"/>
          <a:chOff x="0" y="0"/>
          <a:chExt cx="0" cy="0"/>
        </a:xfrm>
      </p:grpSpPr>
      <p:sp>
        <p:nvSpPr>
          <p:cNvPr id="41" name="Google Shape;41;p32"/>
          <p:cNvSpPr/>
          <p:nvPr/>
        </p:nvSpPr>
        <p:spPr>
          <a:xfrm>
            <a:off x="503583" y="384313"/>
            <a:ext cx="11184834" cy="6109252"/>
          </a:xfrm>
          <a:prstGeom prst="rect">
            <a:avLst/>
          </a:prstGeom>
          <a:solidFill>
            <a:srgbClr val="F9C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32"/>
          <p:cNvSpPr txBox="1">
            <a:spLocks noGrp="1"/>
          </p:cNvSpPr>
          <p:nvPr>
            <p:ph type="body" idx="1"/>
          </p:nvPr>
        </p:nvSpPr>
        <p:spPr>
          <a:xfrm>
            <a:off x="2579238" y="1634849"/>
            <a:ext cx="7033523" cy="35883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04A72"/>
              </a:buClr>
              <a:buSzPts val="2400"/>
              <a:buFont typeface="Arial"/>
              <a:buNone/>
              <a:defRPr sz="2400" b="0" i="0" u="none" strike="noStrike" cap="none">
                <a:solidFill>
                  <a:srgbClr val="204A72"/>
                </a:solidFill>
                <a:latin typeface="Arial"/>
                <a:ea typeface="Arial"/>
                <a:cs typeface="Arial"/>
                <a:sym typeface="Arial"/>
              </a:defRPr>
            </a:lvl1pPr>
            <a:lvl2pPr marL="914400" marR="0" lvl="1"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2pPr>
            <a:lvl3pPr marL="1371600" marR="0" lvl="2"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3pPr>
            <a:lvl4pPr marL="1828800" marR="0" lvl="3"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4pPr>
            <a:lvl5pPr marL="2286000" marR="0" lvl="4"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afika bez logo: Tumšs">
  <p:cSld name="Grafika bez logo: Tumšs">
    <p:spTree>
      <p:nvGrpSpPr>
        <p:cNvPr id="1" name="Shape 43"/>
        <p:cNvGrpSpPr/>
        <p:nvPr/>
      </p:nvGrpSpPr>
      <p:grpSpPr>
        <a:xfrm>
          <a:off x="0" y="0"/>
          <a:ext cx="0" cy="0"/>
          <a:chOff x="0" y="0"/>
          <a:chExt cx="0" cy="0"/>
        </a:xfrm>
      </p:grpSpPr>
      <p:sp>
        <p:nvSpPr>
          <p:cNvPr id="44" name="Google Shape;44;p33"/>
          <p:cNvSpPr/>
          <p:nvPr/>
        </p:nvSpPr>
        <p:spPr>
          <a:xfrm>
            <a:off x="503583" y="384313"/>
            <a:ext cx="11184834" cy="6109252"/>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33"/>
          <p:cNvSpPr>
            <a:spLocks noGrp="1"/>
          </p:cNvSpPr>
          <p:nvPr>
            <p:ph type="chart" idx="2"/>
          </p:nvPr>
        </p:nvSpPr>
        <p:spPr>
          <a:xfrm>
            <a:off x="1644650" y="1048164"/>
            <a:ext cx="8902700" cy="47815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fika bez logo: Gaišs">
  <p:cSld name="Grafika bez logo: Gaišs">
    <p:spTree>
      <p:nvGrpSpPr>
        <p:cNvPr id="1" name="Shape 46"/>
        <p:cNvGrpSpPr/>
        <p:nvPr/>
      </p:nvGrpSpPr>
      <p:grpSpPr>
        <a:xfrm>
          <a:off x="0" y="0"/>
          <a:ext cx="0" cy="0"/>
          <a:chOff x="0" y="0"/>
          <a:chExt cx="0" cy="0"/>
        </a:xfrm>
      </p:grpSpPr>
      <p:sp>
        <p:nvSpPr>
          <p:cNvPr id="47" name="Google Shape;47;p34"/>
          <p:cNvSpPr/>
          <p:nvPr/>
        </p:nvSpPr>
        <p:spPr>
          <a:xfrm>
            <a:off x="503583" y="384313"/>
            <a:ext cx="11184834" cy="6109252"/>
          </a:xfrm>
          <a:prstGeom prst="rect">
            <a:avLst/>
          </a:prstGeom>
          <a:solidFill>
            <a:srgbClr val="F9C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34"/>
          <p:cNvSpPr>
            <a:spLocks noGrp="1"/>
          </p:cNvSpPr>
          <p:nvPr>
            <p:ph type="chart" idx="2"/>
          </p:nvPr>
        </p:nvSpPr>
        <p:spPr>
          <a:xfrm>
            <a:off x="1644650" y="1048164"/>
            <a:ext cx="8902700" cy="47815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ltais slaids"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rpslaids: Tumšs">
  <p:cSld name="Starpslaids: Tumšs">
    <p:spTree>
      <p:nvGrpSpPr>
        <p:cNvPr id="1" name="Shape 9"/>
        <p:cNvGrpSpPr/>
        <p:nvPr/>
      </p:nvGrpSpPr>
      <p:grpSpPr>
        <a:xfrm>
          <a:off x="0" y="0"/>
          <a:ext cx="0" cy="0"/>
          <a:chOff x="0" y="0"/>
          <a:chExt cx="0" cy="0"/>
        </a:xfrm>
      </p:grpSpPr>
      <p:sp>
        <p:nvSpPr>
          <p:cNvPr id="10" name="Google Shape;10;p25"/>
          <p:cNvSpPr/>
          <p:nvPr/>
        </p:nvSpPr>
        <p:spPr>
          <a:xfrm>
            <a:off x="503583" y="384313"/>
            <a:ext cx="11184834" cy="6109252"/>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1;p25"/>
          <p:cNvSpPr txBox="1">
            <a:spLocks noGrp="1"/>
          </p:cNvSpPr>
          <p:nvPr>
            <p:ph type="body" idx="1"/>
          </p:nvPr>
        </p:nvSpPr>
        <p:spPr>
          <a:xfrm>
            <a:off x="1712912" y="1301750"/>
            <a:ext cx="8766175" cy="42545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2pPr>
            <a:lvl3pPr marL="1371600" marR="0" lvl="2"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3pPr>
            <a:lvl4pPr marL="1828800" marR="0" lvl="3"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4pPr>
            <a:lvl5pPr marL="2286000" marR="0" lvl="4"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p:nvPr/>
        </p:nvSpPr>
        <p:spPr>
          <a:xfrm>
            <a:off x="494675" y="374754"/>
            <a:ext cx="3312827" cy="4467069"/>
          </a:xfrm>
          <a:prstGeom prst="diagStripe">
            <a:avLst>
              <a:gd name="adj" fmla="val 50000"/>
            </a:avLst>
          </a:prstGeom>
          <a:solidFill>
            <a:srgbClr val="F9C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rafika ar logo: Tumšs">
  <p:cSld name="Grafika ar logo: Tumšs">
    <p:spTree>
      <p:nvGrpSpPr>
        <p:cNvPr id="1" name="Shape 13"/>
        <p:cNvGrpSpPr/>
        <p:nvPr/>
      </p:nvGrpSpPr>
      <p:grpSpPr>
        <a:xfrm>
          <a:off x="0" y="0"/>
          <a:ext cx="0" cy="0"/>
          <a:chOff x="0" y="0"/>
          <a:chExt cx="0" cy="0"/>
        </a:xfrm>
      </p:grpSpPr>
      <p:sp>
        <p:nvSpPr>
          <p:cNvPr id="14" name="Google Shape;14;p26"/>
          <p:cNvSpPr/>
          <p:nvPr/>
        </p:nvSpPr>
        <p:spPr>
          <a:xfrm>
            <a:off x="503583" y="384313"/>
            <a:ext cx="11184834" cy="6109252"/>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 name="Google Shape;15;p26"/>
          <p:cNvSpPr/>
          <p:nvPr/>
        </p:nvSpPr>
        <p:spPr>
          <a:xfrm>
            <a:off x="676406" y="1"/>
            <a:ext cx="916088" cy="883577"/>
          </a:xfrm>
          <a:prstGeom prst="rect">
            <a:avLst/>
          </a:prstGeom>
          <a:solidFill>
            <a:srgbClr val="204B7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 name="Google Shape;16;p26" descr="Text&#10;&#10;Description automatically generated"/>
          <p:cNvPicPr preferRelativeResize="0"/>
          <p:nvPr/>
        </p:nvPicPr>
        <p:blipFill rotWithShape="1">
          <a:blip r:embed="rId2">
            <a:alphaModFix/>
          </a:blip>
          <a:srcRect/>
          <a:stretch/>
        </p:blipFill>
        <p:spPr>
          <a:xfrm>
            <a:off x="766526" y="112735"/>
            <a:ext cx="712953" cy="654989"/>
          </a:xfrm>
          <a:prstGeom prst="rect">
            <a:avLst/>
          </a:prstGeom>
          <a:noFill/>
          <a:ln>
            <a:noFill/>
          </a:ln>
        </p:spPr>
      </p:pic>
      <p:sp>
        <p:nvSpPr>
          <p:cNvPr id="17" name="Google Shape;17;p26"/>
          <p:cNvSpPr>
            <a:spLocks noGrp="1"/>
          </p:cNvSpPr>
          <p:nvPr>
            <p:ph type="chart" idx="2"/>
          </p:nvPr>
        </p:nvSpPr>
        <p:spPr>
          <a:xfrm>
            <a:off x="1644650" y="1048164"/>
            <a:ext cx="8902700" cy="47815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s ar logo: Gaišs">
  <p:cSld name="Teksts ar logo: Gaišs">
    <p:spTree>
      <p:nvGrpSpPr>
        <p:cNvPr id="1" name="Shape 18"/>
        <p:cNvGrpSpPr/>
        <p:nvPr/>
      </p:nvGrpSpPr>
      <p:grpSpPr>
        <a:xfrm>
          <a:off x="0" y="0"/>
          <a:ext cx="0" cy="0"/>
          <a:chOff x="0" y="0"/>
          <a:chExt cx="0" cy="0"/>
        </a:xfrm>
      </p:grpSpPr>
      <p:sp>
        <p:nvSpPr>
          <p:cNvPr id="19" name="Google Shape;19;p27"/>
          <p:cNvSpPr/>
          <p:nvPr/>
        </p:nvSpPr>
        <p:spPr>
          <a:xfrm>
            <a:off x="503583" y="384313"/>
            <a:ext cx="11184834" cy="6109252"/>
          </a:xfrm>
          <a:prstGeom prst="rect">
            <a:avLst/>
          </a:prstGeom>
          <a:solidFill>
            <a:srgbClr val="F9C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 name="Google Shape;20;p27"/>
          <p:cNvSpPr txBox="1">
            <a:spLocks noGrp="1"/>
          </p:cNvSpPr>
          <p:nvPr>
            <p:ph type="body" idx="1"/>
          </p:nvPr>
        </p:nvSpPr>
        <p:spPr>
          <a:xfrm>
            <a:off x="2579238" y="1634849"/>
            <a:ext cx="7033523" cy="35883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04A72"/>
              </a:buClr>
              <a:buSzPts val="2400"/>
              <a:buFont typeface="Arial"/>
              <a:buNone/>
              <a:defRPr sz="2400" b="0" i="0" u="none" strike="noStrike" cap="none">
                <a:solidFill>
                  <a:srgbClr val="204A72"/>
                </a:solidFill>
                <a:latin typeface="Arial"/>
                <a:ea typeface="Arial"/>
                <a:cs typeface="Arial"/>
                <a:sym typeface="Arial"/>
              </a:defRPr>
            </a:lvl1pPr>
            <a:lvl2pPr marL="914400" marR="0" lvl="1"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2pPr>
            <a:lvl3pPr marL="1371600" marR="0" lvl="2"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3pPr>
            <a:lvl4pPr marL="1828800" marR="0" lvl="3"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4pPr>
            <a:lvl5pPr marL="2286000" marR="0" lvl="4"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7"/>
          <p:cNvSpPr/>
          <p:nvPr/>
        </p:nvSpPr>
        <p:spPr>
          <a:xfrm>
            <a:off x="676406" y="1"/>
            <a:ext cx="916088" cy="883577"/>
          </a:xfrm>
          <a:prstGeom prst="rect">
            <a:avLst/>
          </a:prstGeom>
          <a:solidFill>
            <a:srgbClr val="204B7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 name="Google Shape;22;p27" descr="Text&#10;&#10;Description automatically generated"/>
          <p:cNvPicPr preferRelativeResize="0"/>
          <p:nvPr/>
        </p:nvPicPr>
        <p:blipFill rotWithShape="1">
          <a:blip r:embed="rId2">
            <a:alphaModFix/>
          </a:blip>
          <a:srcRect/>
          <a:stretch/>
        </p:blipFill>
        <p:spPr>
          <a:xfrm>
            <a:off x="766526" y="112735"/>
            <a:ext cx="712953" cy="65498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rpslaids: Gaišs">
  <p:cSld name="Starpslaids: Gaišs">
    <p:spTree>
      <p:nvGrpSpPr>
        <p:cNvPr id="1" name="Shape 23"/>
        <p:cNvGrpSpPr/>
        <p:nvPr/>
      </p:nvGrpSpPr>
      <p:grpSpPr>
        <a:xfrm>
          <a:off x="0" y="0"/>
          <a:ext cx="0" cy="0"/>
          <a:chOff x="0" y="0"/>
          <a:chExt cx="0" cy="0"/>
        </a:xfrm>
      </p:grpSpPr>
      <p:sp>
        <p:nvSpPr>
          <p:cNvPr id="24" name="Google Shape;24;p28"/>
          <p:cNvSpPr/>
          <p:nvPr/>
        </p:nvSpPr>
        <p:spPr>
          <a:xfrm>
            <a:off x="503583" y="384313"/>
            <a:ext cx="11184834" cy="6109252"/>
          </a:xfrm>
          <a:prstGeom prst="rect">
            <a:avLst/>
          </a:prstGeom>
          <a:solidFill>
            <a:srgbClr val="F9C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 name="Google Shape;25;p28"/>
          <p:cNvSpPr txBox="1">
            <a:spLocks noGrp="1"/>
          </p:cNvSpPr>
          <p:nvPr>
            <p:ph type="body" idx="1"/>
          </p:nvPr>
        </p:nvSpPr>
        <p:spPr>
          <a:xfrm>
            <a:off x="1712912" y="1301750"/>
            <a:ext cx="8766175" cy="42545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204A72"/>
              </a:buClr>
              <a:buSzPts val="3200"/>
              <a:buFont typeface="Arial"/>
              <a:buNone/>
              <a:defRPr sz="3200" b="0" i="0" u="none" strike="noStrike" cap="none">
                <a:solidFill>
                  <a:srgbClr val="204A72"/>
                </a:solidFill>
                <a:latin typeface="Arial"/>
                <a:ea typeface="Arial"/>
                <a:cs typeface="Arial"/>
                <a:sym typeface="Arial"/>
              </a:defRPr>
            </a:lvl1pPr>
            <a:lvl2pPr marL="914400" marR="0" lvl="1"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2pPr>
            <a:lvl3pPr marL="1371600" marR="0" lvl="2"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3pPr>
            <a:lvl4pPr marL="1828800" marR="0" lvl="3"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4pPr>
            <a:lvl5pPr marL="2286000" marR="0" lvl="4"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28"/>
          <p:cNvSpPr/>
          <p:nvPr/>
        </p:nvSpPr>
        <p:spPr>
          <a:xfrm>
            <a:off x="494675" y="374754"/>
            <a:ext cx="3312827" cy="4467069"/>
          </a:xfrm>
          <a:prstGeom prst="diagStrip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rafika ar logo: Gaišs">
  <p:cSld name="Grafika ar logo: Gaišs">
    <p:spTree>
      <p:nvGrpSpPr>
        <p:cNvPr id="1" name="Shape 27"/>
        <p:cNvGrpSpPr/>
        <p:nvPr/>
      </p:nvGrpSpPr>
      <p:grpSpPr>
        <a:xfrm>
          <a:off x="0" y="0"/>
          <a:ext cx="0" cy="0"/>
          <a:chOff x="0" y="0"/>
          <a:chExt cx="0" cy="0"/>
        </a:xfrm>
      </p:grpSpPr>
      <p:sp>
        <p:nvSpPr>
          <p:cNvPr id="28" name="Google Shape;28;p29"/>
          <p:cNvSpPr/>
          <p:nvPr/>
        </p:nvSpPr>
        <p:spPr>
          <a:xfrm>
            <a:off x="503583" y="384313"/>
            <a:ext cx="11184834" cy="6109252"/>
          </a:xfrm>
          <a:prstGeom prst="rect">
            <a:avLst/>
          </a:prstGeom>
          <a:solidFill>
            <a:srgbClr val="F9C5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29"/>
          <p:cNvSpPr/>
          <p:nvPr/>
        </p:nvSpPr>
        <p:spPr>
          <a:xfrm>
            <a:off x="676406" y="1"/>
            <a:ext cx="916088" cy="883577"/>
          </a:xfrm>
          <a:prstGeom prst="rect">
            <a:avLst/>
          </a:prstGeom>
          <a:solidFill>
            <a:srgbClr val="204B7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 name="Google Shape;30;p29" descr="Text&#10;&#10;Description automatically generated"/>
          <p:cNvPicPr preferRelativeResize="0"/>
          <p:nvPr/>
        </p:nvPicPr>
        <p:blipFill rotWithShape="1">
          <a:blip r:embed="rId2">
            <a:alphaModFix/>
          </a:blip>
          <a:srcRect/>
          <a:stretch/>
        </p:blipFill>
        <p:spPr>
          <a:xfrm>
            <a:off x="766526" y="112735"/>
            <a:ext cx="712953" cy="654989"/>
          </a:xfrm>
          <a:prstGeom prst="rect">
            <a:avLst/>
          </a:prstGeom>
          <a:noFill/>
          <a:ln>
            <a:noFill/>
          </a:ln>
        </p:spPr>
      </p:pic>
      <p:sp>
        <p:nvSpPr>
          <p:cNvPr id="31" name="Google Shape;31;p29"/>
          <p:cNvSpPr>
            <a:spLocks noGrp="1"/>
          </p:cNvSpPr>
          <p:nvPr>
            <p:ph type="chart" idx="2"/>
          </p:nvPr>
        </p:nvSpPr>
        <p:spPr>
          <a:xfrm>
            <a:off x="1644650" y="1048164"/>
            <a:ext cx="8902700" cy="47815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s ar logo: Tumšs">
  <p:cSld name="Teksts ar logo: Tumšs">
    <p:spTree>
      <p:nvGrpSpPr>
        <p:cNvPr id="1" name="Shape 32"/>
        <p:cNvGrpSpPr/>
        <p:nvPr/>
      </p:nvGrpSpPr>
      <p:grpSpPr>
        <a:xfrm>
          <a:off x="0" y="0"/>
          <a:ext cx="0" cy="0"/>
          <a:chOff x="0" y="0"/>
          <a:chExt cx="0" cy="0"/>
        </a:xfrm>
      </p:grpSpPr>
      <p:sp>
        <p:nvSpPr>
          <p:cNvPr id="33" name="Google Shape;33;p30"/>
          <p:cNvSpPr/>
          <p:nvPr/>
        </p:nvSpPr>
        <p:spPr>
          <a:xfrm>
            <a:off x="503583" y="384313"/>
            <a:ext cx="11184834" cy="6109252"/>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30"/>
          <p:cNvSpPr txBox="1">
            <a:spLocks noGrp="1"/>
          </p:cNvSpPr>
          <p:nvPr>
            <p:ph type="body" idx="1"/>
          </p:nvPr>
        </p:nvSpPr>
        <p:spPr>
          <a:xfrm>
            <a:off x="2579238" y="1634849"/>
            <a:ext cx="7033523" cy="35883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2pPr>
            <a:lvl3pPr marL="1371600" marR="0" lvl="2"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3pPr>
            <a:lvl4pPr marL="1828800" marR="0" lvl="3"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4pPr>
            <a:lvl5pPr marL="2286000" marR="0" lvl="4"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30"/>
          <p:cNvSpPr/>
          <p:nvPr/>
        </p:nvSpPr>
        <p:spPr>
          <a:xfrm>
            <a:off x="676406" y="1"/>
            <a:ext cx="916088" cy="883577"/>
          </a:xfrm>
          <a:prstGeom prst="rect">
            <a:avLst/>
          </a:prstGeom>
          <a:solidFill>
            <a:srgbClr val="204B7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6" name="Google Shape;36;p30" descr="Text&#10;&#10;Description automatically generated"/>
          <p:cNvPicPr preferRelativeResize="0"/>
          <p:nvPr/>
        </p:nvPicPr>
        <p:blipFill rotWithShape="1">
          <a:blip r:embed="rId2">
            <a:alphaModFix/>
          </a:blip>
          <a:srcRect/>
          <a:stretch/>
        </p:blipFill>
        <p:spPr>
          <a:xfrm>
            <a:off x="766526" y="112735"/>
            <a:ext cx="712953" cy="65498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s bez logo: Tumšs">
  <p:cSld name="Teksts bez logo: Tumšs">
    <p:spTree>
      <p:nvGrpSpPr>
        <p:cNvPr id="1" name="Shape 37"/>
        <p:cNvGrpSpPr/>
        <p:nvPr/>
      </p:nvGrpSpPr>
      <p:grpSpPr>
        <a:xfrm>
          <a:off x="0" y="0"/>
          <a:ext cx="0" cy="0"/>
          <a:chOff x="0" y="0"/>
          <a:chExt cx="0" cy="0"/>
        </a:xfrm>
      </p:grpSpPr>
      <p:sp>
        <p:nvSpPr>
          <p:cNvPr id="38" name="Google Shape;38;p31"/>
          <p:cNvSpPr/>
          <p:nvPr/>
        </p:nvSpPr>
        <p:spPr>
          <a:xfrm>
            <a:off x="503583" y="384313"/>
            <a:ext cx="11184834" cy="6109252"/>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 name="Google Shape;39;p31"/>
          <p:cNvSpPr txBox="1">
            <a:spLocks noGrp="1"/>
          </p:cNvSpPr>
          <p:nvPr>
            <p:ph type="body" idx="1"/>
          </p:nvPr>
        </p:nvSpPr>
        <p:spPr>
          <a:xfrm>
            <a:off x="2579238" y="1634849"/>
            <a:ext cx="7033523" cy="35883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2pPr>
            <a:lvl3pPr marL="1371600" marR="0" lvl="2"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3pPr>
            <a:lvl4pPr marL="1828800" marR="0" lvl="3"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4pPr>
            <a:lvl5pPr marL="2286000" marR="0" lvl="4" indent="-431800" algn="l" rtl="0">
              <a:lnSpc>
                <a:spcPct val="90000"/>
              </a:lnSpc>
              <a:spcBef>
                <a:spcPts val="5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www.lrvk.gov.lv/uploads/reviziju-zinojumi/2016/2.4.1-7_2016/Revizijas%20zinojums%20ievieto%C5%A1anai%20VK%20m%C4%81jaslap%C4%81_17%2001%202018.pdf"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1" descr="Business people meeting in office"/>
          <p:cNvPicPr preferRelativeResize="0">
            <a:picLocks noGrp="1"/>
          </p:cNvPicPr>
          <p:nvPr>
            <p:ph type="pic" idx="2"/>
          </p:nvPr>
        </p:nvPicPr>
        <p:blipFill rotWithShape="1">
          <a:blip r:embed="rId3">
            <a:alphaModFix/>
          </a:blip>
          <a:srcRect t="9010" b="9009"/>
          <a:stretch/>
        </p:blipFill>
        <p:spPr>
          <a:xfrm>
            <a:off x="510381" y="377031"/>
            <a:ext cx="11171236" cy="6103935"/>
          </a:xfrm>
          <a:prstGeom prst="rect">
            <a:avLst/>
          </a:prstGeom>
          <a:noFill/>
          <a:ln>
            <a:noFill/>
          </a:ln>
        </p:spPr>
      </p:pic>
      <p:grpSp>
        <p:nvGrpSpPr>
          <p:cNvPr id="54" name="Google Shape;54;p1"/>
          <p:cNvGrpSpPr/>
          <p:nvPr/>
        </p:nvGrpSpPr>
        <p:grpSpPr>
          <a:xfrm>
            <a:off x="2693096" y="1488228"/>
            <a:ext cx="8995322" cy="3881544"/>
            <a:chOff x="2693096" y="1488228"/>
            <a:chExt cx="8995322" cy="3881544"/>
          </a:xfrm>
        </p:grpSpPr>
        <p:sp>
          <p:nvSpPr>
            <p:cNvPr id="55" name="Google Shape;55;p1"/>
            <p:cNvSpPr/>
            <p:nvPr/>
          </p:nvSpPr>
          <p:spPr>
            <a:xfrm>
              <a:off x="4170082" y="4867074"/>
              <a:ext cx="7518336" cy="502696"/>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D2F1"/>
                </a:solidFill>
                <a:latin typeface="Arial"/>
                <a:ea typeface="Arial"/>
                <a:cs typeface="Arial"/>
                <a:sym typeface="Arial"/>
              </a:endParaRPr>
            </a:p>
          </p:txBody>
        </p:sp>
        <p:grpSp>
          <p:nvGrpSpPr>
            <p:cNvPr id="56" name="Google Shape;56;p1"/>
            <p:cNvGrpSpPr/>
            <p:nvPr/>
          </p:nvGrpSpPr>
          <p:grpSpPr>
            <a:xfrm>
              <a:off x="2693096" y="1488228"/>
              <a:ext cx="8995322" cy="3881544"/>
              <a:chOff x="2693096" y="1545521"/>
              <a:chExt cx="8995322" cy="3881544"/>
            </a:xfrm>
          </p:grpSpPr>
          <p:sp>
            <p:nvSpPr>
              <p:cNvPr id="57" name="Google Shape;57;p1"/>
              <p:cNvSpPr/>
              <p:nvPr/>
            </p:nvSpPr>
            <p:spPr>
              <a:xfrm>
                <a:off x="2693096" y="1545521"/>
                <a:ext cx="3402904" cy="3294345"/>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p1"/>
              <p:cNvSpPr/>
              <p:nvPr/>
            </p:nvSpPr>
            <p:spPr>
              <a:xfrm>
                <a:off x="6095999" y="1545521"/>
                <a:ext cx="5592419" cy="3294345"/>
              </a:xfrm>
              <a:prstGeom prst="rect">
                <a:avLst/>
              </a:prstGeom>
              <a:solidFill>
                <a:srgbClr val="F9C54C">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9" name="Google Shape;59;p1" descr="Text&#10;&#10;Description automatically generated"/>
              <p:cNvPicPr preferRelativeResize="0"/>
              <p:nvPr/>
            </p:nvPicPr>
            <p:blipFill rotWithShape="1">
              <a:blip r:embed="rId4">
                <a:alphaModFix/>
              </a:blip>
              <a:srcRect/>
              <a:stretch/>
            </p:blipFill>
            <p:spPr>
              <a:xfrm>
                <a:off x="2890668" y="1800805"/>
                <a:ext cx="3007760" cy="2763227"/>
              </a:xfrm>
              <a:prstGeom prst="rect">
                <a:avLst/>
              </a:prstGeom>
              <a:noFill/>
              <a:ln>
                <a:noFill/>
              </a:ln>
            </p:spPr>
          </p:pic>
          <p:sp>
            <p:nvSpPr>
              <p:cNvPr id="60" name="Google Shape;60;p1"/>
              <p:cNvSpPr txBox="1"/>
              <p:nvPr/>
            </p:nvSpPr>
            <p:spPr>
              <a:xfrm>
                <a:off x="6561968" y="2000486"/>
                <a:ext cx="48537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800" b="0" i="0" u="none" strike="noStrike" cap="none" dirty="0">
                    <a:solidFill>
                      <a:schemeClr val="dk1"/>
                    </a:solidFill>
                    <a:latin typeface="Arial"/>
                    <a:ea typeface="Arial"/>
                    <a:cs typeface="Arial"/>
                    <a:sym typeface="Arial"/>
                  </a:rPr>
                  <a:t>Sasaiste starp attīstības un finanšu plānošanu priekšnoteikums finanšu līdzekļu lietderīgai izmantošanai</a:t>
                </a:r>
                <a:endParaRPr dirty="0"/>
              </a:p>
            </p:txBody>
          </p:sp>
          <p:sp>
            <p:nvSpPr>
              <p:cNvPr id="61" name="Google Shape;61;p1"/>
              <p:cNvSpPr/>
              <p:nvPr/>
            </p:nvSpPr>
            <p:spPr>
              <a:xfrm>
                <a:off x="2693096" y="4924369"/>
                <a:ext cx="1375470" cy="502696"/>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FD2F1"/>
                  </a:solidFill>
                  <a:latin typeface="Arial"/>
                  <a:ea typeface="Arial"/>
                  <a:cs typeface="Arial"/>
                  <a:sym typeface="Arial"/>
                </a:endParaRPr>
              </a:p>
            </p:txBody>
          </p:sp>
          <p:sp>
            <p:nvSpPr>
              <p:cNvPr id="62" name="Google Shape;62;p1"/>
              <p:cNvSpPr txBox="1"/>
              <p:nvPr/>
            </p:nvSpPr>
            <p:spPr>
              <a:xfrm>
                <a:off x="2883015" y="5039622"/>
                <a:ext cx="100236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200">
                    <a:solidFill>
                      <a:schemeClr val="lt1"/>
                    </a:solidFill>
                    <a:latin typeface="Arial"/>
                    <a:ea typeface="Arial"/>
                    <a:cs typeface="Arial"/>
                    <a:sym typeface="Arial"/>
                  </a:rPr>
                  <a:t>23.09.2021.</a:t>
                </a:r>
                <a:endParaRPr sz="1200">
                  <a:solidFill>
                    <a:schemeClr val="lt1"/>
                  </a:solidFill>
                  <a:latin typeface="Arial"/>
                  <a:ea typeface="Arial"/>
                  <a:cs typeface="Arial"/>
                  <a:sym typeface="Arial"/>
                </a:endParaRPr>
              </a:p>
            </p:txBody>
          </p:sp>
          <p:sp>
            <p:nvSpPr>
              <p:cNvPr id="63" name="Google Shape;63;p1"/>
              <p:cNvSpPr txBox="1"/>
              <p:nvPr/>
            </p:nvSpPr>
            <p:spPr>
              <a:xfrm>
                <a:off x="4335694" y="4944882"/>
                <a:ext cx="5065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200" dirty="0">
                    <a:solidFill>
                      <a:schemeClr val="lt1"/>
                    </a:solidFill>
                    <a:latin typeface="Arial"/>
                    <a:ea typeface="Arial"/>
                    <a:cs typeface="Arial"/>
                    <a:sym typeface="Arial"/>
                  </a:rPr>
                  <a:t>Oskars Erdmanis</a:t>
                </a:r>
                <a:endParaRPr dirty="0"/>
              </a:p>
              <a:p>
                <a:pPr marL="0" marR="0" lvl="0" indent="0" algn="l" rtl="0">
                  <a:spcBef>
                    <a:spcPts val="0"/>
                  </a:spcBef>
                  <a:spcAft>
                    <a:spcPts val="0"/>
                  </a:spcAft>
                  <a:buNone/>
                </a:pPr>
                <a:r>
                  <a:rPr lang="lv-LV" sz="1200" dirty="0">
                    <a:solidFill>
                      <a:schemeClr val="lt1"/>
                    </a:solidFill>
                    <a:latin typeface="Arial"/>
                    <a:ea typeface="Arial"/>
                    <a:cs typeface="Arial"/>
                    <a:sym typeface="Arial"/>
                  </a:rPr>
                  <a:t>Piektā revīzijas departamenta sektora vadītājs</a:t>
                </a:r>
                <a:endParaRPr sz="1200" dirty="0">
                  <a:solidFill>
                    <a:schemeClr val="lt1"/>
                  </a:solidFill>
                  <a:latin typeface="Arial"/>
                  <a:ea typeface="Arial"/>
                  <a:cs typeface="Arial"/>
                  <a:sym typeface="Arial"/>
                </a:endParaRPr>
              </a:p>
            </p:txBody>
          </p:sp>
        </p:grpSp>
      </p:grpSp>
      <p:sp>
        <p:nvSpPr>
          <p:cNvPr id="64" name="Google Shape;64;p1"/>
          <p:cNvSpPr/>
          <p:nvPr/>
        </p:nvSpPr>
        <p:spPr>
          <a:xfrm>
            <a:off x="510400" y="5810900"/>
            <a:ext cx="11171400" cy="670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
          <p:cNvPicPr preferRelativeResize="0"/>
          <p:nvPr/>
        </p:nvPicPr>
        <p:blipFill>
          <a:blip r:embed="rId5">
            <a:alphaModFix/>
          </a:blip>
          <a:stretch>
            <a:fillRect/>
          </a:stretch>
        </p:blipFill>
        <p:spPr>
          <a:xfrm>
            <a:off x="8633225" y="5810900"/>
            <a:ext cx="2986550" cy="62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10"/>
          <p:cNvGrpSpPr/>
          <p:nvPr/>
        </p:nvGrpSpPr>
        <p:grpSpPr>
          <a:xfrm>
            <a:off x="-21344579" y="1587499"/>
            <a:ext cx="8623301" cy="3683001"/>
            <a:chOff x="1784349" y="1587499"/>
            <a:chExt cx="8623301" cy="3683001"/>
          </a:xfrm>
        </p:grpSpPr>
        <p:sp>
          <p:nvSpPr>
            <p:cNvPr id="164" name="Google Shape;164;p10"/>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10"/>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Rezerves zemes fondā ieskaitīto zemes gabalu un īpašuma tiesību atjaunošanai neizmantoto zemes gabalu valdītājs ir attiecīgā vietējā pašvaldība līdz brīdim, kad MK izdod rīkojumu par to ierakstīšanu zemesgrāmatā uz valsts vārda vai tie tiek ierakstīti zemesgrāmatā uz vietējās pašvaldības vārda.</a:t>
              </a:r>
              <a:endParaRPr/>
            </a:p>
          </p:txBody>
        </p:sp>
        <p:sp>
          <p:nvSpPr>
            <p:cNvPr id="166" name="Google Shape;166;p10"/>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pirmā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167" name="Google Shape;167;p10"/>
          <p:cNvGrpSpPr/>
          <p:nvPr/>
        </p:nvGrpSpPr>
        <p:grpSpPr>
          <a:xfrm>
            <a:off x="-9832656" y="1587499"/>
            <a:ext cx="8623301" cy="3683001"/>
            <a:chOff x="1784349" y="1587499"/>
            <a:chExt cx="8623301" cy="3683001"/>
          </a:xfrm>
        </p:grpSpPr>
        <p:sp>
          <p:nvSpPr>
            <p:cNvPr id="168" name="Google Shape;168;p10"/>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10"/>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Valstij un vietējām pašvaldībām pēc zemes reformas pabeigšanas piederošo un piekrītošo zemi izvērtē MK noteiktajā kārtībā divu gadu laikā pēc tam, kad MK izdevis rīkojumu par zemes reformas pabeigšanu attiecīgās vietējās pašvaldības administratīvajā teritorijā vai visās novada teritoriālā iedalījuma vienībās.</a:t>
              </a:r>
              <a:endParaRPr/>
            </a:p>
          </p:txBody>
        </p:sp>
        <p:sp>
          <p:nvSpPr>
            <p:cNvPr id="170" name="Google Shape;170;p10"/>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piektā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171" name="Google Shape;171;p10"/>
          <p:cNvGrpSpPr/>
          <p:nvPr/>
        </p:nvGrpSpPr>
        <p:grpSpPr>
          <a:xfrm>
            <a:off x="1722756" y="1233996"/>
            <a:ext cx="8623301" cy="4323425"/>
            <a:chOff x="1784349" y="1587499"/>
            <a:chExt cx="8623301" cy="3683001"/>
          </a:xfrm>
        </p:grpSpPr>
        <p:sp>
          <p:nvSpPr>
            <p:cNvPr id="172" name="Google Shape;172;p10"/>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 name="Google Shape;173;p10"/>
            <p:cNvSpPr txBox="1"/>
            <p:nvPr/>
          </p:nvSpPr>
          <p:spPr>
            <a:xfrm>
              <a:off x="2188418" y="1830218"/>
              <a:ext cx="8001852" cy="340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174" name="Google Shape;174;p10"/>
            <p:cNvSpPr txBox="1"/>
            <p:nvPr/>
          </p:nvSpPr>
          <p:spPr>
            <a:xfrm>
              <a:off x="2156667" y="3665536"/>
              <a:ext cx="8001852" cy="2884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lt1"/>
                </a:solidFill>
                <a:latin typeface="Arial"/>
                <a:ea typeface="Arial"/>
                <a:cs typeface="Arial"/>
                <a:sym typeface="Arial"/>
              </a:endParaRPr>
            </a:p>
          </p:txBody>
        </p:sp>
      </p:grpSp>
      <p:sp>
        <p:nvSpPr>
          <p:cNvPr id="175" name="Google Shape;175;p10"/>
          <p:cNvSpPr/>
          <p:nvPr/>
        </p:nvSpPr>
        <p:spPr>
          <a:xfrm>
            <a:off x="1935332" y="2165253"/>
            <a:ext cx="3262943" cy="2910950"/>
          </a:xfrm>
          <a:prstGeom prst="rect">
            <a:avLst/>
          </a:prstGeom>
          <a:solidFill>
            <a:schemeClr val="accent2"/>
          </a:solidFill>
          <a:ln w="12700" cap="flat" cmpd="sng">
            <a:solidFill>
              <a:srgbClr val="B5954E"/>
            </a:solidFill>
            <a:prstDash val="solid"/>
            <a:miter lim="800000"/>
            <a:headEnd type="none" w="sm" len="sm"/>
            <a:tailEnd type="none" w="sm" len="sm"/>
          </a:ln>
        </p:spPr>
        <p:txBody>
          <a:bodyPr spcFirstLastPara="1" wrap="square" lIns="91425" tIns="45700" rIns="91425" bIns="45700" anchor="ctr" anchorCtr="0">
            <a:noAutofit/>
          </a:bodyPr>
          <a:lstStyle/>
          <a:p>
            <a:pPr marL="109728" marR="0" lvl="0" indent="0" algn="just" rtl="0">
              <a:spcBef>
                <a:spcPts val="0"/>
              </a:spcBef>
              <a:spcAft>
                <a:spcPts val="0"/>
              </a:spcAft>
              <a:buNone/>
            </a:pPr>
            <a:r>
              <a:rPr lang="lv-LV" sz="1800">
                <a:solidFill>
                  <a:schemeClr val="dk1"/>
                </a:solidFill>
                <a:latin typeface="Arial"/>
                <a:ea typeface="Arial"/>
                <a:cs typeface="Arial"/>
                <a:sym typeface="Arial"/>
              </a:rPr>
              <a:t>Pašvaldībai ir jānodrošina </a:t>
            </a:r>
            <a:r>
              <a:rPr lang="lv-LV" sz="1800" b="1" u="sng">
                <a:solidFill>
                  <a:schemeClr val="dk1"/>
                </a:solidFill>
                <a:latin typeface="Arial"/>
                <a:ea typeface="Arial"/>
                <a:cs typeface="Arial"/>
                <a:sym typeface="Arial"/>
              </a:rPr>
              <a:t>attīstības plānošanas sasaisti ar finanšu plānošanu</a:t>
            </a:r>
            <a:r>
              <a:rPr lang="lv-LV" sz="1800">
                <a:solidFill>
                  <a:schemeClr val="dk1"/>
                </a:solidFill>
                <a:latin typeface="Arial"/>
                <a:ea typeface="Arial"/>
                <a:cs typeface="Arial"/>
                <a:sym typeface="Arial"/>
              </a:rPr>
              <a:t> un valsts un pašvaldību institūciju pieņemto lēmumu savstarpējo saskaņotību.</a:t>
            </a:r>
            <a:endParaRPr/>
          </a:p>
          <a:p>
            <a:pPr marL="109728" marR="0" lvl="0" indent="0" algn="just" rtl="0">
              <a:spcBef>
                <a:spcPts val="0"/>
              </a:spcBef>
              <a:spcAft>
                <a:spcPts val="0"/>
              </a:spcAft>
              <a:buNone/>
            </a:pPr>
            <a:r>
              <a:rPr lang="lv-LV" sz="1800" i="1">
                <a:solidFill>
                  <a:schemeClr val="dk1"/>
                </a:solidFill>
                <a:latin typeface="Arial"/>
                <a:ea typeface="Arial"/>
                <a:cs typeface="Arial"/>
                <a:sym typeface="Arial"/>
              </a:rPr>
              <a:t>(Attīstības plānošanas sistēmas likuma 3. pants)</a:t>
            </a:r>
            <a:endParaRPr sz="1800">
              <a:solidFill>
                <a:schemeClr val="lt1"/>
              </a:solidFill>
              <a:latin typeface="Arial"/>
              <a:ea typeface="Arial"/>
              <a:cs typeface="Arial"/>
              <a:sym typeface="Arial"/>
            </a:endParaRPr>
          </a:p>
        </p:txBody>
      </p:sp>
      <p:sp>
        <p:nvSpPr>
          <p:cNvPr id="176" name="Google Shape;176;p10"/>
          <p:cNvSpPr/>
          <p:nvPr/>
        </p:nvSpPr>
        <p:spPr>
          <a:xfrm>
            <a:off x="5376382" y="2165253"/>
            <a:ext cx="4720544" cy="2910950"/>
          </a:xfrm>
          <a:prstGeom prst="rect">
            <a:avLst/>
          </a:prstGeom>
          <a:solidFill>
            <a:schemeClr val="accent2"/>
          </a:solidFill>
          <a:ln w="12700" cap="flat" cmpd="sng">
            <a:solidFill>
              <a:srgbClr val="B5954E"/>
            </a:solidFill>
            <a:prstDash val="solid"/>
            <a:miter lim="800000"/>
            <a:headEnd type="none" w="sm" len="sm"/>
            <a:tailEnd type="none" w="sm" len="sm"/>
          </a:ln>
        </p:spPr>
        <p:txBody>
          <a:bodyPr spcFirstLastPara="1" wrap="square" lIns="91425" tIns="45700" rIns="91425" bIns="45700" anchor="ctr" anchorCtr="0">
            <a:noAutofit/>
          </a:bodyPr>
          <a:lstStyle/>
          <a:p>
            <a:pPr marL="109728" marR="0" lvl="0" indent="0" algn="just" rtl="0">
              <a:spcBef>
                <a:spcPts val="0"/>
              </a:spcBef>
              <a:spcAft>
                <a:spcPts val="0"/>
              </a:spcAft>
              <a:buNone/>
            </a:pPr>
            <a:r>
              <a:rPr lang="lv-LV" sz="1800">
                <a:solidFill>
                  <a:schemeClr val="dk1"/>
                </a:solidFill>
                <a:latin typeface="Arial"/>
                <a:ea typeface="Arial"/>
                <a:cs typeface="Arial"/>
                <a:sym typeface="Arial"/>
              </a:rPr>
              <a:t>Attīstības plānošanas sistēmas likumā ir definēts </a:t>
            </a:r>
            <a:r>
              <a:rPr lang="lv-LV" sz="1800" b="1" u="sng">
                <a:solidFill>
                  <a:schemeClr val="dk1"/>
                </a:solidFill>
                <a:latin typeface="Arial"/>
                <a:ea typeface="Arial"/>
                <a:cs typeface="Arial"/>
                <a:sym typeface="Arial"/>
              </a:rPr>
              <a:t>finansiālo iespēju princips</a:t>
            </a:r>
            <a:r>
              <a:rPr lang="lv-LV" sz="1800">
                <a:solidFill>
                  <a:schemeClr val="dk1"/>
                </a:solidFill>
                <a:latin typeface="Arial"/>
                <a:ea typeface="Arial"/>
                <a:cs typeface="Arial"/>
                <a:sym typeface="Arial"/>
              </a:rPr>
              <a:t>, kas nosaka, ka izstrādājot attīstības plānošanas dokumentus, ir jāizvērtē esošos un vidējā termiņā prognozētos resursus un jāpiedāvā efektīvākos risinājumus attiecībā uz nosprausto mērķu sasniegšanai nepieciešamajām izmaksām. </a:t>
            </a:r>
            <a:r>
              <a:rPr lang="lv-LV" sz="1800" i="1">
                <a:solidFill>
                  <a:schemeClr val="dk1"/>
                </a:solidFill>
                <a:latin typeface="Arial"/>
                <a:ea typeface="Arial"/>
                <a:cs typeface="Arial"/>
                <a:sym typeface="Arial"/>
              </a:rPr>
              <a:t>(Attīstības plānošanas sistēmas likuma 5. panta otrās daļas 5. punkts)</a:t>
            </a:r>
            <a:endParaRPr sz="1800">
              <a:solidFill>
                <a:schemeClr val="lt1"/>
              </a:solidFill>
              <a:latin typeface="Arial"/>
              <a:ea typeface="Arial"/>
              <a:cs typeface="Arial"/>
              <a:sym typeface="Arial"/>
            </a:endParaRPr>
          </a:p>
        </p:txBody>
      </p:sp>
      <p:sp>
        <p:nvSpPr>
          <p:cNvPr id="177" name="Google Shape;177;p10"/>
          <p:cNvSpPr txBox="1"/>
          <p:nvPr/>
        </p:nvSpPr>
        <p:spPr>
          <a:xfrm>
            <a:off x="1540672" y="547911"/>
            <a:ext cx="6840760" cy="503238"/>
          </a:xfrm>
          <a:prstGeom prst="rect">
            <a:avLst/>
          </a:prstGeom>
          <a:noFill/>
          <a:ln>
            <a:noFill/>
          </a:ln>
        </p:spPr>
        <p:txBody>
          <a:bodyPr spcFirstLastPara="1" wrap="square" lIns="91425" tIns="45700" rIns="91425" bIns="45700" anchor="t" anchorCtr="0">
            <a:noAutofit/>
          </a:bodyPr>
          <a:lstStyle/>
          <a:p>
            <a:pPr marL="109728" marR="0" lvl="0" indent="0" algn="l" rtl="0">
              <a:spcBef>
                <a:spcPts val="0"/>
              </a:spcBef>
              <a:spcAft>
                <a:spcPts val="0"/>
              </a:spcAft>
              <a:buClr>
                <a:schemeClr val="accent3"/>
              </a:buClr>
              <a:buSzPts val="2800"/>
              <a:buFont typeface="Georgia"/>
              <a:buNone/>
            </a:pPr>
            <a:r>
              <a:rPr lang="lv-LV" sz="2800" cap="small">
                <a:solidFill>
                  <a:schemeClr val="dk1"/>
                </a:solidFill>
                <a:latin typeface="Arial"/>
                <a:ea typeface="Arial"/>
                <a:cs typeface="Arial"/>
                <a:sym typeface="Arial"/>
              </a:rPr>
              <a:t>Attīstības un budžeta plānošana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1" descr="Steel gears"/>
          <p:cNvPicPr preferRelativeResize="0">
            <a:picLocks noGrp="1"/>
          </p:cNvPicPr>
          <p:nvPr>
            <p:ph type="pic" idx="2"/>
          </p:nvPr>
        </p:nvPicPr>
        <p:blipFill rotWithShape="1">
          <a:blip r:embed="rId3">
            <a:alphaModFix/>
          </a:blip>
          <a:srcRect t="9010" b="9009"/>
          <a:stretch/>
        </p:blipFill>
        <p:spPr>
          <a:xfrm>
            <a:off x="510381" y="377031"/>
            <a:ext cx="11171237" cy="6103937"/>
          </a:xfrm>
          <a:prstGeom prst="rect">
            <a:avLst/>
          </a:prstGeom>
          <a:noFill/>
          <a:ln>
            <a:noFill/>
          </a:ln>
        </p:spPr>
      </p:pic>
      <p:grpSp>
        <p:nvGrpSpPr>
          <p:cNvPr id="183" name="Google Shape;183;p11"/>
          <p:cNvGrpSpPr/>
          <p:nvPr/>
        </p:nvGrpSpPr>
        <p:grpSpPr>
          <a:xfrm>
            <a:off x="676406" y="1"/>
            <a:ext cx="916088" cy="883577"/>
            <a:chOff x="676406" y="1"/>
            <a:chExt cx="916088" cy="883577"/>
          </a:xfrm>
        </p:grpSpPr>
        <p:sp>
          <p:nvSpPr>
            <p:cNvPr id="184" name="Google Shape;184;p11"/>
            <p:cNvSpPr/>
            <p:nvPr/>
          </p:nvSpPr>
          <p:spPr>
            <a:xfrm>
              <a:off x="676406" y="1"/>
              <a:ext cx="916088" cy="883577"/>
            </a:xfrm>
            <a:prstGeom prst="rect">
              <a:avLst/>
            </a:prstGeom>
            <a:solidFill>
              <a:srgbClr val="204B7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5" name="Google Shape;185;p11" descr="Text&#10;&#10;Description automatically generated"/>
            <p:cNvPicPr preferRelativeResize="0"/>
            <p:nvPr/>
          </p:nvPicPr>
          <p:blipFill rotWithShape="1">
            <a:blip r:embed="rId4">
              <a:alphaModFix/>
            </a:blip>
            <a:srcRect/>
            <a:stretch/>
          </p:blipFill>
          <p:spPr>
            <a:xfrm>
              <a:off x="766526" y="112735"/>
              <a:ext cx="712953" cy="654989"/>
            </a:xfrm>
            <a:prstGeom prst="rect">
              <a:avLst/>
            </a:prstGeom>
            <a:noFill/>
            <a:ln>
              <a:noFill/>
            </a:ln>
          </p:spPr>
        </p:pic>
      </p:grpSp>
      <p:grpSp>
        <p:nvGrpSpPr>
          <p:cNvPr id="186" name="Google Shape;186;p11"/>
          <p:cNvGrpSpPr/>
          <p:nvPr/>
        </p:nvGrpSpPr>
        <p:grpSpPr>
          <a:xfrm>
            <a:off x="2106566" y="1587499"/>
            <a:ext cx="8623301" cy="3683001"/>
            <a:chOff x="1784349" y="1587499"/>
            <a:chExt cx="8623301" cy="3683001"/>
          </a:xfrm>
        </p:grpSpPr>
        <p:sp>
          <p:nvSpPr>
            <p:cNvPr id="187" name="Google Shape;187;p11"/>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11"/>
            <p:cNvSpPr txBox="1"/>
            <p:nvPr/>
          </p:nvSpPr>
          <p:spPr>
            <a:xfrm>
              <a:off x="2188418" y="1830218"/>
              <a:ext cx="8001852"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v-LV" sz="3200" b="1">
                  <a:solidFill>
                    <a:schemeClr val="lt1"/>
                  </a:solidFill>
                  <a:latin typeface="Arial"/>
                  <a:ea typeface="Arial"/>
                  <a:cs typeface="Arial"/>
                  <a:sym typeface="Arial"/>
                </a:rPr>
                <a:t>Viena no galvenajām problēmām ko Valsts kontrole konstatē revīzijās:</a:t>
              </a:r>
              <a:endParaRPr/>
            </a:p>
            <a:p>
              <a:pPr marL="0" marR="0" lvl="0" indent="0" algn="just" rtl="0">
                <a:spcBef>
                  <a:spcPts val="0"/>
                </a:spcBef>
                <a:spcAft>
                  <a:spcPts val="0"/>
                </a:spcAft>
                <a:buNone/>
              </a:pPr>
              <a:r>
                <a:rPr lang="lv-LV" sz="3200" b="1">
                  <a:solidFill>
                    <a:schemeClr val="lt1"/>
                  </a:solidFill>
                  <a:latin typeface="Arial"/>
                  <a:ea typeface="Arial"/>
                  <a:cs typeface="Arial"/>
                  <a:sym typeface="Arial"/>
                </a:rPr>
                <a:t>budžeta plānošana nav pilnībā saistīta ar attīstības plānošanu.</a:t>
              </a:r>
              <a:endParaRPr sz="3600">
                <a:solidFill>
                  <a:schemeClr val="lt1"/>
                </a:solidFill>
                <a:latin typeface="Arial"/>
                <a:ea typeface="Arial"/>
                <a:cs typeface="Arial"/>
                <a:sym typeface="Arial"/>
              </a:endParaRPr>
            </a:p>
          </p:txBody>
        </p:sp>
        <p:sp>
          <p:nvSpPr>
            <p:cNvPr id="189" name="Google Shape;189;p11"/>
            <p:cNvSpPr txBox="1"/>
            <p:nvPr/>
          </p:nvSpPr>
          <p:spPr>
            <a:xfrm>
              <a:off x="2188418" y="4156617"/>
              <a:ext cx="780902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600">
                  <a:solidFill>
                    <a:schemeClr val="lt1"/>
                  </a:solidFill>
                  <a:latin typeface="Arial"/>
                  <a:ea typeface="Arial"/>
                  <a:cs typeface="Arial"/>
                  <a:sym typeface="Arial"/>
                </a:rPr>
                <a:t>Revīzijas ziņojums: </a:t>
              </a:r>
              <a:r>
                <a:rPr lang="lv-LV" sz="1600" u="sng">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Budžeta plānošana Latvijā – vai esošā pieeja ir efektīva</a:t>
              </a:r>
              <a:r>
                <a:rPr lang="lv-LV" sz="1600">
                  <a:solidFill>
                    <a:schemeClr val="lt1"/>
                  </a:solidFill>
                  <a:latin typeface="Arial"/>
                  <a:ea typeface="Arial"/>
                  <a:cs typeface="Arial"/>
                  <a:sym typeface="Arial"/>
                </a:rPr>
                <a:t>. 2017.gada 22.decembrī Lietderības revīzija “Budžeta vadības sistēmas efektivitāte: 1.daļa – budžeta plānošanas cikla efektivitātes izvērtējums”.</a:t>
              </a:r>
              <a:endParaRPr sz="1600">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p:nvPr/>
        </p:nvSpPr>
        <p:spPr>
          <a:xfrm>
            <a:off x="2132012" y="2386150"/>
            <a:ext cx="8766175" cy="1942052"/>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lt1"/>
              </a:buClr>
              <a:buSzPct val="100000"/>
              <a:buFont typeface="Arial"/>
              <a:buNone/>
            </a:pPr>
            <a:r>
              <a:rPr lang="lv-LV" sz="9600" b="1">
                <a:solidFill>
                  <a:schemeClr val="lt1"/>
                </a:solidFill>
                <a:latin typeface="Arial"/>
                <a:ea typeface="Arial"/>
                <a:cs typeface="Arial"/>
                <a:sym typeface="Arial"/>
              </a:rPr>
              <a:t>Ko un kā darīt</a:t>
            </a:r>
            <a:endParaRPr/>
          </a:p>
          <a:p>
            <a:pPr marL="0" marR="0" lvl="0" indent="0" algn="ctr" rtl="0">
              <a:lnSpc>
                <a:spcPct val="90000"/>
              </a:lnSpc>
              <a:spcBef>
                <a:spcPts val="1000"/>
              </a:spcBef>
              <a:spcAft>
                <a:spcPts val="0"/>
              </a:spcAft>
              <a:buClr>
                <a:schemeClr val="lt1"/>
              </a:buClr>
              <a:buSzPct val="100000"/>
              <a:buFont typeface="Arial"/>
              <a:buNone/>
            </a:pPr>
            <a:r>
              <a:rPr lang="lv-LV" sz="9600" b="1">
                <a:solidFill>
                  <a:schemeClr val="lt1"/>
                </a:solidFill>
                <a:latin typeface="Arial"/>
                <a:ea typeface="Arial"/>
                <a:cs typeface="Arial"/>
                <a:sym typeface="Arial"/>
              </a:rPr>
              <a:t>pašvaldībām?</a:t>
            </a:r>
            <a:endParaRPr sz="9600" b="1">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199" name="Google Shape;199;p13"/>
          <p:cNvGrpSpPr/>
          <p:nvPr/>
        </p:nvGrpSpPr>
        <p:grpSpPr>
          <a:xfrm>
            <a:off x="3623003" y="713601"/>
            <a:ext cx="4901252" cy="5426602"/>
            <a:chOff x="1785814" y="537"/>
            <a:chExt cx="4901252" cy="5426602"/>
          </a:xfrm>
        </p:grpSpPr>
        <p:sp>
          <p:nvSpPr>
            <p:cNvPr id="200" name="Google Shape;200;p13"/>
            <p:cNvSpPr/>
            <p:nvPr/>
          </p:nvSpPr>
          <p:spPr>
            <a:xfrm>
              <a:off x="2731108" y="1208506"/>
              <a:ext cx="3010664" cy="3010664"/>
            </a:xfrm>
            <a:prstGeom prst="ellipse">
              <a:avLst/>
            </a:prstGeom>
            <a:solidFill>
              <a:srgbClr val="1E4A72">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txBox="1"/>
            <p:nvPr/>
          </p:nvSpPr>
          <p:spPr>
            <a:xfrm>
              <a:off x="3172010" y="1649408"/>
              <a:ext cx="2128860" cy="212886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lv-LV" sz="2800">
                  <a:solidFill>
                    <a:schemeClr val="dk1"/>
                  </a:solidFill>
                  <a:latin typeface="Arial"/>
                  <a:ea typeface="Arial"/>
                  <a:cs typeface="Arial"/>
                  <a:sym typeface="Arial"/>
                </a:rPr>
                <a:t>Finanšu plānošana</a:t>
              </a:r>
              <a:endParaRPr/>
            </a:p>
          </p:txBody>
        </p:sp>
        <p:sp>
          <p:nvSpPr>
            <p:cNvPr id="202" name="Google Shape;202;p13"/>
            <p:cNvSpPr/>
            <p:nvPr/>
          </p:nvSpPr>
          <p:spPr>
            <a:xfrm>
              <a:off x="3483774" y="537"/>
              <a:ext cx="1505332" cy="1505332"/>
            </a:xfrm>
            <a:prstGeom prst="ellipse">
              <a:avLst/>
            </a:prstGeom>
            <a:solidFill>
              <a:srgbClr val="1E4A72">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txBox="1"/>
            <p:nvPr/>
          </p:nvSpPr>
          <p:spPr>
            <a:xfrm>
              <a:off x="3704225" y="220988"/>
              <a:ext cx="1064430" cy="106443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lv-LV" sz="1100">
                  <a:solidFill>
                    <a:schemeClr val="dk1"/>
                  </a:solidFill>
                  <a:latin typeface="Arial"/>
                  <a:ea typeface="Arial"/>
                  <a:cs typeface="Arial"/>
                  <a:sym typeface="Arial"/>
                </a:rPr>
                <a:t>2. Mērķu noteikšana</a:t>
              </a:r>
              <a:endParaRPr/>
            </a:p>
          </p:txBody>
        </p:sp>
        <p:sp>
          <p:nvSpPr>
            <p:cNvPr id="204" name="Google Shape;204;p13"/>
            <p:cNvSpPr/>
            <p:nvPr/>
          </p:nvSpPr>
          <p:spPr>
            <a:xfrm>
              <a:off x="5181734" y="980854"/>
              <a:ext cx="1505332" cy="1505332"/>
            </a:xfrm>
            <a:prstGeom prst="ellipse">
              <a:avLst/>
            </a:prstGeom>
            <a:solidFill>
              <a:srgbClr val="1E4A72">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txBox="1"/>
            <p:nvPr/>
          </p:nvSpPr>
          <p:spPr>
            <a:xfrm>
              <a:off x="5402185" y="1201305"/>
              <a:ext cx="1064430" cy="106443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lv-LV" sz="1100">
                  <a:solidFill>
                    <a:schemeClr val="dk1"/>
                  </a:solidFill>
                  <a:latin typeface="Arial"/>
                  <a:ea typeface="Arial"/>
                  <a:cs typeface="Arial"/>
                  <a:sym typeface="Arial"/>
                </a:rPr>
                <a:t>3. Alternatīvu (iespējamo risinājumu) analīze</a:t>
              </a:r>
              <a:endParaRPr/>
            </a:p>
          </p:txBody>
        </p:sp>
        <p:sp>
          <p:nvSpPr>
            <p:cNvPr id="206" name="Google Shape;206;p13"/>
            <p:cNvSpPr/>
            <p:nvPr/>
          </p:nvSpPr>
          <p:spPr>
            <a:xfrm>
              <a:off x="5181734" y="2941489"/>
              <a:ext cx="1505332" cy="1505332"/>
            </a:xfrm>
            <a:prstGeom prst="ellipse">
              <a:avLst/>
            </a:prstGeom>
            <a:solidFill>
              <a:srgbClr val="1E4A72">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txBox="1"/>
            <p:nvPr/>
          </p:nvSpPr>
          <p:spPr>
            <a:xfrm>
              <a:off x="5402185" y="3161940"/>
              <a:ext cx="1064430" cy="106443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lv-LV" sz="1100">
                  <a:solidFill>
                    <a:schemeClr val="dk1"/>
                  </a:solidFill>
                  <a:latin typeface="Arial"/>
                  <a:ea typeface="Arial"/>
                  <a:cs typeface="Arial"/>
                  <a:sym typeface="Arial"/>
                </a:rPr>
                <a:t>4. Ilgtermiņa un vidēja termiņa attīstības dokumentu, rīcības un investīciju plānu izstrāde</a:t>
              </a:r>
              <a:endParaRPr/>
            </a:p>
          </p:txBody>
        </p:sp>
        <p:sp>
          <p:nvSpPr>
            <p:cNvPr id="208" name="Google Shape;208;p13"/>
            <p:cNvSpPr/>
            <p:nvPr/>
          </p:nvSpPr>
          <p:spPr>
            <a:xfrm>
              <a:off x="3483774" y="3921807"/>
              <a:ext cx="1505332" cy="1505332"/>
            </a:xfrm>
            <a:prstGeom prst="ellipse">
              <a:avLst/>
            </a:prstGeom>
            <a:solidFill>
              <a:srgbClr val="1E4A72">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txBox="1"/>
            <p:nvPr/>
          </p:nvSpPr>
          <p:spPr>
            <a:xfrm>
              <a:off x="3704225" y="4142258"/>
              <a:ext cx="1064430" cy="106443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lv-LV" sz="1100">
                  <a:solidFill>
                    <a:schemeClr val="dk1"/>
                  </a:solidFill>
                  <a:latin typeface="Arial"/>
                  <a:ea typeface="Arial"/>
                  <a:cs typeface="Arial"/>
                  <a:sym typeface="Arial"/>
                </a:rPr>
                <a:t>5. Institūcijas vadības dokumentu izstrāde</a:t>
              </a:r>
              <a:endParaRPr/>
            </a:p>
          </p:txBody>
        </p:sp>
        <p:sp>
          <p:nvSpPr>
            <p:cNvPr id="210" name="Google Shape;210;p13"/>
            <p:cNvSpPr/>
            <p:nvPr/>
          </p:nvSpPr>
          <p:spPr>
            <a:xfrm>
              <a:off x="1785814" y="2941489"/>
              <a:ext cx="1505332" cy="1505332"/>
            </a:xfrm>
            <a:prstGeom prst="ellipse">
              <a:avLst/>
            </a:prstGeom>
            <a:solidFill>
              <a:srgbClr val="1E4A72">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2006265" y="3161940"/>
              <a:ext cx="1064430" cy="106443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lv-LV" sz="1100">
                  <a:solidFill>
                    <a:schemeClr val="dk1"/>
                  </a:solidFill>
                  <a:latin typeface="Arial"/>
                  <a:ea typeface="Arial"/>
                  <a:cs typeface="Arial"/>
                  <a:sym typeface="Arial"/>
                </a:rPr>
                <a:t>6. Izpildes uzraudzība un novērtēšana</a:t>
              </a:r>
              <a:endParaRPr/>
            </a:p>
          </p:txBody>
        </p:sp>
        <p:sp>
          <p:nvSpPr>
            <p:cNvPr id="212" name="Google Shape;212;p13"/>
            <p:cNvSpPr/>
            <p:nvPr/>
          </p:nvSpPr>
          <p:spPr>
            <a:xfrm>
              <a:off x="1785814" y="980854"/>
              <a:ext cx="1505332" cy="1505332"/>
            </a:xfrm>
            <a:prstGeom prst="ellipse">
              <a:avLst/>
            </a:prstGeom>
            <a:solidFill>
              <a:srgbClr val="1E4A72">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txBox="1"/>
            <p:nvPr/>
          </p:nvSpPr>
          <p:spPr>
            <a:xfrm>
              <a:off x="2006265" y="1201305"/>
              <a:ext cx="1064430" cy="106443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lv-LV" sz="1100">
                  <a:solidFill>
                    <a:schemeClr val="dk1"/>
                  </a:solidFill>
                  <a:latin typeface="Arial"/>
                  <a:ea typeface="Arial"/>
                  <a:cs typeface="Arial"/>
                  <a:sym typeface="Arial"/>
                </a:rPr>
                <a:t>1. Problēmu, iedzīvotāju vajadzību konstatēšana</a:t>
              </a:r>
              <a:endParaRPr/>
            </a:p>
          </p:txBody>
        </p:sp>
      </p:grpSp>
      <p:sp>
        <p:nvSpPr>
          <p:cNvPr id="214" name="Google Shape;214;p13"/>
          <p:cNvSpPr txBox="1"/>
          <p:nvPr/>
        </p:nvSpPr>
        <p:spPr>
          <a:xfrm>
            <a:off x="6757884" y="364123"/>
            <a:ext cx="4915671" cy="503238"/>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2800"/>
              <a:buFont typeface="Arial"/>
              <a:buNone/>
            </a:pPr>
            <a:r>
              <a:rPr lang="lv-LV" sz="2800">
                <a:solidFill>
                  <a:schemeClr val="dk1"/>
                </a:solidFill>
                <a:latin typeface="Arial"/>
                <a:ea typeface="Arial"/>
                <a:cs typeface="Arial"/>
                <a:sym typeface="Arial"/>
              </a:rPr>
              <a:t>Attīstības un budžeta plānošanas sasaiste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4" descr="Measurement tools"/>
          <p:cNvPicPr preferRelativeResize="0"/>
          <p:nvPr/>
        </p:nvPicPr>
        <p:blipFill rotWithShape="1">
          <a:blip r:embed="rId3">
            <a:alphaModFix/>
          </a:blip>
          <a:srcRect/>
          <a:stretch/>
        </p:blipFill>
        <p:spPr>
          <a:xfrm>
            <a:off x="768162" y="1385032"/>
            <a:ext cx="6965049" cy="4824536"/>
          </a:xfrm>
          <a:prstGeom prst="rect">
            <a:avLst/>
          </a:prstGeom>
          <a:noFill/>
          <a:ln>
            <a:noFill/>
          </a:ln>
        </p:spPr>
      </p:pic>
      <p:sp>
        <p:nvSpPr>
          <p:cNvPr id="220" name="Google Shape;220;p14"/>
          <p:cNvSpPr txBox="1"/>
          <p:nvPr/>
        </p:nvSpPr>
        <p:spPr>
          <a:xfrm>
            <a:off x="2713261" y="600165"/>
            <a:ext cx="67654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Joprojām daudz izaicinājumu</a:t>
            </a:r>
            <a:endParaRPr/>
          </a:p>
        </p:txBody>
      </p:sp>
      <p:sp>
        <p:nvSpPr>
          <p:cNvPr id="221" name="Google Shape;221;p14"/>
          <p:cNvSpPr/>
          <p:nvPr/>
        </p:nvSpPr>
        <p:spPr>
          <a:xfrm>
            <a:off x="3976727" y="3388460"/>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chemeClr val="dk1"/>
                </a:solidFill>
                <a:latin typeface="Arial"/>
                <a:ea typeface="Arial"/>
                <a:cs typeface="Arial"/>
                <a:sym typeface="Arial"/>
              </a:rPr>
              <a:t>1</a:t>
            </a:r>
            <a:endParaRPr/>
          </a:p>
        </p:txBody>
      </p:sp>
      <p:sp>
        <p:nvSpPr>
          <p:cNvPr id="222" name="Google Shape;222;p14"/>
          <p:cNvSpPr/>
          <p:nvPr/>
        </p:nvSpPr>
        <p:spPr>
          <a:xfrm>
            <a:off x="3976727" y="3829144"/>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chemeClr val="dk1"/>
                </a:solidFill>
                <a:latin typeface="Arial"/>
                <a:ea typeface="Arial"/>
                <a:cs typeface="Arial"/>
                <a:sym typeface="Arial"/>
              </a:rPr>
              <a:t>2</a:t>
            </a:r>
            <a:endParaRPr/>
          </a:p>
        </p:txBody>
      </p:sp>
      <p:sp>
        <p:nvSpPr>
          <p:cNvPr id="223" name="Google Shape;223;p14"/>
          <p:cNvSpPr/>
          <p:nvPr/>
        </p:nvSpPr>
        <p:spPr>
          <a:xfrm>
            <a:off x="4426420" y="3398063"/>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chemeClr val="dk1"/>
                </a:solidFill>
                <a:latin typeface="Arial"/>
                <a:ea typeface="Arial"/>
                <a:cs typeface="Arial"/>
                <a:sym typeface="Arial"/>
              </a:rPr>
              <a:t>3</a:t>
            </a:r>
            <a:endParaRPr/>
          </a:p>
        </p:txBody>
      </p:sp>
      <p:sp>
        <p:nvSpPr>
          <p:cNvPr id="224" name="Google Shape;224;p14"/>
          <p:cNvSpPr/>
          <p:nvPr/>
        </p:nvSpPr>
        <p:spPr>
          <a:xfrm>
            <a:off x="4426420" y="3838747"/>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chemeClr val="dk1"/>
                </a:solidFill>
                <a:latin typeface="Arial"/>
                <a:ea typeface="Arial"/>
                <a:cs typeface="Arial"/>
                <a:sym typeface="Arial"/>
              </a:rPr>
              <a:t>4</a:t>
            </a:r>
            <a:endParaRPr/>
          </a:p>
        </p:txBody>
      </p:sp>
      <p:grpSp>
        <p:nvGrpSpPr>
          <p:cNvPr id="225" name="Google Shape;225;p14"/>
          <p:cNvGrpSpPr/>
          <p:nvPr/>
        </p:nvGrpSpPr>
        <p:grpSpPr>
          <a:xfrm>
            <a:off x="8355980" y="1385032"/>
            <a:ext cx="3048000" cy="1259654"/>
            <a:chOff x="8355980" y="1385032"/>
            <a:chExt cx="3048000" cy="1259654"/>
          </a:xfrm>
        </p:grpSpPr>
        <p:sp>
          <p:nvSpPr>
            <p:cNvPr id="226" name="Google Shape;226;p14"/>
            <p:cNvSpPr/>
            <p:nvPr/>
          </p:nvSpPr>
          <p:spPr>
            <a:xfrm>
              <a:off x="8425071" y="1385032"/>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rgbClr val="204A72"/>
                  </a:solidFill>
                  <a:latin typeface="Arial"/>
                  <a:ea typeface="Arial"/>
                  <a:cs typeface="Arial"/>
                  <a:sym typeface="Arial"/>
                </a:rPr>
                <a:t>1</a:t>
              </a:r>
              <a:endParaRPr/>
            </a:p>
          </p:txBody>
        </p:sp>
        <p:sp>
          <p:nvSpPr>
            <p:cNvPr id="227" name="Google Shape;227;p14"/>
            <p:cNvSpPr/>
            <p:nvPr/>
          </p:nvSpPr>
          <p:spPr>
            <a:xfrm>
              <a:off x="8355980" y="1444357"/>
              <a:ext cx="3048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lv-LV" sz="1200" b="0" i="0">
                  <a:solidFill>
                    <a:schemeClr val="lt1"/>
                  </a:solidFill>
                  <a:latin typeface="Arial"/>
                  <a:ea typeface="Arial"/>
                  <a:cs typeface="Arial"/>
                  <a:sym typeface="Arial"/>
                </a:rPr>
              </a:br>
              <a:endParaRPr sz="1200" b="0" i="0">
                <a:solidFill>
                  <a:schemeClr val="lt1"/>
                </a:solidFill>
                <a:latin typeface="Arial"/>
                <a:ea typeface="Arial"/>
                <a:cs typeface="Arial"/>
                <a:sym typeface="Arial"/>
              </a:endParaRPr>
            </a:p>
            <a:p>
              <a:pPr marL="0" marR="0" lvl="0" indent="0" algn="l" rtl="0">
                <a:spcBef>
                  <a:spcPts val="0"/>
                </a:spcBef>
                <a:spcAft>
                  <a:spcPts val="0"/>
                </a:spcAft>
                <a:buNone/>
              </a:pPr>
              <a:r>
                <a:rPr lang="lv-LV" sz="1600">
                  <a:solidFill>
                    <a:schemeClr val="lt1"/>
                  </a:solidFill>
                  <a:latin typeface="Arial"/>
                  <a:ea typeface="Arial"/>
                  <a:cs typeface="Arial"/>
                  <a:sym typeface="Arial"/>
                </a:rPr>
                <a:t>Skaitliski izmērāmi rezultatīvie rādītāji (bāzes, starpposma, sasniedzamās vērtības)</a:t>
              </a:r>
              <a:r>
                <a:rPr lang="lv-LV" sz="1600" b="0" i="0">
                  <a:solidFill>
                    <a:schemeClr val="lt1"/>
                  </a:solidFill>
                  <a:latin typeface="Arial"/>
                  <a:ea typeface="Arial"/>
                  <a:cs typeface="Arial"/>
                  <a:sym typeface="Arial"/>
                </a:rPr>
                <a:t>. </a:t>
              </a:r>
              <a:endParaRPr/>
            </a:p>
          </p:txBody>
        </p:sp>
      </p:grpSp>
      <p:grpSp>
        <p:nvGrpSpPr>
          <p:cNvPr id="228" name="Google Shape;228;p14"/>
          <p:cNvGrpSpPr/>
          <p:nvPr/>
        </p:nvGrpSpPr>
        <p:grpSpPr>
          <a:xfrm>
            <a:off x="8355980" y="2749617"/>
            <a:ext cx="3048000" cy="791279"/>
            <a:chOff x="8355980" y="2749617"/>
            <a:chExt cx="3048000" cy="791279"/>
          </a:xfrm>
        </p:grpSpPr>
        <p:sp>
          <p:nvSpPr>
            <p:cNvPr id="229" name="Google Shape;229;p14"/>
            <p:cNvSpPr/>
            <p:nvPr/>
          </p:nvSpPr>
          <p:spPr>
            <a:xfrm>
              <a:off x="8425071" y="2749617"/>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rgbClr val="204A72"/>
                  </a:solidFill>
                  <a:latin typeface="Arial"/>
                  <a:ea typeface="Arial"/>
                  <a:cs typeface="Arial"/>
                  <a:sym typeface="Arial"/>
                </a:rPr>
                <a:t>2</a:t>
              </a:r>
              <a:endParaRPr/>
            </a:p>
          </p:txBody>
        </p:sp>
        <p:sp>
          <p:nvSpPr>
            <p:cNvPr id="230" name="Google Shape;230;p14"/>
            <p:cNvSpPr/>
            <p:nvPr/>
          </p:nvSpPr>
          <p:spPr>
            <a:xfrm>
              <a:off x="8355980" y="2802232"/>
              <a:ext cx="3048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lv-LV" sz="1200" b="0" i="0">
                  <a:solidFill>
                    <a:schemeClr val="lt1"/>
                  </a:solidFill>
                  <a:latin typeface="Arial"/>
                  <a:ea typeface="Arial"/>
                  <a:cs typeface="Arial"/>
                  <a:sym typeface="Arial"/>
                </a:rPr>
              </a:br>
              <a:endParaRPr sz="1200" b="0" i="0">
                <a:solidFill>
                  <a:schemeClr val="lt1"/>
                </a:solidFill>
                <a:latin typeface="Arial"/>
                <a:ea typeface="Arial"/>
                <a:cs typeface="Arial"/>
                <a:sym typeface="Arial"/>
              </a:endParaRPr>
            </a:p>
            <a:p>
              <a:pPr marL="0" marR="0" lvl="0" indent="0" algn="l" rtl="0">
                <a:spcBef>
                  <a:spcPts val="0"/>
                </a:spcBef>
                <a:spcAft>
                  <a:spcPts val="0"/>
                </a:spcAft>
                <a:buNone/>
              </a:pPr>
              <a:r>
                <a:rPr lang="lv-LV" sz="1800" b="0" i="0">
                  <a:solidFill>
                    <a:schemeClr val="lt1"/>
                  </a:solidFill>
                  <a:latin typeface="Arial"/>
                  <a:ea typeface="Arial"/>
                  <a:cs typeface="Arial"/>
                  <a:sym typeface="Arial"/>
                </a:rPr>
                <a:t>Datu </a:t>
              </a:r>
              <a:r>
                <a:rPr lang="lv-LV" sz="1600" b="0" i="0">
                  <a:solidFill>
                    <a:schemeClr val="lt1"/>
                  </a:solidFill>
                  <a:latin typeface="Arial"/>
                  <a:ea typeface="Arial"/>
                  <a:cs typeface="Arial"/>
                  <a:sym typeface="Arial"/>
                </a:rPr>
                <a:t>uzkrāšana</a:t>
              </a:r>
              <a:r>
                <a:rPr lang="lv-LV" sz="1800" b="0" i="0">
                  <a:solidFill>
                    <a:schemeClr val="lt1"/>
                  </a:solidFill>
                  <a:latin typeface="Arial"/>
                  <a:ea typeface="Arial"/>
                  <a:cs typeface="Arial"/>
                  <a:sym typeface="Arial"/>
                </a:rPr>
                <a:t> procesā.</a:t>
              </a:r>
              <a:endParaRPr sz="1800" b="0" i="0">
                <a:solidFill>
                  <a:schemeClr val="lt1"/>
                </a:solidFill>
                <a:latin typeface="Arial"/>
                <a:ea typeface="Arial"/>
                <a:cs typeface="Arial"/>
                <a:sym typeface="Arial"/>
              </a:endParaRPr>
            </a:p>
          </p:txBody>
        </p:sp>
      </p:grpSp>
      <p:grpSp>
        <p:nvGrpSpPr>
          <p:cNvPr id="231" name="Google Shape;231;p14"/>
          <p:cNvGrpSpPr/>
          <p:nvPr/>
        </p:nvGrpSpPr>
        <p:grpSpPr>
          <a:xfrm>
            <a:off x="8355980" y="3797300"/>
            <a:ext cx="3048000" cy="1006969"/>
            <a:chOff x="8355980" y="3797300"/>
            <a:chExt cx="3048000" cy="1006969"/>
          </a:xfrm>
        </p:grpSpPr>
        <p:sp>
          <p:nvSpPr>
            <p:cNvPr id="232" name="Google Shape;232;p14"/>
            <p:cNvSpPr/>
            <p:nvPr/>
          </p:nvSpPr>
          <p:spPr>
            <a:xfrm>
              <a:off x="8425071" y="3797300"/>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rgbClr val="204A72"/>
                  </a:solidFill>
                  <a:latin typeface="Arial"/>
                  <a:ea typeface="Arial"/>
                  <a:cs typeface="Arial"/>
                  <a:sym typeface="Arial"/>
                </a:rPr>
                <a:t>3</a:t>
              </a:r>
              <a:endParaRPr/>
            </a:p>
          </p:txBody>
        </p:sp>
        <p:sp>
          <p:nvSpPr>
            <p:cNvPr id="233" name="Google Shape;233;p14"/>
            <p:cNvSpPr/>
            <p:nvPr/>
          </p:nvSpPr>
          <p:spPr>
            <a:xfrm>
              <a:off x="8355980" y="3850162"/>
              <a:ext cx="30480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lv-LV" sz="1200" b="0" i="0">
                  <a:solidFill>
                    <a:schemeClr val="lt1"/>
                  </a:solidFill>
                  <a:latin typeface="Arial"/>
                  <a:ea typeface="Arial"/>
                  <a:cs typeface="Arial"/>
                  <a:sym typeface="Arial"/>
                </a:rPr>
              </a:br>
              <a:endParaRPr sz="1200" b="0" i="0">
                <a:solidFill>
                  <a:schemeClr val="lt1"/>
                </a:solidFill>
                <a:latin typeface="Arial"/>
                <a:ea typeface="Arial"/>
                <a:cs typeface="Arial"/>
                <a:sym typeface="Arial"/>
              </a:endParaRPr>
            </a:p>
            <a:p>
              <a:pPr marL="0" marR="0" lvl="0" indent="0" algn="l" rtl="0">
                <a:spcBef>
                  <a:spcPts val="0"/>
                </a:spcBef>
                <a:spcAft>
                  <a:spcPts val="0"/>
                </a:spcAft>
                <a:buNone/>
              </a:pPr>
              <a:r>
                <a:rPr lang="lv-LV" sz="1600" b="0" i="0">
                  <a:solidFill>
                    <a:schemeClr val="lt1"/>
                  </a:solidFill>
                  <a:latin typeface="Arial"/>
                  <a:ea typeface="Arial"/>
                  <a:cs typeface="Arial"/>
                  <a:sym typeface="Arial"/>
                </a:rPr>
                <a:t>Datu analīze un </a:t>
              </a:r>
              <a:r>
                <a:rPr lang="lv-LV" sz="1600" b="0">
                  <a:solidFill>
                    <a:schemeClr val="lt1"/>
                  </a:solidFill>
                  <a:latin typeface="Arial"/>
                  <a:ea typeface="Arial"/>
                  <a:cs typeface="Arial"/>
                  <a:sym typeface="Arial"/>
                </a:rPr>
                <a:t>darba rezultātu </a:t>
              </a:r>
              <a:r>
                <a:rPr lang="lv-LV" sz="1600" b="0" i="0">
                  <a:solidFill>
                    <a:schemeClr val="lt1"/>
                  </a:solidFill>
                  <a:latin typeface="Arial"/>
                  <a:ea typeface="Arial"/>
                  <a:cs typeface="Arial"/>
                  <a:sym typeface="Arial"/>
                </a:rPr>
                <a:t>novērtējums</a:t>
              </a:r>
              <a:r>
                <a:rPr lang="lv-LV" sz="1600">
                  <a:solidFill>
                    <a:schemeClr val="lt1"/>
                  </a:solidFill>
                  <a:latin typeface="Arial"/>
                  <a:ea typeface="Arial"/>
                  <a:cs typeface="Arial"/>
                  <a:sym typeface="Arial"/>
                </a:rPr>
                <a:t>.</a:t>
              </a:r>
              <a:endParaRPr sz="1600" b="0" i="0">
                <a:solidFill>
                  <a:schemeClr val="lt1"/>
                </a:solidFill>
                <a:latin typeface="Arial"/>
                <a:ea typeface="Arial"/>
                <a:cs typeface="Arial"/>
                <a:sym typeface="Arial"/>
              </a:endParaRPr>
            </a:p>
          </p:txBody>
        </p:sp>
      </p:grpSp>
      <p:grpSp>
        <p:nvGrpSpPr>
          <p:cNvPr id="234" name="Google Shape;234;p14"/>
          <p:cNvGrpSpPr/>
          <p:nvPr/>
        </p:nvGrpSpPr>
        <p:grpSpPr>
          <a:xfrm>
            <a:off x="8374565" y="4794101"/>
            <a:ext cx="3048000" cy="1279031"/>
            <a:chOff x="8374565" y="4794101"/>
            <a:chExt cx="3048000" cy="1279031"/>
          </a:xfrm>
        </p:grpSpPr>
        <p:sp>
          <p:nvSpPr>
            <p:cNvPr id="235" name="Google Shape;235;p14"/>
            <p:cNvSpPr/>
            <p:nvPr/>
          </p:nvSpPr>
          <p:spPr>
            <a:xfrm>
              <a:off x="8425071" y="4794101"/>
              <a:ext cx="361026" cy="368300"/>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800">
                  <a:solidFill>
                    <a:srgbClr val="204A72"/>
                  </a:solidFill>
                  <a:latin typeface="Arial"/>
                  <a:ea typeface="Arial"/>
                  <a:cs typeface="Arial"/>
                  <a:sym typeface="Arial"/>
                </a:rPr>
                <a:t>4</a:t>
              </a:r>
              <a:endParaRPr/>
            </a:p>
          </p:txBody>
        </p:sp>
        <p:sp>
          <p:nvSpPr>
            <p:cNvPr id="236" name="Google Shape;236;p14"/>
            <p:cNvSpPr/>
            <p:nvPr/>
          </p:nvSpPr>
          <p:spPr>
            <a:xfrm>
              <a:off x="8374565" y="4872803"/>
              <a:ext cx="3048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lv-LV" sz="1200" b="0" i="0">
                  <a:solidFill>
                    <a:schemeClr val="lt1"/>
                  </a:solidFill>
                  <a:latin typeface="Arial"/>
                  <a:ea typeface="Arial"/>
                  <a:cs typeface="Arial"/>
                  <a:sym typeface="Arial"/>
                </a:rPr>
              </a:br>
              <a:endParaRPr sz="1200" b="0" i="0">
                <a:solidFill>
                  <a:schemeClr val="lt1"/>
                </a:solidFill>
                <a:latin typeface="Arial"/>
                <a:ea typeface="Arial"/>
                <a:cs typeface="Arial"/>
                <a:sym typeface="Arial"/>
              </a:endParaRPr>
            </a:p>
            <a:p>
              <a:pPr marL="0" marR="0" lvl="0" indent="0" algn="l" rtl="0">
                <a:spcBef>
                  <a:spcPts val="0"/>
                </a:spcBef>
                <a:spcAft>
                  <a:spcPts val="0"/>
                </a:spcAft>
                <a:buNone/>
              </a:pPr>
              <a:r>
                <a:rPr lang="lv-LV" sz="1600" b="0" i="0">
                  <a:solidFill>
                    <a:schemeClr val="lt1"/>
                  </a:solidFill>
                  <a:latin typeface="Arial"/>
                  <a:ea typeface="Arial"/>
                  <a:cs typeface="Arial"/>
                  <a:sym typeface="Arial"/>
                </a:rPr>
                <a:t>Secinājumu izmantošana ekonomiski pamatotu un objektīvu lēmumu pieņemšanai. </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5"/>
          <p:cNvGrpSpPr/>
          <p:nvPr/>
        </p:nvGrpSpPr>
        <p:grpSpPr>
          <a:xfrm>
            <a:off x="-21344579" y="1587499"/>
            <a:ext cx="8623301" cy="3683001"/>
            <a:chOff x="1784349" y="1587499"/>
            <a:chExt cx="8623301" cy="3683001"/>
          </a:xfrm>
        </p:grpSpPr>
        <p:sp>
          <p:nvSpPr>
            <p:cNvPr id="242" name="Google Shape;242;p15"/>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3" name="Google Shape;243;p15"/>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Rezerves zemes fondā ieskaitīto zemes gabalu un īpašuma tiesību atjaunošanai neizmantoto zemes gabalu valdītājs ir attiecīgā vietējā pašvaldība līdz brīdim, kad MK izdod rīkojumu par to ierakstīšanu zemesgrāmatā uz valsts vārda vai tie tiek ierakstīti zemesgrāmatā uz vietējās pašvaldības vārda.</a:t>
              </a:r>
              <a:endParaRPr/>
            </a:p>
          </p:txBody>
        </p:sp>
        <p:sp>
          <p:nvSpPr>
            <p:cNvPr id="244" name="Google Shape;244;p15"/>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pirmā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245" name="Google Shape;245;p15"/>
          <p:cNvGrpSpPr/>
          <p:nvPr/>
        </p:nvGrpSpPr>
        <p:grpSpPr>
          <a:xfrm>
            <a:off x="-9832656" y="1587499"/>
            <a:ext cx="8623301" cy="3683001"/>
            <a:chOff x="1784349" y="1587499"/>
            <a:chExt cx="8623301" cy="3683001"/>
          </a:xfrm>
        </p:grpSpPr>
        <p:sp>
          <p:nvSpPr>
            <p:cNvPr id="246" name="Google Shape;246;p15"/>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15"/>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Valstij un vietējām pašvaldībām pēc zemes reformas pabeigšanas piederošo un piekrītošo zemi izvērtē MK noteiktajā kārtībā divu gadu laikā pēc tam, kad MK izdevis rīkojumu par zemes reformas pabeigšanu attiecīgās vietējās pašvaldības administratīvajā teritorijā vai visās novada teritoriālā iedalījuma vienībās.</a:t>
              </a:r>
              <a:endParaRPr/>
            </a:p>
          </p:txBody>
        </p:sp>
        <p:sp>
          <p:nvSpPr>
            <p:cNvPr id="248" name="Google Shape;248;p15"/>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piektā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249" name="Google Shape;249;p15"/>
          <p:cNvGrpSpPr/>
          <p:nvPr/>
        </p:nvGrpSpPr>
        <p:grpSpPr>
          <a:xfrm>
            <a:off x="1679267" y="1830218"/>
            <a:ext cx="9093509" cy="4323425"/>
            <a:chOff x="1784349" y="1587499"/>
            <a:chExt cx="8623301" cy="3683001"/>
          </a:xfrm>
        </p:grpSpPr>
        <p:sp>
          <p:nvSpPr>
            <p:cNvPr id="250" name="Google Shape;250;p15"/>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1" name="Google Shape;251;p15"/>
            <p:cNvSpPr txBox="1"/>
            <p:nvPr/>
          </p:nvSpPr>
          <p:spPr>
            <a:xfrm>
              <a:off x="2188418" y="1830218"/>
              <a:ext cx="8001852" cy="340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252" name="Google Shape;252;p15"/>
            <p:cNvSpPr txBox="1"/>
            <p:nvPr/>
          </p:nvSpPr>
          <p:spPr>
            <a:xfrm>
              <a:off x="2156667" y="3665536"/>
              <a:ext cx="8001852" cy="2884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lt1"/>
                </a:solidFill>
                <a:latin typeface="Arial"/>
                <a:ea typeface="Arial"/>
                <a:cs typeface="Arial"/>
                <a:sym typeface="Arial"/>
              </a:endParaRPr>
            </a:p>
          </p:txBody>
        </p:sp>
      </p:grpSp>
      <p:sp>
        <p:nvSpPr>
          <p:cNvPr id="253" name="Google Shape;253;p15"/>
          <p:cNvSpPr/>
          <p:nvPr/>
        </p:nvSpPr>
        <p:spPr>
          <a:xfrm>
            <a:off x="6418555" y="1967569"/>
            <a:ext cx="4208016" cy="4048722"/>
          </a:xfrm>
          <a:prstGeom prst="rect">
            <a:avLst/>
          </a:prstGeom>
          <a:solidFill>
            <a:schemeClr val="accent2"/>
          </a:solidFill>
          <a:ln w="12700" cap="flat" cmpd="sng">
            <a:solidFill>
              <a:srgbClr val="B595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lv-LV" sz="2400">
                <a:solidFill>
                  <a:schemeClr val="dk1"/>
                </a:solidFill>
                <a:latin typeface="Arial"/>
                <a:ea typeface="Arial"/>
                <a:cs typeface="Arial"/>
                <a:sym typeface="Arial"/>
              </a:rPr>
              <a:t>Apkopota revīziju pieredze</a:t>
            </a:r>
            <a:endParaRPr/>
          </a:p>
          <a:p>
            <a:pPr marL="0" marR="0" lvl="0" indent="0" algn="just" rtl="0">
              <a:spcBef>
                <a:spcPts val="600"/>
              </a:spcBef>
              <a:spcAft>
                <a:spcPts val="0"/>
              </a:spcAft>
              <a:buNone/>
            </a:pPr>
            <a:r>
              <a:rPr lang="lv-LV" sz="2400">
                <a:solidFill>
                  <a:schemeClr val="dk1"/>
                </a:solidFill>
                <a:latin typeface="Arial"/>
                <a:ea typeface="Arial"/>
                <a:cs typeface="Arial"/>
                <a:sym typeface="Arial"/>
              </a:rPr>
              <a:t>Riski</a:t>
            </a:r>
            <a:endParaRPr/>
          </a:p>
          <a:p>
            <a:pPr marL="0" marR="0" lvl="0" indent="0" algn="just" rtl="0">
              <a:spcBef>
                <a:spcPts val="600"/>
              </a:spcBef>
              <a:spcAft>
                <a:spcPts val="0"/>
              </a:spcAft>
              <a:buNone/>
            </a:pPr>
            <a:r>
              <a:rPr lang="lv-LV" sz="2400">
                <a:solidFill>
                  <a:schemeClr val="dk1"/>
                </a:solidFill>
                <a:latin typeface="Arial"/>
                <a:ea typeface="Arial"/>
                <a:cs typeface="Arial"/>
                <a:sym typeface="Arial"/>
              </a:rPr>
              <a:t>Ieteikumi</a:t>
            </a:r>
            <a:endParaRPr/>
          </a:p>
          <a:p>
            <a:pPr marL="0" marR="0" lvl="0" indent="0" algn="just" rtl="0">
              <a:spcBef>
                <a:spcPts val="600"/>
              </a:spcBef>
              <a:spcAft>
                <a:spcPts val="0"/>
              </a:spcAft>
              <a:buNone/>
            </a:pPr>
            <a:r>
              <a:rPr lang="lv-LV" sz="2400">
                <a:solidFill>
                  <a:schemeClr val="dk1"/>
                </a:solidFill>
                <a:latin typeface="Arial"/>
                <a:ea typeface="Arial"/>
                <a:cs typeface="Arial"/>
                <a:sym typeface="Arial"/>
              </a:rPr>
              <a:t>Labā prakse</a:t>
            </a:r>
            <a:endParaRPr/>
          </a:p>
          <a:p>
            <a:pPr marL="0" marR="0" lvl="0" indent="0" algn="just" rtl="0">
              <a:spcBef>
                <a:spcPts val="600"/>
              </a:spcBef>
              <a:spcAft>
                <a:spcPts val="0"/>
              </a:spcAft>
              <a:buNone/>
            </a:pPr>
            <a:r>
              <a:rPr lang="lv-LV" sz="2400">
                <a:solidFill>
                  <a:schemeClr val="dk1"/>
                </a:solidFill>
                <a:latin typeface="Arial"/>
                <a:ea typeface="Arial"/>
                <a:cs typeface="Arial"/>
                <a:sym typeface="Arial"/>
              </a:rPr>
              <a:t>Palīgmateriāli</a:t>
            </a:r>
            <a:endParaRPr sz="2400">
              <a:solidFill>
                <a:schemeClr val="lt1"/>
              </a:solidFill>
              <a:latin typeface="Arial"/>
              <a:ea typeface="Arial"/>
              <a:cs typeface="Arial"/>
              <a:sym typeface="Arial"/>
            </a:endParaRPr>
          </a:p>
        </p:txBody>
      </p:sp>
      <p:sp>
        <p:nvSpPr>
          <p:cNvPr id="254" name="Google Shape;254;p15"/>
          <p:cNvSpPr txBox="1"/>
          <p:nvPr/>
        </p:nvSpPr>
        <p:spPr>
          <a:xfrm>
            <a:off x="1540672" y="751298"/>
            <a:ext cx="9317828" cy="814255"/>
          </a:xfrm>
          <a:prstGeom prst="rect">
            <a:avLst/>
          </a:prstGeom>
          <a:noFill/>
          <a:ln>
            <a:noFill/>
          </a:ln>
        </p:spPr>
        <p:txBody>
          <a:bodyPr spcFirstLastPara="1" wrap="square" lIns="91425" tIns="45700" rIns="91425" bIns="45700" anchor="t" anchorCtr="0">
            <a:noAutofit/>
          </a:bodyPr>
          <a:lstStyle/>
          <a:p>
            <a:pPr marL="109728" marR="0" lvl="0" indent="0" algn="l" rtl="0">
              <a:spcBef>
                <a:spcPts val="0"/>
              </a:spcBef>
              <a:spcAft>
                <a:spcPts val="0"/>
              </a:spcAft>
              <a:buClr>
                <a:schemeClr val="accent3"/>
              </a:buClr>
              <a:buSzPts val="2200"/>
              <a:buFont typeface="Georgia"/>
              <a:buNone/>
            </a:pPr>
            <a:r>
              <a:rPr lang="lv-LV" sz="2200" cap="small">
                <a:solidFill>
                  <a:schemeClr val="dk1"/>
                </a:solidFill>
                <a:latin typeface="Arial"/>
                <a:ea typeface="Arial"/>
                <a:cs typeface="Arial"/>
                <a:sym typeface="Arial"/>
              </a:rPr>
              <a:t>ROKASGRĀMATA PAŠVALDĪBĀM – </a:t>
            </a:r>
            <a:endParaRPr/>
          </a:p>
          <a:p>
            <a:pPr marL="109728" marR="0" lvl="0" indent="0" algn="l" rtl="0">
              <a:spcBef>
                <a:spcPts val="300"/>
              </a:spcBef>
              <a:spcAft>
                <a:spcPts val="0"/>
              </a:spcAft>
              <a:buClr>
                <a:schemeClr val="accent3"/>
              </a:buClr>
              <a:buSzPts val="2200"/>
              <a:buFont typeface="Georgia"/>
              <a:buNone/>
            </a:pPr>
            <a:r>
              <a:rPr lang="lv-LV" sz="2200" cap="small">
                <a:solidFill>
                  <a:schemeClr val="dk1"/>
                </a:solidFill>
                <a:latin typeface="Arial"/>
                <a:ea typeface="Arial"/>
                <a:cs typeface="Arial"/>
                <a:sym typeface="Arial"/>
              </a:rPr>
              <a:t>ATBILDE UZ JAUTĀJUMU «KO PAR TO TEIKS VALSTS KONTROLE?»</a:t>
            </a:r>
            <a:endParaRPr/>
          </a:p>
        </p:txBody>
      </p:sp>
      <p:pic>
        <p:nvPicPr>
          <p:cNvPr id="255" name="Google Shape;255;p15"/>
          <p:cNvPicPr preferRelativeResize="0"/>
          <p:nvPr/>
        </p:nvPicPr>
        <p:blipFill rotWithShape="1">
          <a:blip r:embed="rId3">
            <a:alphaModFix/>
          </a:blip>
          <a:srcRect/>
          <a:stretch/>
        </p:blipFill>
        <p:spPr>
          <a:xfrm>
            <a:off x="1827513" y="1967569"/>
            <a:ext cx="4038600" cy="40487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16"/>
          <p:cNvGrpSpPr/>
          <p:nvPr/>
        </p:nvGrpSpPr>
        <p:grpSpPr>
          <a:xfrm>
            <a:off x="-21344579" y="1587499"/>
            <a:ext cx="8623301" cy="3683001"/>
            <a:chOff x="1784349" y="1587499"/>
            <a:chExt cx="8623301" cy="3683001"/>
          </a:xfrm>
        </p:grpSpPr>
        <p:sp>
          <p:nvSpPr>
            <p:cNvPr id="261" name="Google Shape;261;p16"/>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16"/>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Rezerves zemes fondā ieskaitīto zemes gabalu un īpašuma tiesību atjaunošanai neizmantoto zemes gabalu valdītājs ir attiecīgā vietējā pašvaldība līdz brīdim, kad MK izdod rīkojumu par to ierakstīšanu zemesgrāmatā uz valsts vārda vai tie tiek ierakstīti zemesgrāmatā uz vietējās pašvaldības vārda.</a:t>
              </a:r>
              <a:endParaRPr/>
            </a:p>
          </p:txBody>
        </p:sp>
        <p:sp>
          <p:nvSpPr>
            <p:cNvPr id="263" name="Google Shape;263;p16"/>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pirmā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264" name="Google Shape;264;p16"/>
          <p:cNvGrpSpPr/>
          <p:nvPr/>
        </p:nvGrpSpPr>
        <p:grpSpPr>
          <a:xfrm>
            <a:off x="-9832656" y="1587499"/>
            <a:ext cx="8623301" cy="3683001"/>
            <a:chOff x="1784349" y="1587499"/>
            <a:chExt cx="8623301" cy="3683001"/>
          </a:xfrm>
        </p:grpSpPr>
        <p:sp>
          <p:nvSpPr>
            <p:cNvPr id="265" name="Google Shape;265;p16"/>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 name="Google Shape;266;p16"/>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Valstij un vietējām pašvaldībām pēc zemes reformas pabeigšanas piederošo un piekrītošo zemi izvērtē MK noteiktajā kārtībā divu gadu laikā pēc tam, kad MK izdevis rīkojumu par zemes reformas pabeigšanu attiecīgās vietējās pašvaldības administratīvajā teritorijā vai visās novada teritoriālā iedalījuma vienībās.</a:t>
              </a:r>
              <a:endParaRPr/>
            </a:p>
          </p:txBody>
        </p:sp>
        <p:sp>
          <p:nvSpPr>
            <p:cNvPr id="267" name="Google Shape;267;p16"/>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piektā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268" name="Google Shape;268;p16"/>
          <p:cNvGrpSpPr/>
          <p:nvPr/>
        </p:nvGrpSpPr>
        <p:grpSpPr>
          <a:xfrm>
            <a:off x="1722756" y="1233996"/>
            <a:ext cx="8623301" cy="4323425"/>
            <a:chOff x="1784349" y="1587499"/>
            <a:chExt cx="8623301" cy="3683001"/>
          </a:xfrm>
        </p:grpSpPr>
        <p:sp>
          <p:nvSpPr>
            <p:cNvPr id="269" name="Google Shape;269;p16"/>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16"/>
            <p:cNvSpPr txBox="1"/>
            <p:nvPr/>
          </p:nvSpPr>
          <p:spPr>
            <a:xfrm>
              <a:off x="2188418" y="1830218"/>
              <a:ext cx="8001852" cy="13764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v-LV" sz="1800">
                  <a:solidFill>
                    <a:schemeClr val="lt1"/>
                  </a:solidFill>
                  <a:latin typeface="Arial"/>
                  <a:ea typeface="Arial"/>
                  <a:cs typeface="Arial"/>
                  <a:sym typeface="Arial"/>
                </a:rPr>
                <a:t>Institūcijas vadības dokumentā atbilstoši attiecīgās institūcijas kompetencei nosaka </a:t>
              </a:r>
              <a:r>
                <a:rPr lang="lv-LV" sz="1800" b="1">
                  <a:solidFill>
                    <a:schemeClr val="lt1"/>
                  </a:solidFill>
                  <a:latin typeface="Arial"/>
                  <a:ea typeface="Arial"/>
                  <a:cs typeface="Arial"/>
                  <a:sym typeface="Arial"/>
                </a:rPr>
                <a:t>attīstības plānošanas un budžeta plānošanas savstarpējo sasaisti</a:t>
              </a:r>
              <a:r>
                <a:rPr lang="lv-LV" sz="1800">
                  <a:solidFill>
                    <a:schemeClr val="lt1"/>
                  </a:solidFill>
                  <a:latin typeface="Arial"/>
                  <a:ea typeface="Arial"/>
                  <a:cs typeface="Arial"/>
                  <a:sym typeface="Arial"/>
                </a:rPr>
                <a:t> un nodrošina attīstības plānošanas dokumentu pēctecīgu īstenošanu.</a:t>
              </a:r>
              <a:endParaRPr/>
            </a:p>
            <a:p>
              <a:pPr marL="0" marR="0" lvl="0" indent="0" algn="just" rtl="0">
                <a:spcBef>
                  <a:spcPts val="0"/>
                </a:spcBef>
                <a:spcAft>
                  <a:spcPts val="0"/>
                </a:spcAft>
                <a:buNone/>
              </a:pPr>
              <a:endParaRPr sz="900">
                <a:solidFill>
                  <a:schemeClr val="lt1"/>
                </a:solidFill>
                <a:latin typeface="Arial"/>
                <a:ea typeface="Arial"/>
                <a:cs typeface="Arial"/>
                <a:sym typeface="Arial"/>
              </a:endParaRPr>
            </a:p>
            <a:p>
              <a:pPr marL="0" marR="0" lvl="0" indent="0" algn="just" rtl="0">
                <a:spcBef>
                  <a:spcPts val="0"/>
                </a:spcBef>
                <a:spcAft>
                  <a:spcPts val="0"/>
                </a:spcAft>
                <a:buNone/>
              </a:pPr>
              <a:r>
                <a:rPr lang="lv-LV" sz="1800">
                  <a:solidFill>
                    <a:schemeClr val="lt1"/>
                  </a:solidFill>
                  <a:latin typeface="Arial"/>
                  <a:ea typeface="Arial"/>
                  <a:cs typeface="Arial"/>
                  <a:sym typeface="Arial"/>
                </a:rPr>
                <a:t>Kā to atrisināt pašvaldībās?</a:t>
              </a:r>
              <a:endParaRPr/>
            </a:p>
          </p:txBody>
        </p:sp>
        <p:sp>
          <p:nvSpPr>
            <p:cNvPr id="271" name="Google Shape;271;p16"/>
            <p:cNvSpPr txBox="1"/>
            <p:nvPr/>
          </p:nvSpPr>
          <p:spPr>
            <a:xfrm>
              <a:off x="2156667" y="3665536"/>
              <a:ext cx="8001852" cy="2884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lt1"/>
                </a:solidFill>
                <a:latin typeface="Arial"/>
                <a:ea typeface="Arial"/>
                <a:cs typeface="Arial"/>
                <a:sym typeface="Arial"/>
              </a:endParaRPr>
            </a:p>
          </p:txBody>
        </p:sp>
      </p:grpSp>
      <p:sp>
        <p:nvSpPr>
          <p:cNvPr id="272" name="Google Shape;272;p16"/>
          <p:cNvSpPr/>
          <p:nvPr/>
        </p:nvSpPr>
        <p:spPr>
          <a:xfrm>
            <a:off x="2202157" y="3134748"/>
            <a:ext cx="2925094" cy="1941455"/>
          </a:xfrm>
          <a:prstGeom prst="rect">
            <a:avLst/>
          </a:prstGeom>
          <a:solidFill>
            <a:schemeClr val="accent2"/>
          </a:solidFill>
          <a:ln w="12700" cap="flat" cmpd="sng">
            <a:solidFill>
              <a:srgbClr val="B5954E"/>
            </a:solidFill>
            <a:prstDash val="solid"/>
            <a:miter lim="800000"/>
            <a:headEnd type="none" w="sm" len="sm"/>
            <a:tailEnd type="none" w="sm" len="sm"/>
          </a:ln>
        </p:spPr>
        <p:txBody>
          <a:bodyPr spcFirstLastPara="1" wrap="square" lIns="91425" tIns="45700" rIns="91425" bIns="45700" anchor="ctr" anchorCtr="0">
            <a:noAutofit/>
          </a:bodyPr>
          <a:lstStyle/>
          <a:p>
            <a:pPr marL="109728" marR="0" lvl="0" indent="0" algn="just" rtl="0">
              <a:spcBef>
                <a:spcPts val="0"/>
              </a:spcBef>
              <a:spcAft>
                <a:spcPts val="0"/>
              </a:spcAft>
              <a:buNone/>
            </a:pPr>
            <a:r>
              <a:rPr lang="lv-LV" sz="1800">
                <a:solidFill>
                  <a:schemeClr val="dk1"/>
                </a:solidFill>
                <a:latin typeface="Arial"/>
                <a:ea typeface="Arial"/>
                <a:cs typeface="Arial"/>
                <a:sym typeface="Arial"/>
              </a:rPr>
              <a:t>Institūcijas stratēģija vai gada darba plāns, kurā tiek norādīti veicamie uzdevumi, atbildīgās personas un termiņi.</a:t>
            </a:r>
            <a:endParaRPr/>
          </a:p>
        </p:txBody>
      </p:sp>
      <p:sp>
        <p:nvSpPr>
          <p:cNvPr id="273" name="Google Shape;273;p16"/>
          <p:cNvSpPr/>
          <p:nvPr/>
        </p:nvSpPr>
        <p:spPr>
          <a:xfrm>
            <a:off x="5376382" y="3134747"/>
            <a:ext cx="4720544" cy="1941455"/>
          </a:xfrm>
          <a:prstGeom prst="rect">
            <a:avLst/>
          </a:prstGeom>
          <a:solidFill>
            <a:schemeClr val="accent2"/>
          </a:solidFill>
          <a:ln w="12700" cap="flat" cmpd="sng">
            <a:solidFill>
              <a:srgbClr val="B5954E"/>
            </a:solidFill>
            <a:prstDash val="solid"/>
            <a:miter lim="800000"/>
            <a:headEnd type="none" w="sm" len="sm"/>
            <a:tailEnd type="none" w="sm" len="sm"/>
          </a:ln>
        </p:spPr>
        <p:txBody>
          <a:bodyPr spcFirstLastPara="1" wrap="square" lIns="91425" tIns="45700" rIns="91425" bIns="45700" anchor="ctr" anchorCtr="0">
            <a:noAutofit/>
          </a:bodyPr>
          <a:lstStyle/>
          <a:p>
            <a:pPr marL="109728" marR="0" lvl="0" indent="0" algn="just" rtl="0">
              <a:spcBef>
                <a:spcPts val="0"/>
              </a:spcBef>
              <a:spcAft>
                <a:spcPts val="0"/>
              </a:spcAft>
              <a:buNone/>
            </a:pPr>
            <a:r>
              <a:rPr lang="lv-LV" sz="1800">
                <a:solidFill>
                  <a:schemeClr val="dk1"/>
                </a:solidFill>
                <a:latin typeface="Arial"/>
                <a:ea typeface="Arial"/>
                <a:cs typeface="Arial"/>
                <a:sym typeface="Arial"/>
              </a:rPr>
              <a:t>Cits dokuments. Piemēram, Attīstības programmas Rīcības plānā precīzi  nosaka konkrētus uzdevumus saistībā ar attiecīgo jomu, to īstenošanas termiņus, atbildīgās personas un uzdevumu izpildi raksturojošus rādītājus.</a:t>
            </a:r>
            <a:endParaRPr/>
          </a:p>
        </p:txBody>
      </p:sp>
      <p:sp>
        <p:nvSpPr>
          <p:cNvPr id="274" name="Google Shape;274;p16"/>
          <p:cNvSpPr txBox="1"/>
          <p:nvPr/>
        </p:nvSpPr>
        <p:spPr>
          <a:xfrm>
            <a:off x="1540672" y="547911"/>
            <a:ext cx="6840760" cy="503238"/>
          </a:xfrm>
          <a:prstGeom prst="rect">
            <a:avLst/>
          </a:prstGeom>
          <a:noFill/>
          <a:ln>
            <a:noFill/>
          </a:ln>
        </p:spPr>
        <p:txBody>
          <a:bodyPr spcFirstLastPara="1" wrap="square" lIns="91425" tIns="45700" rIns="91425" bIns="45700" anchor="t" anchorCtr="0">
            <a:noAutofit/>
          </a:bodyPr>
          <a:lstStyle/>
          <a:p>
            <a:pPr marL="109728" marR="0" lvl="0" indent="0" algn="l" rtl="0">
              <a:spcBef>
                <a:spcPts val="0"/>
              </a:spcBef>
              <a:spcAft>
                <a:spcPts val="0"/>
              </a:spcAft>
              <a:buClr>
                <a:schemeClr val="accent3"/>
              </a:buClr>
              <a:buSzPts val="2800"/>
              <a:buFont typeface="Georgia"/>
              <a:buNone/>
            </a:pPr>
            <a:r>
              <a:rPr lang="lv-LV" sz="2800" cap="small">
                <a:solidFill>
                  <a:schemeClr val="dk1"/>
                </a:solidFill>
                <a:latin typeface="Arial"/>
                <a:ea typeface="Arial"/>
                <a:cs typeface="Arial"/>
                <a:sym typeface="Arial"/>
              </a:rPr>
              <a:t>Institūciju vadības dokumenti</a:t>
            </a:r>
            <a:endParaRPr/>
          </a:p>
        </p:txBody>
      </p:sp>
      <p:sp>
        <p:nvSpPr>
          <p:cNvPr id="275" name="Google Shape;275;p16"/>
          <p:cNvSpPr txBox="1"/>
          <p:nvPr/>
        </p:nvSpPr>
        <p:spPr>
          <a:xfrm>
            <a:off x="2095073" y="5176494"/>
            <a:ext cx="651908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400">
                <a:solidFill>
                  <a:schemeClr val="lt1"/>
                </a:solidFill>
                <a:latin typeface="Arial"/>
                <a:ea typeface="Arial"/>
                <a:cs typeface="Arial"/>
                <a:sym typeface="Arial"/>
              </a:rPr>
              <a:t>Attīstības plānošanas sistēmas likuma 6. panta trešā daļa</a:t>
            </a:r>
            <a:endParaRPr sz="14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7"/>
          <p:cNvPicPr preferRelativeResize="0"/>
          <p:nvPr/>
        </p:nvPicPr>
        <p:blipFill rotWithShape="1">
          <a:blip r:embed="rId3">
            <a:alphaModFix/>
          </a:blip>
          <a:srcRect/>
          <a:stretch/>
        </p:blipFill>
        <p:spPr>
          <a:xfrm>
            <a:off x="3324040" y="1280468"/>
            <a:ext cx="6192688" cy="4555518"/>
          </a:xfrm>
          <a:prstGeom prst="rect">
            <a:avLst/>
          </a:prstGeom>
          <a:noFill/>
          <a:ln>
            <a:noFill/>
          </a:ln>
        </p:spPr>
      </p:pic>
      <p:sp>
        <p:nvSpPr>
          <p:cNvPr id="281" name="Google Shape;281;p17"/>
          <p:cNvSpPr txBox="1"/>
          <p:nvPr/>
        </p:nvSpPr>
        <p:spPr>
          <a:xfrm>
            <a:off x="1624143" y="498408"/>
            <a:ext cx="7776542" cy="5032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lv-LV" sz="2800">
                <a:solidFill>
                  <a:schemeClr val="dk1"/>
                </a:solidFill>
                <a:latin typeface="Arial"/>
                <a:ea typeface="Arial"/>
                <a:cs typeface="Arial"/>
                <a:sym typeface="Arial"/>
              </a:rPr>
              <a:t>Budžeta pieprasījumi un to sasaiste ar APD</a:t>
            </a:r>
            <a:endParaRPr sz="2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8"/>
          <p:cNvPicPr preferRelativeResize="0"/>
          <p:nvPr/>
        </p:nvPicPr>
        <p:blipFill rotWithShape="1">
          <a:blip r:embed="rId3">
            <a:alphaModFix/>
          </a:blip>
          <a:srcRect/>
          <a:stretch/>
        </p:blipFill>
        <p:spPr>
          <a:xfrm>
            <a:off x="1641736" y="1224793"/>
            <a:ext cx="8813279" cy="4715593"/>
          </a:xfrm>
          <a:prstGeom prst="rect">
            <a:avLst/>
          </a:prstGeom>
          <a:noFill/>
          <a:ln>
            <a:noFill/>
          </a:ln>
        </p:spPr>
      </p:pic>
      <p:sp>
        <p:nvSpPr>
          <p:cNvPr id="287" name="Google Shape;287;p18"/>
          <p:cNvSpPr txBox="1"/>
          <p:nvPr/>
        </p:nvSpPr>
        <p:spPr>
          <a:xfrm>
            <a:off x="1832398" y="547247"/>
            <a:ext cx="74122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dk1"/>
                </a:solidFill>
                <a:latin typeface="Arial"/>
                <a:ea typeface="Arial"/>
                <a:cs typeface="Arial"/>
                <a:sym typeface="Arial"/>
              </a:rPr>
              <a:t>Piemērs: ceļu un ielu infrastruktūras uzturēšana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2" name="Google Shape;292;p19"/>
          <p:cNvGrpSpPr/>
          <p:nvPr/>
        </p:nvGrpSpPr>
        <p:grpSpPr>
          <a:xfrm>
            <a:off x="-21344579" y="1587499"/>
            <a:ext cx="8623301" cy="3683001"/>
            <a:chOff x="1784349" y="1587499"/>
            <a:chExt cx="8623301" cy="3683001"/>
          </a:xfrm>
        </p:grpSpPr>
        <p:sp>
          <p:nvSpPr>
            <p:cNvPr id="293" name="Google Shape;293;p19"/>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19"/>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Rezerves zemes fondā ieskaitīto zemes gabalu un īpašuma tiesību atjaunošanai neizmantoto zemes gabalu valdītājs ir attiecīgā vietējā pašvaldība līdz brīdim, kad MK izdod rīkojumu par to ierakstīšanu zemesgrāmatā uz valsts vārda vai tie tiek ierakstīti zemesgrāmatā uz vietējās pašvaldības vārda.</a:t>
              </a:r>
              <a:endParaRPr/>
            </a:p>
          </p:txBody>
        </p:sp>
        <p:sp>
          <p:nvSpPr>
            <p:cNvPr id="295" name="Google Shape;295;p19"/>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pirmā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296" name="Google Shape;296;p19"/>
          <p:cNvGrpSpPr/>
          <p:nvPr/>
        </p:nvGrpSpPr>
        <p:grpSpPr>
          <a:xfrm>
            <a:off x="-9832656" y="1587499"/>
            <a:ext cx="8623301" cy="3683001"/>
            <a:chOff x="1784349" y="1587499"/>
            <a:chExt cx="8623301" cy="3683001"/>
          </a:xfrm>
        </p:grpSpPr>
        <p:sp>
          <p:nvSpPr>
            <p:cNvPr id="297" name="Google Shape;297;p19"/>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9"/>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Valstij un vietējām pašvaldībām pēc zemes reformas pabeigšanas piederošo un piekrītošo zemi izvērtē MK noteiktajā kārtībā divu gadu laikā pēc tam, kad MK izdevis rīkojumu par zemes reformas pabeigšanu attiecīgās vietējās pašvaldības administratīvajā teritorijā vai visās novada teritoriālā iedalījuma vienībās.</a:t>
              </a:r>
              <a:endParaRPr/>
            </a:p>
          </p:txBody>
        </p:sp>
        <p:sp>
          <p:nvSpPr>
            <p:cNvPr id="299" name="Google Shape;299;p19"/>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piektā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300" name="Google Shape;300;p19"/>
          <p:cNvGrpSpPr/>
          <p:nvPr/>
        </p:nvGrpSpPr>
        <p:grpSpPr>
          <a:xfrm>
            <a:off x="1845944" y="1587499"/>
            <a:ext cx="8623301" cy="4323425"/>
            <a:chOff x="1784349" y="1587499"/>
            <a:chExt cx="8623301" cy="3683001"/>
          </a:xfrm>
        </p:grpSpPr>
        <p:sp>
          <p:nvSpPr>
            <p:cNvPr id="301" name="Google Shape;301;p19"/>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 name="Google Shape;302;p19"/>
            <p:cNvSpPr txBox="1"/>
            <p:nvPr/>
          </p:nvSpPr>
          <p:spPr>
            <a:xfrm>
              <a:off x="2188418" y="1830218"/>
              <a:ext cx="8001852" cy="6685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v-LV" sz="1800">
                  <a:solidFill>
                    <a:schemeClr val="lt1"/>
                  </a:solidFill>
                  <a:latin typeface="Arial"/>
                  <a:ea typeface="Arial"/>
                  <a:cs typeface="Arial"/>
                  <a:sym typeface="Arial"/>
                </a:rPr>
                <a:t>Attīstības un budžeta plānošanas procesā netiek sekots līdzi aktualitātēm – zaļais kurss, klimata neitralitāte, aprites ekonomika</a:t>
              </a:r>
              <a:endParaRPr sz="1800">
                <a:solidFill>
                  <a:schemeClr val="lt1"/>
                </a:solidFill>
                <a:latin typeface="Arial"/>
                <a:ea typeface="Arial"/>
                <a:cs typeface="Arial"/>
                <a:sym typeface="Arial"/>
              </a:endParaRPr>
            </a:p>
            <a:p>
              <a:pPr marL="0" marR="0" lvl="0" indent="0" algn="just" rtl="0">
                <a:spcBef>
                  <a:spcPts val="0"/>
                </a:spcBef>
                <a:spcAft>
                  <a:spcPts val="0"/>
                </a:spcAft>
                <a:buNone/>
              </a:pPr>
              <a:endParaRPr sz="900">
                <a:solidFill>
                  <a:schemeClr val="lt1"/>
                </a:solidFill>
                <a:latin typeface="Arial"/>
                <a:ea typeface="Arial"/>
                <a:cs typeface="Arial"/>
                <a:sym typeface="Arial"/>
              </a:endParaRPr>
            </a:p>
          </p:txBody>
        </p:sp>
        <p:sp>
          <p:nvSpPr>
            <p:cNvPr id="303" name="Google Shape;303;p19"/>
            <p:cNvSpPr txBox="1"/>
            <p:nvPr/>
          </p:nvSpPr>
          <p:spPr>
            <a:xfrm>
              <a:off x="2156667" y="3665536"/>
              <a:ext cx="8001852" cy="2884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chemeClr val="lt1"/>
                </a:solidFill>
                <a:latin typeface="Arial"/>
                <a:ea typeface="Arial"/>
                <a:cs typeface="Arial"/>
                <a:sym typeface="Arial"/>
              </a:endParaRPr>
            </a:p>
          </p:txBody>
        </p:sp>
      </p:grpSp>
      <p:sp>
        <p:nvSpPr>
          <p:cNvPr id="304" name="Google Shape;304;p19"/>
          <p:cNvSpPr/>
          <p:nvPr/>
        </p:nvSpPr>
        <p:spPr>
          <a:xfrm>
            <a:off x="2250013" y="2845044"/>
            <a:ext cx="2925094" cy="1941455"/>
          </a:xfrm>
          <a:prstGeom prst="rect">
            <a:avLst/>
          </a:prstGeom>
          <a:solidFill>
            <a:schemeClr val="accent2"/>
          </a:solidFill>
          <a:ln w="12700" cap="flat" cmpd="sng">
            <a:solidFill>
              <a:srgbClr val="B5954E"/>
            </a:solidFill>
            <a:prstDash val="solid"/>
            <a:miter lim="800000"/>
            <a:headEnd type="none" w="sm" len="sm"/>
            <a:tailEnd type="none" w="sm" len="sm"/>
          </a:ln>
        </p:spPr>
        <p:txBody>
          <a:bodyPr spcFirstLastPara="1" wrap="square" lIns="91425" tIns="45700" rIns="91425" bIns="45700" anchor="ctr" anchorCtr="0">
            <a:noAutofit/>
          </a:bodyPr>
          <a:lstStyle/>
          <a:p>
            <a:pPr marL="109728" marR="0" lvl="0" indent="0" algn="just" rtl="0">
              <a:spcBef>
                <a:spcPts val="0"/>
              </a:spcBef>
              <a:spcAft>
                <a:spcPts val="0"/>
              </a:spcAft>
              <a:buNone/>
            </a:pPr>
            <a:r>
              <a:rPr lang="lv-LV" sz="1800">
                <a:solidFill>
                  <a:schemeClr val="dk1"/>
                </a:solidFill>
                <a:latin typeface="Arial"/>
                <a:ea typeface="Arial"/>
                <a:cs typeface="Arial"/>
                <a:sym typeface="Arial"/>
              </a:rPr>
              <a:t>Prasības par BNA dalītu vākšanu normatīvajos aktos tika noteiktas jau 2018.gada jūlijā</a:t>
            </a:r>
            <a:endParaRPr/>
          </a:p>
        </p:txBody>
      </p:sp>
      <p:sp>
        <p:nvSpPr>
          <p:cNvPr id="305" name="Google Shape;305;p19"/>
          <p:cNvSpPr/>
          <p:nvPr/>
        </p:nvSpPr>
        <p:spPr>
          <a:xfrm>
            <a:off x="5417811" y="2870871"/>
            <a:ext cx="4720544" cy="1941455"/>
          </a:xfrm>
          <a:prstGeom prst="rect">
            <a:avLst/>
          </a:prstGeom>
          <a:solidFill>
            <a:schemeClr val="accent2"/>
          </a:solidFill>
          <a:ln w="12700" cap="flat" cmpd="sng">
            <a:solidFill>
              <a:srgbClr val="B5954E"/>
            </a:solidFill>
            <a:prstDash val="solid"/>
            <a:miter lim="800000"/>
            <a:headEnd type="none" w="sm" len="sm"/>
            <a:tailEnd type="none" w="sm" len="sm"/>
          </a:ln>
        </p:spPr>
        <p:txBody>
          <a:bodyPr spcFirstLastPara="1" wrap="square" lIns="91425" tIns="45700" rIns="91425" bIns="45700" anchor="ctr" anchorCtr="0">
            <a:noAutofit/>
          </a:bodyPr>
          <a:lstStyle/>
          <a:p>
            <a:pPr marL="109728" marR="0" lvl="0" indent="0" algn="just" rtl="0">
              <a:spcBef>
                <a:spcPts val="0"/>
              </a:spcBef>
              <a:spcAft>
                <a:spcPts val="0"/>
              </a:spcAft>
              <a:buNone/>
            </a:pPr>
            <a:r>
              <a:rPr lang="lv-LV" sz="1800">
                <a:solidFill>
                  <a:schemeClr val="dk1"/>
                </a:solidFill>
                <a:latin typeface="Arial"/>
                <a:ea typeface="Arial"/>
                <a:cs typeface="Arial"/>
                <a:sym typeface="Arial"/>
              </a:rPr>
              <a:t>Izvērtējot pašvaldību attīstības plānošanas dokumentus, t.sk. investīciju plānus, lielākoties netiek identificētas aktivitātes  BNA apsaimniekošanas sistēmas pilnveidošanai</a:t>
            </a:r>
            <a:endParaRPr/>
          </a:p>
        </p:txBody>
      </p:sp>
      <p:sp>
        <p:nvSpPr>
          <p:cNvPr id="306" name="Google Shape;306;p19"/>
          <p:cNvSpPr txBox="1"/>
          <p:nvPr/>
        </p:nvSpPr>
        <p:spPr>
          <a:xfrm>
            <a:off x="1540671" y="547911"/>
            <a:ext cx="8805385" cy="1039588"/>
          </a:xfrm>
          <a:prstGeom prst="rect">
            <a:avLst/>
          </a:prstGeom>
          <a:noFill/>
          <a:ln>
            <a:noFill/>
          </a:ln>
        </p:spPr>
        <p:txBody>
          <a:bodyPr spcFirstLastPara="1" wrap="square" lIns="91425" tIns="45700" rIns="91425" bIns="45700" anchor="t" anchorCtr="0">
            <a:noAutofit/>
          </a:bodyPr>
          <a:lstStyle/>
          <a:p>
            <a:pPr marL="109728" marR="0" lvl="0" indent="0" algn="l" rtl="0">
              <a:spcBef>
                <a:spcPts val="0"/>
              </a:spcBef>
              <a:spcAft>
                <a:spcPts val="0"/>
              </a:spcAft>
              <a:buClr>
                <a:schemeClr val="accent3"/>
              </a:buClr>
              <a:buSzPts val="2800"/>
              <a:buFont typeface="Georgia"/>
              <a:buNone/>
            </a:pPr>
            <a:r>
              <a:rPr lang="lv-LV" sz="2800" cap="small">
                <a:solidFill>
                  <a:schemeClr val="dk1"/>
                </a:solidFill>
                <a:latin typeface="Arial"/>
                <a:ea typeface="Arial"/>
                <a:cs typeface="Arial"/>
                <a:sym typeface="Arial"/>
              </a:rPr>
              <a:t>AKTUĀLS PIEMĒRS: BIOLOĢISKI NOĀRDĀMO ATKRITUMU (BNA) APSAIMNIEKOŠANA</a:t>
            </a:r>
            <a:endParaRPr/>
          </a:p>
        </p:txBody>
      </p:sp>
      <p:sp>
        <p:nvSpPr>
          <p:cNvPr id="307" name="Google Shape;307;p19"/>
          <p:cNvSpPr txBox="1"/>
          <p:nvPr/>
        </p:nvSpPr>
        <p:spPr>
          <a:xfrm>
            <a:off x="2095073" y="5176494"/>
            <a:ext cx="76881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a:solidFill>
                  <a:schemeClr val="lt1"/>
                </a:solidFill>
                <a:latin typeface="Arial"/>
                <a:ea typeface="Arial"/>
                <a:cs typeface="Arial"/>
                <a:sym typeface="Arial"/>
              </a:rPr>
              <a:t>Valsts kontrole vērtēs pašvaldību rīcības tiesiskumu un efektivitāti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0" name="Google Shape;70;p2"/>
          <p:cNvGrpSpPr/>
          <p:nvPr/>
        </p:nvGrpSpPr>
        <p:grpSpPr>
          <a:xfrm>
            <a:off x="2369820" y="1303020"/>
            <a:ext cx="7452360" cy="4277122"/>
            <a:chOff x="2369820" y="1303020"/>
            <a:chExt cx="7452360" cy="4277122"/>
          </a:xfrm>
        </p:grpSpPr>
        <p:pic>
          <p:nvPicPr>
            <p:cNvPr id="71" name="Google Shape;71;p2">
              <a:hlinkClick r:id="rId3" action="ppaction://hlinksldjump"/>
            </p:cNvPr>
            <p:cNvPicPr preferRelativeResize="0"/>
            <p:nvPr/>
          </p:nvPicPr>
          <p:blipFill rotWithShape="1">
            <a:blip r:embed="rId4">
              <a:alphaModFix/>
            </a:blip>
            <a:srcRect/>
            <a:stretch/>
          </p:blipFill>
          <p:spPr>
            <a:xfrm>
              <a:off x="2369820" y="1303020"/>
              <a:ext cx="3657600" cy="2057400"/>
            </a:xfrm>
            <a:prstGeom prst="rect">
              <a:avLst/>
            </a:prstGeom>
            <a:noFill/>
            <a:ln w="9525" cap="flat" cmpd="sng">
              <a:solidFill>
                <a:srgbClr val="D3D3D3"/>
              </a:solidFill>
              <a:prstDash val="solid"/>
              <a:round/>
              <a:headEnd type="none" w="sm" len="sm"/>
              <a:tailEnd type="none" w="sm" len="sm"/>
            </a:ln>
          </p:spPr>
        </p:pic>
        <p:pic>
          <p:nvPicPr>
            <p:cNvPr id="72" name="Google Shape;72;p2">
              <a:hlinkClick r:id="rId5" action="ppaction://hlinksldjump"/>
            </p:cNvPr>
            <p:cNvPicPr preferRelativeResize="0"/>
            <p:nvPr/>
          </p:nvPicPr>
          <p:blipFill rotWithShape="1">
            <a:blip r:embed="rId6">
              <a:alphaModFix/>
            </a:blip>
            <a:srcRect/>
            <a:stretch/>
          </p:blipFill>
          <p:spPr>
            <a:xfrm>
              <a:off x="6164580" y="1303020"/>
              <a:ext cx="3657600" cy="2057400"/>
            </a:xfrm>
            <a:prstGeom prst="rect">
              <a:avLst/>
            </a:prstGeom>
            <a:noFill/>
            <a:ln w="9525" cap="flat" cmpd="sng">
              <a:solidFill>
                <a:srgbClr val="D3D3D3"/>
              </a:solidFill>
              <a:prstDash val="solid"/>
              <a:round/>
              <a:headEnd type="none" w="sm" len="sm"/>
              <a:tailEnd type="none" w="sm" len="sm"/>
            </a:ln>
          </p:spPr>
        </p:pic>
        <p:pic>
          <p:nvPicPr>
            <p:cNvPr id="73" name="Google Shape;73;p2">
              <a:hlinkClick r:id="rId7" action="ppaction://hlinksldjump"/>
            </p:cNvPr>
            <p:cNvPicPr preferRelativeResize="0"/>
            <p:nvPr/>
          </p:nvPicPr>
          <p:blipFill rotWithShape="1">
            <a:blip r:embed="rId8">
              <a:alphaModFix/>
            </a:blip>
            <a:srcRect/>
            <a:stretch/>
          </p:blipFill>
          <p:spPr>
            <a:xfrm>
              <a:off x="4181832" y="3522742"/>
              <a:ext cx="3657600" cy="2057400"/>
            </a:xfrm>
            <a:prstGeom prst="rect">
              <a:avLst/>
            </a:prstGeom>
            <a:noFill/>
            <a:ln w="9525" cap="flat" cmpd="sng">
              <a:solidFill>
                <a:srgbClr val="D3D3D3"/>
              </a:solidFill>
              <a:prstDash val="solid"/>
              <a:round/>
              <a:headEnd type="none" w="sm" len="sm"/>
              <a:tailEnd type="none" w="sm" len="sm"/>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0" descr="Diagram&#10;&#10;Description automatically generated"/>
          <p:cNvPicPr preferRelativeResize="0"/>
          <p:nvPr/>
        </p:nvPicPr>
        <p:blipFill rotWithShape="1">
          <a:blip r:embed="rId3">
            <a:alphaModFix/>
          </a:blip>
          <a:srcRect/>
          <a:stretch/>
        </p:blipFill>
        <p:spPr>
          <a:xfrm>
            <a:off x="1016807" y="1424539"/>
            <a:ext cx="3106915" cy="4008922"/>
          </a:xfrm>
          <a:prstGeom prst="rect">
            <a:avLst/>
          </a:prstGeom>
          <a:noFill/>
          <a:ln>
            <a:noFill/>
          </a:ln>
        </p:spPr>
      </p:pic>
      <p:sp>
        <p:nvSpPr>
          <p:cNvPr id="313" name="Google Shape;313;p20"/>
          <p:cNvSpPr txBox="1"/>
          <p:nvPr/>
        </p:nvSpPr>
        <p:spPr>
          <a:xfrm>
            <a:off x="4467497" y="1076561"/>
            <a:ext cx="6392092" cy="4602286"/>
          </a:xfrm>
          <a:prstGeom prst="rect">
            <a:avLst/>
          </a:prstGeom>
          <a:noFill/>
          <a:ln>
            <a:noFill/>
          </a:ln>
        </p:spPr>
        <p:txBody>
          <a:bodyPr spcFirstLastPara="1" wrap="square" lIns="91425" tIns="45700" rIns="91425" bIns="45700" anchor="t" anchorCtr="0">
            <a:spAutoFit/>
          </a:bodyPr>
          <a:lstStyle/>
          <a:p>
            <a:pPr marL="226695" marR="0" lvl="0" indent="-183515" algn="just" rtl="0">
              <a:lnSpc>
                <a:spcPct val="107000"/>
              </a:lnSpc>
              <a:spcBef>
                <a:spcPts val="0"/>
              </a:spcBef>
              <a:spcAft>
                <a:spcPts val="0"/>
              </a:spcAft>
              <a:buNone/>
            </a:pPr>
            <a:r>
              <a:rPr lang="lv-LV" sz="1600">
                <a:solidFill>
                  <a:srgbClr val="3A3838"/>
                </a:solidFill>
                <a:latin typeface="Arial"/>
                <a:ea typeface="Arial"/>
                <a:cs typeface="Arial"/>
                <a:sym typeface="Arial"/>
              </a:rPr>
              <a:t>OECD Labas budžeta pārvaldības rekomendācijas (</a:t>
            </a:r>
            <a:r>
              <a:rPr lang="lv-LV" sz="1600" i="1">
                <a:solidFill>
                  <a:srgbClr val="3A3838"/>
                </a:solidFill>
                <a:latin typeface="Arial"/>
                <a:ea typeface="Arial"/>
                <a:cs typeface="Arial"/>
                <a:sym typeface="Arial"/>
              </a:rPr>
              <a:t>OECD</a:t>
            </a:r>
            <a:r>
              <a:rPr lang="lv-LV" sz="1600">
                <a:solidFill>
                  <a:srgbClr val="3A3838"/>
                </a:solidFill>
                <a:latin typeface="Arial"/>
                <a:ea typeface="Arial"/>
                <a:cs typeface="Arial"/>
                <a:sym typeface="Arial"/>
              </a:rPr>
              <a:t> </a:t>
            </a:r>
            <a:r>
              <a:rPr lang="lv-LV" sz="1600" i="1">
                <a:solidFill>
                  <a:srgbClr val="3A3838"/>
                </a:solidFill>
                <a:latin typeface="Arial"/>
                <a:ea typeface="Arial"/>
                <a:cs typeface="Arial"/>
                <a:sym typeface="Arial"/>
              </a:rPr>
              <a:t>Recommendation of the Council on Budgetary Governance</a:t>
            </a:r>
            <a:r>
              <a:rPr lang="lv-LV" sz="1600">
                <a:solidFill>
                  <a:srgbClr val="3A3838"/>
                </a:solidFill>
                <a:latin typeface="Arial"/>
                <a:ea typeface="Arial"/>
                <a:cs typeface="Arial"/>
                <a:sym typeface="Arial"/>
              </a:rPr>
              <a:t>)</a:t>
            </a:r>
            <a:endParaRPr/>
          </a:p>
          <a:p>
            <a:pPr marL="226695" marR="0" lvl="0" indent="-183515" algn="just" rtl="0">
              <a:lnSpc>
                <a:spcPct val="107000"/>
              </a:lnSpc>
              <a:spcBef>
                <a:spcPts val="800"/>
              </a:spcBef>
              <a:spcAft>
                <a:spcPts val="0"/>
              </a:spcAft>
              <a:buNone/>
            </a:pPr>
            <a:r>
              <a:rPr lang="lv-LV" sz="1600">
                <a:solidFill>
                  <a:srgbClr val="3A3838"/>
                </a:solidFill>
                <a:latin typeface="Arial"/>
                <a:ea typeface="Arial"/>
                <a:cs typeface="Arial"/>
                <a:sym typeface="Arial"/>
              </a:rPr>
              <a:t>Pētījumi: </a:t>
            </a:r>
            <a:endParaRPr/>
          </a:p>
          <a:p>
            <a:pPr marL="342900" marR="0" lvl="0" indent="-342900" algn="just" rtl="0">
              <a:lnSpc>
                <a:spcPct val="107000"/>
              </a:lnSpc>
              <a:spcBef>
                <a:spcPts val="800"/>
              </a:spcBef>
              <a:spcAft>
                <a:spcPts val="0"/>
              </a:spcAft>
              <a:buClr>
                <a:srgbClr val="0070C0"/>
              </a:buClr>
              <a:buSzPts val="1600"/>
              <a:buFont typeface="Noto Sans Symbols"/>
              <a:buChar char="✔"/>
            </a:pPr>
            <a:r>
              <a:rPr lang="lv-LV" sz="1600">
                <a:solidFill>
                  <a:srgbClr val="3A3838"/>
                </a:solidFill>
                <a:latin typeface="Arial"/>
                <a:ea typeface="Arial"/>
                <a:cs typeface="Arial"/>
                <a:sym typeface="Arial"/>
              </a:rPr>
              <a:t>SIA PricewaterhouseCoopers “Pētījums par Likuma par budžetu un finanšu vadību pilnveidošanu un harmonizāciju ar citiem normatīvajiem aktiem”, 2013.gada augusts</a:t>
            </a:r>
            <a:endParaRPr/>
          </a:p>
          <a:p>
            <a:pPr marL="342900" marR="0" lvl="0" indent="-342900" algn="just" rtl="0">
              <a:lnSpc>
                <a:spcPct val="107000"/>
              </a:lnSpc>
              <a:spcBef>
                <a:spcPts val="0"/>
              </a:spcBef>
              <a:spcAft>
                <a:spcPts val="0"/>
              </a:spcAft>
              <a:buClr>
                <a:srgbClr val="0070C0"/>
              </a:buClr>
              <a:buSzPts val="1600"/>
              <a:buFont typeface="Noto Sans Symbols"/>
              <a:buChar char="✔"/>
            </a:pPr>
            <a:r>
              <a:rPr lang="lv-LV" sz="1600">
                <a:solidFill>
                  <a:srgbClr val="3A3838"/>
                </a:solidFill>
                <a:latin typeface="Arial"/>
                <a:ea typeface="Arial"/>
                <a:cs typeface="Arial"/>
                <a:sym typeface="Arial"/>
              </a:rPr>
              <a:t>Sasaistes izveidošana starp attīstības plānošanu un budžeta plānošanu vietējā līmenī Latvijā. SIA “Publiskās pārvaldes konsultācijas”. 2015.gada novembris</a:t>
            </a:r>
            <a:endParaRPr sz="1600">
              <a:solidFill>
                <a:srgbClr val="3A3838"/>
              </a:solidFill>
              <a:latin typeface="Arial"/>
              <a:ea typeface="Arial"/>
              <a:cs typeface="Arial"/>
              <a:sym typeface="Arial"/>
            </a:endParaRPr>
          </a:p>
          <a:p>
            <a:pPr marL="342900" marR="0" lvl="0" indent="-342900" algn="just" rtl="0">
              <a:lnSpc>
                <a:spcPct val="107000"/>
              </a:lnSpc>
              <a:spcBef>
                <a:spcPts val="0"/>
              </a:spcBef>
              <a:spcAft>
                <a:spcPts val="0"/>
              </a:spcAft>
              <a:buClr>
                <a:srgbClr val="0070C0"/>
              </a:buClr>
              <a:buSzPts val="1600"/>
              <a:buFont typeface="Noto Sans Symbols"/>
              <a:buChar char="✔"/>
            </a:pPr>
            <a:r>
              <a:rPr lang="lv-LV" sz="1600">
                <a:solidFill>
                  <a:srgbClr val="3A3838"/>
                </a:solidFill>
                <a:latin typeface="Arial"/>
                <a:ea typeface="Arial"/>
                <a:cs typeface="Arial"/>
                <a:sym typeface="Arial"/>
              </a:rPr>
              <a:t>Latvijas Pašvaldību savienības pasūtītais SIA “Publiskās pārvaldes konsultācijas” veiktais zinātnisks pētījums “Rezultatīvo rādītāju iegūšanas iespējas izmantojot pašvaldību budžeta informāciju”, 2016.gada septembris</a:t>
            </a:r>
            <a:endParaRPr/>
          </a:p>
          <a:p>
            <a:pPr marL="342900" marR="0" lvl="0" indent="-342900" algn="just" rtl="0">
              <a:lnSpc>
                <a:spcPct val="107000"/>
              </a:lnSpc>
              <a:spcBef>
                <a:spcPts val="800"/>
              </a:spcBef>
              <a:spcAft>
                <a:spcPts val="0"/>
              </a:spcAft>
              <a:buClr>
                <a:srgbClr val="0070C0"/>
              </a:buClr>
              <a:buSzPts val="1600"/>
              <a:buFont typeface="Noto Sans Symbols"/>
              <a:buChar char="✔"/>
            </a:pPr>
            <a:r>
              <a:rPr lang="lv-LV" sz="1600">
                <a:solidFill>
                  <a:srgbClr val="3A3838"/>
                </a:solidFill>
                <a:latin typeface="Arial"/>
                <a:ea typeface="Arial"/>
                <a:cs typeface="Arial"/>
                <a:sym typeface="Arial"/>
              </a:rPr>
              <a:t>Latvijas Pašvaldību savienības pasūtītais SIA “Konsorts” veiktais zinātnisks pētījums “Pašvaldības vidēja termiņa budžeta veidošanas iespējas un pielietojumi”, 2016.gada augusts</a:t>
            </a:r>
            <a:endParaRPr sz="1600">
              <a:solidFill>
                <a:srgbClr val="3A3838"/>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1" descr="Person pointing at the stock market graph with virtual screen"/>
          <p:cNvPicPr preferRelativeResize="0">
            <a:picLocks noGrp="1"/>
          </p:cNvPicPr>
          <p:nvPr>
            <p:ph type="pic" idx="2"/>
          </p:nvPr>
        </p:nvPicPr>
        <p:blipFill rotWithShape="1">
          <a:blip r:embed="rId3">
            <a:alphaModFix/>
          </a:blip>
          <a:srcRect t="9020" b="9020"/>
          <a:stretch/>
        </p:blipFill>
        <p:spPr>
          <a:xfrm>
            <a:off x="510381" y="377031"/>
            <a:ext cx="11171237" cy="6103937"/>
          </a:xfrm>
          <a:prstGeom prst="rect">
            <a:avLst/>
          </a:prstGeom>
          <a:noFill/>
          <a:ln>
            <a:noFill/>
          </a:ln>
        </p:spPr>
      </p:pic>
      <p:grpSp>
        <p:nvGrpSpPr>
          <p:cNvPr id="319" name="Google Shape;319;p21"/>
          <p:cNvGrpSpPr/>
          <p:nvPr/>
        </p:nvGrpSpPr>
        <p:grpSpPr>
          <a:xfrm>
            <a:off x="2693096" y="1488228"/>
            <a:ext cx="8995322" cy="3881542"/>
            <a:chOff x="2693096" y="1488228"/>
            <a:chExt cx="8995322" cy="3881542"/>
          </a:xfrm>
        </p:grpSpPr>
        <p:sp>
          <p:nvSpPr>
            <p:cNvPr id="320" name="Google Shape;320;p21"/>
            <p:cNvSpPr/>
            <p:nvPr/>
          </p:nvSpPr>
          <p:spPr>
            <a:xfrm>
              <a:off x="2693096" y="4867074"/>
              <a:ext cx="8995322" cy="502696"/>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FD2F1"/>
                </a:solidFill>
                <a:latin typeface="Arial"/>
                <a:ea typeface="Arial"/>
                <a:cs typeface="Arial"/>
                <a:sym typeface="Arial"/>
              </a:endParaRPr>
            </a:p>
          </p:txBody>
        </p:sp>
        <p:grpSp>
          <p:nvGrpSpPr>
            <p:cNvPr id="321" name="Google Shape;321;p21"/>
            <p:cNvGrpSpPr/>
            <p:nvPr/>
          </p:nvGrpSpPr>
          <p:grpSpPr>
            <a:xfrm>
              <a:off x="2693096" y="1488228"/>
              <a:ext cx="8995322" cy="3768693"/>
              <a:chOff x="2693096" y="1545521"/>
              <a:chExt cx="8995322" cy="3768693"/>
            </a:xfrm>
          </p:grpSpPr>
          <p:sp>
            <p:nvSpPr>
              <p:cNvPr id="322" name="Google Shape;322;p21"/>
              <p:cNvSpPr/>
              <p:nvPr/>
            </p:nvSpPr>
            <p:spPr>
              <a:xfrm>
                <a:off x="2693096" y="1545521"/>
                <a:ext cx="3402904" cy="3294345"/>
              </a:xfrm>
              <a:prstGeom prst="rect">
                <a:avLst/>
              </a:prstGeom>
              <a:solidFill>
                <a:srgbClr val="204B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 name="Google Shape;323;p21"/>
              <p:cNvSpPr/>
              <p:nvPr/>
            </p:nvSpPr>
            <p:spPr>
              <a:xfrm>
                <a:off x="6095999" y="1545521"/>
                <a:ext cx="5592419" cy="3294345"/>
              </a:xfrm>
              <a:prstGeom prst="rect">
                <a:avLst/>
              </a:prstGeom>
              <a:solidFill>
                <a:srgbClr val="F9C54C">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 name="Google Shape;324;p21" descr="Text&#10;&#10;Description automatically generated"/>
              <p:cNvPicPr preferRelativeResize="0"/>
              <p:nvPr/>
            </p:nvPicPr>
            <p:blipFill rotWithShape="1">
              <a:blip r:embed="rId4">
                <a:alphaModFix/>
              </a:blip>
              <a:srcRect/>
              <a:stretch/>
            </p:blipFill>
            <p:spPr>
              <a:xfrm>
                <a:off x="2890668" y="1800805"/>
                <a:ext cx="3007760" cy="2763227"/>
              </a:xfrm>
              <a:prstGeom prst="rect">
                <a:avLst/>
              </a:prstGeom>
              <a:noFill/>
              <a:ln>
                <a:noFill/>
              </a:ln>
            </p:spPr>
          </p:pic>
          <p:sp>
            <p:nvSpPr>
              <p:cNvPr id="325" name="Google Shape;325;p21"/>
              <p:cNvSpPr txBox="1"/>
              <p:nvPr/>
            </p:nvSpPr>
            <p:spPr>
              <a:xfrm>
                <a:off x="3080330" y="5037215"/>
                <a:ext cx="50651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200">
                    <a:solidFill>
                      <a:schemeClr val="lt1"/>
                    </a:solidFill>
                    <a:latin typeface="Arial"/>
                    <a:ea typeface="Arial"/>
                    <a:cs typeface="Arial"/>
                    <a:sym typeface="Arial"/>
                  </a:rPr>
                  <a:t>Paldies par uzmanību! </a:t>
                </a:r>
                <a:endParaRPr/>
              </a:p>
            </p:txBody>
          </p:sp>
        </p:grpSp>
      </p:grpSp>
      <p:sp>
        <p:nvSpPr>
          <p:cNvPr id="326" name="Google Shape;326;p21"/>
          <p:cNvSpPr/>
          <p:nvPr/>
        </p:nvSpPr>
        <p:spPr>
          <a:xfrm>
            <a:off x="6677559" y="2660079"/>
            <a:ext cx="458517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a:solidFill>
                  <a:srgbClr val="204B72"/>
                </a:solidFill>
                <a:latin typeface="Arial"/>
                <a:ea typeface="Arial"/>
                <a:cs typeface="Arial"/>
                <a:sym typeface="Arial"/>
              </a:rPr>
              <a:t>Skanstes iela 50, Rīgā, LV-1013</a:t>
            </a:r>
            <a:endParaRPr/>
          </a:p>
          <a:p>
            <a:pPr marL="0" marR="0" lvl="0" indent="0" algn="l" rtl="0">
              <a:spcBef>
                <a:spcPts val="0"/>
              </a:spcBef>
              <a:spcAft>
                <a:spcPts val="0"/>
              </a:spcAft>
              <a:buNone/>
            </a:pPr>
            <a:r>
              <a:rPr lang="lv-LV" sz="1800">
                <a:solidFill>
                  <a:srgbClr val="204B72"/>
                </a:solidFill>
                <a:latin typeface="Arial"/>
                <a:ea typeface="Arial"/>
                <a:cs typeface="Arial"/>
                <a:sym typeface="Arial"/>
              </a:rPr>
              <a:t>Tālrunis: 67017500</a:t>
            </a:r>
            <a:endParaRPr/>
          </a:p>
          <a:p>
            <a:pPr marL="0" marR="0" lvl="0" indent="0" algn="l" rtl="0">
              <a:spcBef>
                <a:spcPts val="0"/>
              </a:spcBef>
              <a:spcAft>
                <a:spcPts val="0"/>
              </a:spcAft>
              <a:buNone/>
            </a:pPr>
            <a:r>
              <a:rPr lang="lv-LV" sz="1800">
                <a:solidFill>
                  <a:srgbClr val="204B72"/>
                </a:solidFill>
                <a:latin typeface="Arial"/>
                <a:ea typeface="Arial"/>
                <a:cs typeface="Arial"/>
                <a:sym typeface="Arial"/>
              </a:rPr>
              <a:t>E-pasts: lrvk@lrvk.gov.lv</a:t>
            </a:r>
            <a:endParaRPr/>
          </a:p>
          <a:p>
            <a:pPr marL="0" marR="0" lvl="0" indent="0" algn="l" rtl="0">
              <a:spcBef>
                <a:spcPts val="0"/>
              </a:spcBef>
              <a:spcAft>
                <a:spcPts val="0"/>
              </a:spcAft>
              <a:buNone/>
            </a:pPr>
            <a:r>
              <a:rPr lang="lv-LV" sz="1800">
                <a:solidFill>
                  <a:srgbClr val="204B72"/>
                </a:solidFill>
                <a:latin typeface="Arial"/>
                <a:ea typeface="Arial"/>
                <a:cs typeface="Arial"/>
                <a:sym typeface="Arial"/>
              </a:rPr>
              <a:t>FB/Twitter: @VKontrole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p:nvPr/>
        </p:nvSpPr>
        <p:spPr>
          <a:xfrm>
            <a:off x="2987041" y="2481945"/>
            <a:ext cx="7428410" cy="2116182"/>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just" rtl="0">
              <a:lnSpc>
                <a:spcPct val="90000"/>
              </a:lnSpc>
              <a:spcBef>
                <a:spcPts val="0"/>
              </a:spcBef>
              <a:spcAft>
                <a:spcPts val="0"/>
              </a:spcAft>
              <a:buClr>
                <a:schemeClr val="lt1"/>
              </a:buClr>
              <a:buSzPct val="100000"/>
              <a:buFont typeface="Arial"/>
              <a:buNone/>
            </a:pPr>
            <a:r>
              <a:rPr lang="lv-LV" sz="9600" b="1">
                <a:solidFill>
                  <a:schemeClr val="lt1"/>
                </a:solidFill>
                <a:latin typeface="Arial"/>
                <a:ea typeface="Arial"/>
                <a:cs typeface="Arial"/>
                <a:sym typeface="Arial"/>
              </a:rPr>
              <a:t>J: Kas ir laba pārvaldība? </a:t>
            </a:r>
            <a:endParaRPr/>
          </a:p>
          <a:p>
            <a:pPr marL="0" marR="0" lvl="0" indent="0" algn="just" rtl="0">
              <a:lnSpc>
                <a:spcPct val="90000"/>
              </a:lnSpc>
              <a:spcBef>
                <a:spcPts val="3000"/>
              </a:spcBef>
              <a:spcAft>
                <a:spcPts val="0"/>
              </a:spcAft>
              <a:buClr>
                <a:schemeClr val="lt1"/>
              </a:buClr>
              <a:buSzPct val="100000"/>
              <a:buFont typeface="Arial"/>
              <a:buNone/>
            </a:pPr>
            <a:r>
              <a:rPr lang="lv-LV" sz="9600" b="1">
                <a:solidFill>
                  <a:schemeClr val="lt1"/>
                </a:solidFill>
                <a:latin typeface="Arial"/>
                <a:ea typeface="Arial"/>
                <a:cs typeface="Arial"/>
                <a:sym typeface="Arial"/>
              </a:rPr>
              <a:t>A: Rīkoties </a:t>
            </a:r>
            <a:r>
              <a:rPr lang="lv-LV" sz="9600" b="1">
                <a:solidFill>
                  <a:srgbClr val="FF0000"/>
                </a:solidFill>
                <a:latin typeface="Arial"/>
                <a:ea typeface="Arial"/>
                <a:cs typeface="Arial"/>
                <a:sym typeface="Arial"/>
              </a:rPr>
              <a:t>efektīvi</a:t>
            </a:r>
            <a:endParaRPr sz="9600" b="1">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3" name="Google Shape;83;p4"/>
          <p:cNvGrpSpPr/>
          <p:nvPr/>
        </p:nvGrpSpPr>
        <p:grpSpPr>
          <a:xfrm>
            <a:off x="3630119" y="1873771"/>
            <a:ext cx="2368446" cy="3402768"/>
            <a:chOff x="3630119" y="1873771"/>
            <a:chExt cx="2368446" cy="3402768"/>
          </a:xfrm>
        </p:grpSpPr>
        <p:sp>
          <p:nvSpPr>
            <p:cNvPr id="84" name="Google Shape;84;p4"/>
            <p:cNvSpPr/>
            <p:nvPr/>
          </p:nvSpPr>
          <p:spPr>
            <a:xfrm>
              <a:off x="3630119" y="1873771"/>
              <a:ext cx="2368446" cy="3402768"/>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4"/>
            <p:cNvSpPr/>
            <p:nvPr/>
          </p:nvSpPr>
          <p:spPr>
            <a:xfrm>
              <a:off x="3787151" y="3306689"/>
              <a:ext cx="2054381"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800">
                  <a:solidFill>
                    <a:schemeClr val="dk1"/>
                  </a:solidFill>
                  <a:latin typeface="Arial"/>
                  <a:ea typeface="Arial"/>
                  <a:cs typeface="Arial"/>
                  <a:sym typeface="Arial"/>
                </a:rPr>
                <a:t>Atbilstība likumam</a:t>
              </a:r>
              <a:endParaRPr/>
            </a:p>
          </p:txBody>
        </p:sp>
        <p:pic>
          <p:nvPicPr>
            <p:cNvPr id="86" name="Google Shape;86;p4" descr="Warning with solid fill"/>
            <p:cNvPicPr preferRelativeResize="0"/>
            <p:nvPr/>
          </p:nvPicPr>
          <p:blipFill rotWithShape="1">
            <a:blip r:embed="rId3">
              <a:alphaModFix/>
            </a:blip>
            <a:srcRect/>
            <a:stretch/>
          </p:blipFill>
          <p:spPr>
            <a:xfrm>
              <a:off x="4492053" y="2084191"/>
              <a:ext cx="684917" cy="684917"/>
            </a:xfrm>
            <a:prstGeom prst="rect">
              <a:avLst/>
            </a:prstGeom>
            <a:noFill/>
            <a:ln>
              <a:noFill/>
            </a:ln>
          </p:spPr>
        </p:pic>
      </p:grpSp>
      <p:grpSp>
        <p:nvGrpSpPr>
          <p:cNvPr id="87" name="Google Shape;87;p4"/>
          <p:cNvGrpSpPr/>
          <p:nvPr/>
        </p:nvGrpSpPr>
        <p:grpSpPr>
          <a:xfrm>
            <a:off x="6150965" y="1877518"/>
            <a:ext cx="2368446" cy="3402768"/>
            <a:chOff x="6150965" y="1877518"/>
            <a:chExt cx="2368446" cy="3402768"/>
          </a:xfrm>
        </p:grpSpPr>
        <p:sp>
          <p:nvSpPr>
            <p:cNvPr id="88" name="Google Shape;88;p4"/>
            <p:cNvSpPr/>
            <p:nvPr/>
          </p:nvSpPr>
          <p:spPr>
            <a:xfrm>
              <a:off x="6150965" y="1877518"/>
              <a:ext cx="2368446" cy="3402768"/>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4"/>
            <p:cNvSpPr/>
            <p:nvPr/>
          </p:nvSpPr>
          <p:spPr>
            <a:xfrm>
              <a:off x="6328348" y="3301028"/>
              <a:ext cx="201367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800">
                  <a:solidFill>
                    <a:srgbClr val="C00000"/>
                  </a:solidFill>
                  <a:latin typeface="Arial"/>
                  <a:ea typeface="Arial"/>
                  <a:cs typeface="Arial"/>
                  <a:sym typeface="Arial"/>
                </a:rPr>
                <a:t>Efektivitāte</a:t>
              </a:r>
              <a:endParaRPr sz="2800">
                <a:solidFill>
                  <a:srgbClr val="C00000"/>
                </a:solidFill>
                <a:latin typeface="Arial"/>
                <a:ea typeface="Arial"/>
                <a:cs typeface="Arial"/>
                <a:sym typeface="Arial"/>
              </a:endParaRPr>
            </a:p>
          </p:txBody>
        </p:sp>
        <p:pic>
          <p:nvPicPr>
            <p:cNvPr id="90" name="Google Shape;90;p4" descr="Warning with solid fill"/>
            <p:cNvPicPr preferRelativeResize="0"/>
            <p:nvPr/>
          </p:nvPicPr>
          <p:blipFill rotWithShape="1">
            <a:blip r:embed="rId3">
              <a:alphaModFix/>
            </a:blip>
            <a:srcRect/>
            <a:stretch/>
          </p:blipFill>
          <p:spPr>
            <a:xfrm>
              <a:off x="7014150" y="2103405"/>
              <a:ext cx="684917" cy="684917"/>
            </a:xfrm>
            <a:prstGeom prst="rect">
              <a:avLst/>
            </a:prstGeom>
            <a:noFill/>
            <a:ln>
              <a:noFill/>
            </a:ln>
          </p:spPr>
        </p:pic>
      </p:grpSp>
      <p:grpSp>
        <p:nvGrpSpPr>
          <p:cNvPr id="91" name="Google Shape;91;p4"/>
          <p:cNvGrpSpPr/>
          <p:nvPr/>
        </p:nvGrpSpPr>
        <p:grpSpPr>
          <a:xfrm>
            <a:off x="8671811" y="1873771"/>
            <a:ext cx="2368446" cy="3402768"/>
            <a:chOff x="8671811" y="1873771"/>
            <a:chExt cx="2368446" cy="3402768"/>
          </a:xfrm>
        </p:grpSpPr>
        <p:sp>
          <p:nvSpPr>
            <p:cNvPr id="92" name="Google Shape;92;p4"/>
            <p:cNvSpPr/>
            <p:nvPr/>
          </p:nvSpPr>
          <p:spPr>
            <a:xfrm>
              <a:off x="8671811" y="1873771"/>
              <a:ext cx="2368446" cy="3402768"/>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4"/>
            <p:cNvSpPr/>
            <p:nvPr/>
          </p:nvSpPr>
          <p:spPr>
            <a:xfrm>
              <a:off x="8795662" y="3306689"/>
              <a:ext cx="215858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800">
                  <a:solidFill>
                    <a:schemeClr val="dk1"/>
                  </a:solidFill>
                  <a:latin typeface="Arial"/>
                  <a:ea typeface="Arial"/>
                  <a:cs typeface="Arial"/>
                  <a:sym typeface="Arial"/>
                </a:rPr>
                <a:t>Atbildība</a:t>
              </a:r>
              <a:endParaRPr sz="2800">
                <a:solidFill>
                  <a:schemeClr val="dk1"/>
                </a:solidFill>
                <a:latin typeface="Arial"/>
                <a:ea typeface="Arial"/>
                <a:cs typeface="Arial"/>
                <a:sym typeface="Arial"/>
              </a:endParaRPr>
            </a:p>
          </p:txBody>
        </p:sp>
        <p:pic>
          <p:nvPicPr>
            <p:cNvPr id="94" name="Google Shape;94;p4" descr="Warning with solid fill"/>
            <p:cNvPicPr preferRelativeResize="0"/>
            <p:nvPr/>
          </p:nvPicPr>
          <p:blipFill rotWithShape="1">
            <a:blip r:embed="rId3">
              <a:alphaModFix/>
            </a:blip>
            <a:srcRect/>
            <a:stretch/>
          </p:blipFill>
          <p:spPr>
            <a:xfrm>
              <a:off x="9532496" y="2084191"/>
              <a:ext cx="684917" cy="684917"/>
            </a:xfrm>
            <a:prstGeom prst="rect">
              <a:avLst/>
            </a:prstGeom>
            <a:noFill/>
            <a:ln>
              <a:noFill/>
            </a:ln>
          </p:spPr>
        </p:pic>
      </p:grpSp>
      <p:sp>
        <p:nvSpPr>
          <p:cNvPr id="95" name="Google Shape;95;p4"/>
          <p:cNvSpPr txBox="1"/>
          <p:nvPr/>
        </p:nvSpPr>
        <p:spPr>
          <a:xfrm>
            <a:off x="1109273" y="1150030"/>
            <a:ext cx="1023294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3200">
                <a:solidFill>
                  <a:srgbClr val="FFFFFF"/>
                </a:solidFill>
                <a:latin typeface="Arial"/>
                <a:ea typeface="Arial"/>
                <a:cs typeface="Arial"/>
                <a:sym typeface="Arial"/>
              </a:rPr>
              <a:t>Labu pārvaldību raksturojošas pazīmes ANO definīcijā:</a:t>
            </a:r>
            <a:endParaRPr sz="3200">
              <a:solidFill>
                <a:schemeClr val="lt1"/>
              </a:solidFill>
              <a:latin typeface="Arial"/>
              <a:ea typeface="Arial"/>
              <a:cs typeface="Arial"/>
              <a:sym typeface="Arial"/>
            </a:endParaRPr>
          </a:p>
        </p:txBody>
      </p:sp>
      <p:sp>
        <p:nvSpPr>
          <p:cNvPr id="96" name="Google Shape;96;p4"/>
          <p:cNvSpPr/>
          <p:nvPr/>
        </p:nvSpPr>
        <p:spPr>
          <a:xfrm>
            <a:off x="1109273" y="1877518"/>
            <a:ext cx="2368446" cy="3402768"/>
          </a:xfrm>
          <a:prstGeom prst="rect">
            <a:avLst/>
          </a:prstGeom>
          <a:solidFill>
            <a:srgbClr val="F9C54C"/>
          </a:solidFill>
          <a:ln w="12700" cap="flat" cmpd="sng">
            <a:solidFill>
              <a:srgbClr val="1636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7" name="Google Shape;97;p4"/>
          <p:cNvCxnSpPr/>
          <p:nvPr/>
        </p:nvCxnSpPr>
        <p:spPr>
          <a:xfrm>
            <a:off x="1109273" y="2968052"/>
            <a:ext cx="9930984" cy="0"/>
          </a:xfrm>
          <a:prstGeom prst="straightConnector1">
            <a:avLst/>
          </a:prstGeom>
          <a:noFill/>
          <a:ln w="9525" cap="flat" cmpd="sng">
            <a:solidFill>
              <a:schemeClr val="accent1"/>
            </a:solidFill>
            <a:prstDash val="solid"/>
            <a:miter lim="800000"/>
            <a:headEnd type="none" w="sm" len="sm"/>
            <a:tailEnd type="none" w="sm" len="sm"/>
          </a:ln>
        </p:spPr>
      </p:cxnSp>
      <p:sp>
        <p:nvSpPr>
          <p:cNvPr id="98" name="Google Shape;98;p4"/>
          <p:cNvSpPr/>
          <p:nvPr/>
        </p:nvSpPr>
        <p:spPr>
          <a:xfrm>
            <a:off x="1318251" y="3306689"/>
            <a:ext cx="194960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800">
                <a:solidFill>
                  <a:schemeClr val="dk1"/>
                </a:solidFill>
                <a:latin typeface="Arial"/>
                <a:ea typeface="Arial"/>
                <a:cs typeface="Arial"/>
                <a:sym typeface="Arial"/>
              </a:rPr>
              <a:t>Līdzdalība</a:t>
            </a:r>
            <a:endParaRPr/>
          </a:p>
        </p:txBody>
      </p:sp>
      <p:pic>
        <p:nvPicPr>
          <p:cNvPr id="99" name="Google Shape;99;p4" descr="Warning with solid fill"/>
          <p:cNvPicPr preferRelativeResize="0"/>
          <p:nvPr/>
        </p:nvPicPr>
        <p:blipFill rotWithShape="1">
          <a:blip r:embed="rId3">
            <a:alphaModFix/>
          </a:blip>
          <a:srcRect/>
          <a:stretch/>
        </p:blipFill>
        <p:spPr>
          <a:xfrm>
            <a:off x="1973707" y="2103405"/>
            <a:ext cx="684917" cy="6849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5"/>
          <p:cNvGrpSpPr/>
          <p:nvPr/>
        </p:nvGrpSpPr>
        <p:grpSpPr>
          <a:xfrm>
            <a:off x="-9726325" y="1587499"/>
            <a:ext cx="8623301" cy="3683001"/>
            <a:chOff x="1784349" y="1587499"/>
            <a:chExt cx="8623301" cy="3683001"/>
          </a:xfrm>
        </p:grpSpPr>
        <p:sp>
          <p:nvSpPr>
            <p:cNvPr id="105" name="Google Shape;105;p5"/>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5"/>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Rezerves zemes fondā ieskaitīto zemes gabalu un īpašuma tiesību atjaunošanai neizmantoto zemes gabalu valdītājs ir attiecīgā vietējā pašvaldība līdz brīdim, kad MK izdod rīkojumu par to ierakstīšanu zemesgrāmatā uz valsts vārda vai tie tiek ierakstīti zemesgrāmatā uz vietējās pašvaldības vārda.</a:t>
              </a:r>
              <a:endParaRPr/>
            </a:p>
          </p:txBody>
        </p:sp>
        <p:sp>
          <p:nvSpPr>
            <p:cNvPr id="107" name="Google Shape;107;p5"/>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pirmā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108" name="Google Shape;108;p5"/>
          <p:cNvGrpSpPr/>
          <p:nvPr/>
        </p:nvGrpSpPr>
        <p:grpSpPr>
          <a:xfrm>
            <a:off x="1785598" y="1158908"/>
            <a:ext cx="8965260" cy="4220960"/>
            <a:chOff x="1784349" y="1587499"/>
            <a:chExt cx="8623301" cy="3683001"/>
          </a:xfrm>
        </p:grpSpPr>
        <p:sp>
          <p:nvSpPr>
            <p:cNvPr id="109" name="Google Shape;109;p5"/>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5"/>
            <p:cNvSpPr txBox="1"/>
            <p:nvPr/>
          </p:nvSpPr>
          <p:spPr>
            <a:xfrm>
              <a:off x="2188418" y="1830218"/>
              <a:ext cx="8001852" cy="149107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lv-LV" sz="2000">
                  <a:solidFill>
                    <a:schemeClr val="lt1"/>
                  </a:solidFill>
                  <a:latin typeface="Arial"/>
                  <a:ea typeface="Arial"/>
                  <a:cs typeface="Arial"/>
                  <a:sym typeface="Arial"/>
                </a:rPr>
                <a:t>Lietderības revīzija (</a:t>
              </a:r>
              <a:r>
                <a:rPr lang="lv-LV" sz="2000" i="1">
                  <a:solidFill>
                    <a:schemeClr val="lt1"/>
                  </a:solidFill>
                  <a:latin typeface="Arial"/>
                  <a:ea typeface="Arial"/>
                  <a:cs typeface="Arial"/>
                  <a:sym typeface="Arial"/>
                </a:rPr>
                <a:t>performance audit</a:t>
              </a:r>
              <a:r>
                <a:rPr lang="lv-LV" sz="2000">
                  <a:solidFill>
                    <a:schemeClr val="lt1"/>
                  </a:solidFill>
                  <a:latin typeface="Arial"/>
                  <a:ea typeface="Arial"/>
                  <a:cs typeface="Arial"/>
                  <a:sym typeface="Arial"/>
                </a:rPr>
                <a:t>) ietver:</a:t>
              </a:r>
              <a:endParaRPr/>
            </a:p>
            <a:p>
              <a:pPr marL="0" marR="0" lvl="0" indent="0" algn="l" rtl="0">
                <a:lnSpc>
                  <a:spcPct val="115000"/>
                </a:lnSpc>
                <a:spcBef>
                  <a:spcPts val="600"/>
                </a:spcBef>
                <a:spcAft>
                  <a:spcPts val="0"/>
                </a:spcAft>
                <a:buClr>
                  <a:schemeClr val="lt1"/>
                </a:buClr>
                <a:buSzPts val="2000"/>
                <a:buFont typeface="Arial"/>
                <a:buChar char="•"/>
              </a:pPr>
              <a:r>
                <a:rPr lang="lv-LV" sz="2000">
                  <a:solidFill>
                    <a:schemeClr val="lt1"/>
                  </a:solidFill>
                  <a:latin typeface="Arial"/>
                  <a:ea typeface="Arial"/>
                  <a:cs typeface="Arial"/>
                  <a:sym typeface="Arial"/>
                </a:rPr>
                <a:t>administrācijas darbības ekonomiskuma revīziju</a:t>
              </a:r>
              <a:endParaRPr/>
            </a:p>
            <a:p>
              <a:pPr marL="0" marR="0" lvl="0" indent="0" algn="l" rtl="0">
                <a:lnSpc>
                  <a:spcPct val="115000"/>
                </a:lnSpc>
                <a:spcBef>
                  <a:spcPts val="600"/>
                </a:spcBef>
                <a:spcAft>
                  <a:spcPts val="0"/>
                </a:spcAft>
                <a:buClr>
                  <a:schemeClr val="lt1"/>
                </a:buClr>
                <a:buSzPts val="2000"/>
                <a:buFont typeface="Arial"/>
                <a:buChar char="•"/>
              </a:pPr>
              <a:r>
                <a:rPr lang="lv-LV" sz="2000">
                  <a:solidFill>
                    <a:schemeClr val="lt1"/>
                  </a:solidFill>
                  <a:latin typeface="Arial"/>
                  <a:ea typeface="Arial"/>
                  <a:cs typeface="Arial"/>
                  <a:sym typeface="Arial"/>
                </a:rPr>
                <a:t>cilvēku, finanšu un citu resursu izmantošanas produktivitātes revīziju</a:t>
              </a:r>
              <a:endParaRPr/>
            </a:p>
            <a:p>
              <a:pPr marL="0" marR="0" lvl="0" indent="0" algn="l" rtl="0">
                <a:lnSpc>
                  <a:spcPct val="115000"/>
                </a:lnSpc>
                <a:spcBef>
                  <a:spcPts val="600"/>
                </a:spcBef>
                <a:spcAft>
                  <a:spcPts val="0"/>
                </a:spcAft>
                <a:buClr>
                  <a:schemeClr val="lt1"/>
                </a:buClr>
                <a:buSzPts val="2000"/>
                <a:buFont typeface="Arial"/>
                <a:buChar char="•"/>
              </a:pPr>
              <a:r>
                <a:rPr lang="lv-LV" sz="2000" b="1" u="sng">
                  <a:solidFill>
                    <a:schemeClr val="lt1"/>
                  </a:solidFill>
                  <a:latin typeface="Arial"/>
                  <a:ea typeface="Arial"/>
                  <a:cs typeface="Arial"/>
                  <a:sym typeface="Arial"/>
                </a:rPr>
                <a:t>izpildes efektivitātes revīziju</a:t>
              </a:r>
              <a:endParaRPr/>
            </a:p>
          </p:txBody>
        </p:sp>
        <p:sp>
          <p:nvSpPr>
            <p:cNvPr id="111" name="Google Shape;111;p5"/>
            <p:cNvSpPr txBox="1"/>
            <p:nvPr/>
          </p:nvSpPr>
          <p:spPr>
            <a:xfrm>
              <a:off x="2188417" y="3734830"/>
              <a:ext cx="8001852" cy="456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400">
                  <a:solidFill>
                    <a:schemeClr val="lt1"/>
                  </a:solidFill>
                  <a:latin typeface="Arial"/>
                  <a:ea typeface="Arial"/>
                  <a:cs typeface="Arial"/>
                  <a:sym typeface="Arial"/>
                </a:rPr>
                <a:t>Valsts kontrole revīzijas</a:t>
              </a:r>
              <a:r>
                <a:rPr lang="lv-LV" sz="1400">
                  <a:solidFill>
                    <a:schemeClr val="accent6"/>
                  </a:solidFill>
                  <a:latin typeface="Arial"/>
                  <a:ea typeface="Arial"/>
                  <a:cs typeface="Arial"/>
                  <a:sym typeface="Arial"/>
                </a:rPr>
                <a:t> </a:t>
              </a:r>
              <a:r>
                <a:rPr lang="lv-LV" sz="1400">
                  <a:solidFill>
                    <a:schemeClr val="lt1"/>
                  </a:solidFill>
                  <a:latin typeface="Arial"/>
                  <a:ea typeface="Arial"/>
                  <a:cs typeface="Arial"/>
                  <a:sym typeface="Arial"/>
                </a:rPr>
                <a:t>veic atbilstoši LR atzītiem starptautiskajiem revīzijas standartiem INTOSAI (Starptautiskās augstāko revīzijas iestāžu organizācijas standarti).</a:t>
              </a:r>
              <a:endParaRPr/>
            </a:p>
          </p:txBody>
        </p:sp>
      </p:grpSp>
      <p:grpSp>
        <p:nvGrpSpPr>
          <p:cNvPr id="112" name="Google Shape;112;p5"/>
          <p:cNvGrpSpPr/>
          <p:nvPr/>
        </p:nvGrpSpPr>
        <p:grpSpPr>
          <a:xfrm>
            <a:off x="13341010" y="1587498"/>
            <a:ext cx="8623301" cy="3683001"/>
            <a:chOff x="1784349" y="1587499"/>
            <a:chExt cx="8623301" cy="3683001"/>
          </a:xfrm>
        </p:grpSpPr>
        <p:sp>
          <p:nvSpPr>
            <p:cNvPr id="113" name="Google Shape;113;p5"/>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5"/>
            <p:cNvSpPr txBox="1"/>
            <p:nvPr/>
          </p:nvSpPr>
          <p:spPr>
            <a:xfrm>
              <a:off x="2188418" y="1830218"/>
              <a:ext cx="8001852"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Šā panta pirmajā daļā minētie zemes gabali, par kuriem šā panta piektajā daļā noteiktajā termiņā pašvaldības un ministrijas Valsts zemes dienesta publicētajos rezerves zemes fondā ieskaitītās un īpašuma tiesību atjaunošanai neizmantotās zemes izvērtēšanas sarakstos nav izdarījušas atzīmi par zemes gabala piederību vai piekritību pašvaldībai vai valstij, piekrīt vietējai pašvaldībai tās administratīvajā teritorijā. Lēmumu par šo zemes gabalu ierakstīšanu zemesgrāmatās pieņem pašvaldība.</a:t>
              </a:r>
              <a:endParaRPr/>
            </a:p>
          </p:txBody>
        </p:sp>
        <p:sp>
          <p:nvSpPr>
            <p:cNvPr id="115" name="Google Shape;115;p5"/>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sestā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6"/>
          <p:cNvGrpSpPr/>
          <p:nvPr/>
        </p:nvGrpSpPr>
        <p:grpSpPr>
          <a:xfrm>
            <a:off x="1784349" y="1587499"/>
            <a:ext cx="8623301" cy="3683001"/>
            <a:chOff x="1784349" y="1587499"/>
            <a:chExt cx="8623301" cy="3683001"/>
          </a:xfrm>
        </p:grpSpPr>
        <p:sp>
          <p:nvSpPr>
            <p:cNvPr id="121" name="Google Shape;121;p6"/>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6"/>
            <p:cNvSpPr txBox="1"/>
            <p:nvPr/>
          </p:nvSpPr>
          <p:spPr>
            <a:xfrm>
              <a:off x="2188418" y="1830218"/>
              <a:ext cx="800185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800">
                  <a:solidFill>
                    <a:schemeClr val="lt1"/>
                  </a:solidFill>
                  <a:latin typeface="Arial"/>
                  <a:ea typeface="Arial"/>
                  <a:cs typeface="Arial"/>
                  <a:sym typeface="Arial"/>
                </a:rPr>
                <a:t>Lietderība – sakarība starp sasniegtajiem rezultātiem un izmantotajiem resursiem.</a:t>
              </a:r>
              <a:endParaRPr/>
            </a:p>
            <a:p>
              <a:pPr marL="0" marR="0" lvl="0" indent="0" algn="just" rtl="0">
                <a:spcBef>
                  <a:spcPts val="0"/>
                </a:spcBef>
                <a:spcAft>
                  <a:spcPts val="0"/>
                </a:spcAft>
                <a:buNone/>
              </a:pPr>
              <a:endParaRPr sz="2800">
                <a:solidFill>
                  <a:schemeClr val="lt1"/>
                </a:solidFill>
                <a:latin typeface="Arial"/>
                <a:ea typeface="Arial"/>
                <a:cs typeface="Arial"/>
                <a:sym typeface="Arial"/>
              </a:endParaRPr>
            </a:p>
            <a:p>
              <a:pPr marL="0" marR="0" lvl="0" indent="0" algn="just" rtl="0">
                <a:spcBef>
                  <a:spcPts val="0"/>
                </a:spcBef>
                <a:spcAft>
                  <a:spcPts val="0"/>
                </a:spcAft>
                <a:buNone/>
              </a:pPr>
              <a:r>
                <a:rPr lang="lv-LV" sz="2800">
                  <a:solidFill>
                    <a:schemeClr val="lt1"/>
                  </a:solidFill>
                  <a:latin typeface="Arial"/>
                  <a:ea typeface="Arial"/>
                  <a:cs typeface="Arial"/>
                  <a:sym typeface="Arial"/>
                </a:rPr>
                <a:t>Jēdzienu «lietderība» ikdienā lietojam, lai izmērītu kādas paredzamās vai jau notikušās darbības rezultātu, samērojot mūsu ieguldītos resursus ar faktiski sasniegto.</a:t>
              </a:r>
              <a:endParaRPr/>
            </a:p>
          </p:txBody>
        </p:sp>
      </p:grpSp>
      <p:grpSp>
        <p:nvGrpSpPr>
          <p:cNvPr id="123" name="Google Shape;123;p6"/>
          <p:cNvGrpSpPr/>
          <p:nvPr/>
        </p:nvGrpSpPr>
        <p:grpSpPr>
          <a:xfrm>
            <a:off x="12381876" y="1587499"/>
            <a:ext cx="8623301" cy="3683001"/>
            <a:chOff x="1784349" y="1587499"/>
            <a:chExt cx="8623301" cy="3683001"/>
          </a:xfrm>
        </p:grpSpPr>
        <p:sp>
          <p:nvSpPr>
            <p:cNvPr id="124" name="Google Shape;124;p6"/>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6"/>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Valstij un vietējām pašvaldībām pēc zemes reformas pabeigšanas piederošo un piekrītošo zemi izvērtē MK noteiktajā kārtībā divu gadu laikā pēc tam, kad MK izdevis rīkojumu par zemes reformas pabeigšanu attiecīgās vietējās pašvaldības administratīvajā teritorijā vai visās novada teritoriālā iedalījuma vienībās.</a:t>
              </a:r>
              <a:endParaRPr/>
            </a:p>
          </p:txBody>
        </p:sp>
        <p:sp>
          <p:nvSpPr>
            <p:cNvPr id="126" name="Google Shape;126;p6"/>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piektā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127" name="Google Shape;127;p6"/>
          <p:cNvGrpSpPr/>
          <p:nvPr/>
        </p:nvGrpSpPr>
        <p:grpSpPr>
          <a:xfrm>
            <a:off x="21409246" y="1587498"/>
            <a:ext cx="8623301" cy="3683001"/>
            <a:chOff x="1784349" y="1587499"/>
            <a:chExt cx="8623301" cy="3683001"/>
          </a:xfrm>
        </p:grpSpPr>
        <p:sp>
          <p:nvSpPr>
            <p:cNvPr id="128" name="Google Shape;128;p6"/>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6"/>
            <p:cNvSpPr txBox="1"/>
            <p:nvPr/>
          </p:nvSpPr>
          <p:spPr>
            <a:xfrm>
              <a:off x="2188418" y="1830218"/>
              <a:ext cx="8001852"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Šā panta pirmajā daļā minētie zemes gabali, par kuriem šā panta piektajā daļā noteiktajā termiņā pašvaldības un ministrijas Valsts zemes dienesta publicētajos rezerves zemes fondā ieskaitītās un īpašuma tiesību atjaunošanai neizmantotās zemes izvērtēšanas sarakstos nav izdarījušas atzīmi par zemes gabala piederību vai piekritību pašvaldībai vai valstij, piekrīt vietējai pašvaldībai tās administratīvajā teritorijā. Lēmumu par šo zemes gabalu ierakstīšanu zemesgrāmatās pieņem pašvaldība.</a:t>
              </a:r>
              <a:endParaRPr/>
            </a:p>
          </p:txBody>
        </p:sp>
        <p:sp>
          <p:nvSpPr>
            <p:cNvPr id="130" name="Google Shape;130;p6"/>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sestā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7"/>
          <p:cNvGrpSpPr/>
          <p:nvPr/>
        </p:nvGrpSpPr>
        <p:grpSpPr>
          <a:xfrm>
            <a:off x="1710097" y="1293132"/>
            <a:ext cx="8965260" cy="4220960"/>
            <a:chOff x="1784349" y="1587499"/>
            <a:chExt cx="8623301" cy="3683001"/>
          </a:xfrm>
        </p:grpSpPr>
        <p:sp>
          <p:nvSpPr>
            <p:cNvPr id="136" name="Google Shape;136;p7"/>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 name="Google Shape;137;p7"/>
            <p:cNvSpPr txBox="1"/>
            <p:nvPr/>
          </p:nvSpPr>
          <p:spPr>
            <a:xfrm>
              <a:off x="2002036" y="1999736"/>
              <a:ext cx="8001852" cy="264349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lv-LV" sz="3200">
                  <a:solidFill>
                    <a:schemeClr val="lt1"/>
                  </a:solidFill>
                  <a:latin typeface="Arial"/>
                  <a:ea typeface="Arial"/>
                  <a:cs typeface="Arial"/>
                  <a:sym typeface="Arial"/>
                </a:rPr>
                <a:t>Efektivitātes principa būtība:</a:t>
              </a:r>
              <a:endParaRPr/>
            </a:p>
            <a:p>
              <a:pPr marL="0" marR="0" lvl="0" indent="0" algn="l" rtl="0">
                <a:lnSpc>
                  <a:spcPct val="115000"/>
                </a:lnSpc>
                <a:spcBef>
                  <a:spcPts val="600"/>
                </a:spcBef>
                <a:spcAft>
                  <a:spcPts val="0"/>
                </a:spcAft>
                <a:buNone/>
              </a:pPr>
              <a:endParaRPr sz="3200">
                <a:solidFill>
                  <a:schemeClr val="lt1"/>
                </a:solidFill>
                <a:latin typeface="Arial"/>
                <a:ea typeface="Arial"/>
                <a:cs typeface="Arial"/>
                <a:sym typeface="Arial"/>
              </a:endParaRPr>
            </a:p>
            <a:p>
              <a:pPr marL="0" marR="0" lvl="0" indent="0" algn="l" rtl="0">
                <a:lnSpc>
                  <a:spcPct val="115000"/>
                </a:lnSpc>
                <a:spcBef>
                  <a:spcPts val="600"/>
                </a:spcBef>
                <a:spcAft>
                  <a:spcPts val="0"/>
                </a:spcAft>
                <a:buNone/>
              </a:pPr>
              <a:r>
                <a:rPr lang="lv-LV" sz="3200">
                  <a:solidFill>
                    <a:schemeClr val="lt1"/>
                  </a:solidFill>
                  <a:latin typeface="Arial"/>
                  <a:ea typeface="Arial"/>
                  <a:cs typeface="Arial"/>
                  <a:sym typeface="Arial"/>
                </a:rPr>
                <a:t>Ja tiek izlietoti finanšu līdzekļi, tad ir jāizpilda izvirzītie uzdevumi un jāsasniedz plānotie rezultāti. </a:t>
              </a:r>
              <a:endParaRPr sz="3200" b="1" u="sng">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body" idx="1"/>
          </p:nvPr>
        </p:nvSpPr>
        <p:spPr>
          <a:xfrm>
            <a:off x="2508069" y="2735685"/>
            <a:ext cx="8360227" cy="2640663"/>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rgbClr val="204A72"/>
              </a:buClr>
              <a:buSzPct val="100000"/>
              <a:buNone/>
            </a:pPr>
            <a:r>
              <a:rPr lang="lv-LV" sz="9600" b="1"/>
              <a:t>Attīstības + budžeta</a:t>
            </a:r>
            <a:endParaRPr/>
          </a:p>
          <a:p>
            <a:pPr marL="0" lvl="0" indent="0" algn="ctr" rtl="0">
              <a:lnSpc>
                <a:spcPct val="90000"/>
              </a:lnSpc>
              <a:spcBef>
                <a:spcPts val="3000"/>
              </a:spcBef>
              <a:spcAft>
                <a:spcPts val="0"/>
              </a:spcAft>
              <a:buClr>
                <a:srgbClr val="204A72"/>
              </a:buClr>
              <a:buSzPct val="100000"/>
              <a:buNone/>
            </a:pPr>
            <a:r>
              <a:rPr lang="lv-LV" sz="9600" b="1"/>
              <a:t> plānošanas sasaiste?</a:t>
            </a:r>
            <a:endParaRPr sz="9600" b="1"/>
          </a:p>
          <a:p>
            <a:pPr marL="0" lvl="0" indent="0" algn="ctr" rtl="0">
              <a:lnSpc>
                <a:spcPct val="90000"/>
              </a:lnSpc>
              <a:spcBef>
                <a:spcPts val="3000"/>
              </a:spcBef>
              <a:spcAft>
                <a:spcPts val="0"/>
              </a:spcAft>
              <a:buClr>
                <a:srgbClr val="FF0000"/>
              </a:buClr>
              <a:buSzPct val="100000"/>
              <a:buNone/>
            </a:pPr>
            <a:r>
              <a:rPr lang="lv-LV" sz="9600" b="1">
                <a:solidFill>
                  <a:srgbClr val="FF0000"/>
                </a:solidFill>
              </a:rPr>
              <a:t>Efektivitāte?</a:t>
            </a:r>
            <a:endParaRPr sz="9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9"/>
          <p:cNvGrpSpPr/>
          <p:nvPr/>
        </p:nvGrpSpPr>
        <p:grpSpPr>
          <a:xfrm>
            <a:off x="-21344579" y="1587499"/>
            <a:ext cx="8623301" cy="3683001"/>
            <a:chOff x="1784349" y="1587499"/>
            <a:chExt cx="8623301" cy="3683001"/>
          </a:xfrm>
        </p:grpSpPr>
        <p:sp>
          <p:nvSpPr>
            <p:cNvPr id="148" name="Google Shape;148;p9"/>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9"/>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Rezerves zemes fondā ieskaitīto zemes gabalu un īpašuma tiesību atjaunošanai neizmantoto zemes gabalu valdītājs ir attiecīgā vietējā pašvaldība līdz brīdim, kad MK izdod rīkojumu par to ierakstīšanu zemesgrāmatā uz valsts vārda vai tie tiek ierakstīti zemesgrāmatā uz vietējās pašvaldības vārda.</a:t>
              </a:r>
              <a:endParaRPr/>
            </a:p>
          </p:txBody>
        </p:sp>
        <p:sp>
          <p:nvSpPr>
            <p:cNvPr id="150" name="Google Shape;150;p9"/>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pirmā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151" name="Google Shape;151;p9"/>
          <p:cNvGrpSpPr/>
          <p:nvPr/>
        </p:nvGrpSpPr>
        <p:grpSpPr>
          <a:xfrm>
            <a:off x="-9832656" y="1587499"/>
            <a:ext cx="8623301" cy="3683001"/>
            <a:chOff x="1784349" y="1587499"/>
            <a:chExt cx="8623301" cy="3683001"/>
          </a:xfrm>
        </p:grpSpPr>
        <p:sp>
          <p:nvSpPr>
            <p:cNvPr id="152" name="Google Shape;152;p9"/>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9"/>
            <p:cNvSpPr txBox="1"/>
            <p:nvPr/>
          </p:nvSpPr>
          <p:spPr>
            <a:xfrm>
              <a:off x="2188418" y="1830218"/>
              <a:ext cx="8001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a:solidFill>
                    <a:schemeClr val="lt1"/>
                  </a:solidFill>
                  <a:latin typeface="Arial"/>
                  <a:ea typeface="Arial"/>
                  <a:cs typeface="Arial"/>
                  <a:sym typeface="Arial"/>
                </a:rPr>
                <a:t>Valstij un vietējām pašvaldībām pēc zemes reformas pabeigšanas piederošo un piekrītošo zemi izvērtē MK noteiktajā kārtībā divu gadu laikā pēc tam, kad MK izdevis rīkojumu par zemes reformas pabeigšanu attiecīgās vietējās pašvaldības administratīvajā teritorijā vai visās novada teritoriālā iedalījuma vienībās.</a:t>
              </a:r>
              <a:endParaRPr/>
            </a:p>
          </p:txBody>
        </p:sp>
        <p:sp>
          <p:nvSpPr>
            <p:cNvPr id="154" name="Google Shape;154;p9"/>
            <p:cNvSpPr txBox="1"/>
            <p:nvPr/>
          </p:nvSpPr>
          <p:spPr>
            <a:xfrm>
              <a:off x="2188418" y="4381261"/>
              <a:ext cx="62510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000">
                  <a:solidFill>
                    <a:schemeClr val="lt1"/>
                  </a:solidFill>
                  <a:latin typeface="Arial"/>
                  <a:ea typeface="Arial"/>
                  <a:cs typeface="Arial"/>
                  <a:sym typeface="Arial"/>
                </a:rPr>
                <a:t>Zemes pārvaldības likuma 17.panta </a:t>
              </a:r>
              <a:r>
                <a:rPr lang="lv-LV" sz="2000" b="1">
                  <a:solidFill>
                    <a:schemeClr val="lt1"/>
                  </a:solidFill>
                  <a:latin typeface="Arial"/>
                  <a:ea typeface="Arial"/>
                  <a:cs typeface="Arial"/>
                  <a:sym typeface="Arial"/>
                </a:rPr>
                <a:t>piektā</a:t>
              </a:r>
              <a:r>
                <a:rPr lang="lv-LV" sz="2000">
                  <a:solidFill>
                    <a:schemeClr val="lt1"/>
                  </a:solidFill>
                  <a:latin typeface="Arial"/>
                  <a:ea typeface="Arial"/>
                  <a:cs typeface="Arial"/>
                  <a:sym typeface="Arial"/>
                </a:rPr>
                <a:t> daļa</a:t>
              </a:r>
              <a:r>
                <a:rPr lang="lv-LV" sz="1600">
                  <a:solidFill>
                    <a:schemeClr val="lt1"/>
                  </a:solidFill>
                  <a:latin typeface="Arial"/>
                  <a:ea typeface="Arial"/>
                  <a:cs typeface="Arial"/>
                  <a:sym typeface="Arial"/>
                </a:rPr>
                <a:t>.</a:t>
              </a:r>
              <a:endParaRPr sz="2000">
                <a:solidFill>
                  <a:schemeClr val="lt1"/>
                </a:solidFill>
                <a:latin typeface="Arial"/>
                <a:ea typeface="Arial"/>
                <a:cs typeface="Arial"/>
                <a:sym typeface="Arial"/>
              </a:endParaRPr>
            </a:p>
          </p:txBody>
        </p:sp>
      </p:grpSp>
      <p:grpSp>
        <p:nvGrpSpPr>
          <p:cNvPr id="155" name="Google Shape;155;p9"/>
          <p:cNvGrpSpPr/>
          <p:nvPr/>
        </p:nvGrpSpPr>
        <p:grpSpPr>
          <a:xfrm>
            <a:off x="1609635" y="1048184"/>
            <a:ext cx="8974837" cy="4761629"/>
            <a:chOff x="1784349" y="1586221"/>
            <a:chExt cx="8623301" cy="3684279"/>
          </a:xfrm>
        </p:grpSpPr>
        <p:sp>
          <p:nvSpPr>
            <p:cNvPr id="156" name="Google Shape;156;p9"/>
            <p:cNvSpPr/>
            <p:nvPr/>
          </p:nvSpPr>
          <p:spPr>
            <a:xfrm>
              <a:off x="1784349" y="1587499"/>
              <a:ext cx="8623301" cy="3683001"/>
            </a:xfrm>
            <a:prstGeom prst="rect">
              <a:avLst/>
            </a:prstGeom>
            <a:solidFill>
              <a:srgbClr val="204B72">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9"/>
            <p:cNvSpPr txBox="1"/>
            <p:nvPr/>
          </p:nvSpPr>
          <p:spPr>
            <a:xfrm>
              <a:off x="2186394" y="1586221"/>
              <a:ext cx="8001852" cy="12740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v-LV" sz="2000">
                  <a:solidFill>
                    <a:schemeClr val="lt1"/>
                  </a:solidFill>
                  <a:latin typeface="Arial"/>
                  <a:ea typeface="Arial"/>
                  <a:cs typeface="Arial"/>
                  <a:sym typeface="Arial"/>
                </a:rPr>
                <a:t>Pašvaldībai budžets jāsagatavo ar mērķi noteikt un pamatot, kāds līdzekļu apjoms tai nepieciešams ar likumu noteikto funkciju, uzdevumu un brīvprātīgo iniciatīvu izpildei periodā, kuram šie līdzekļi ir paredzēti.</a:t>
              </a:r>
              <a:endParaRPr/>
            </a:p>
            <a:p>
              <a:pPr marL="0" marR="0" lvl="0" indent="0" algn="l" rtl="0">
                <a:spcBef>
                  <a:spcPts val="600"/>
                </a:spcBef>
                <a:spcAft>
                  <a:spcPts val="0"/>
                </a:spcAft>
                <a:buNone/>
              </a:pPr>
              <a:r>
                <a:rPr lang="lv-LV" sz="1600">
                  <a:solidFill>
                    <a:schemeClr val="lt1"/>
                  </a:solidFill>
                  <a:latin typeface="Arial"/>
                  <a:ea typeface="Arial"/>
                  <a:cs typeface="Arial"/>
                  <a:sym typeface="Arial"/>
                </a:rPr>
                <a:t>Likuma „Par pašvaldību budžetiem” 2.pants.</a:t>
              </a:r>
              <a:endParaRPr/>
            </a:p>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158" name="Google Shape;158;p9"/>
            <p:cNvSpPr txBox="1"/>
            <p:nvPr/>
          </p:nvSpPr>
          <p:spPr>
            <a:xfrm>
              <a:off x="2186394" y="2758216"/>
              <a:ext cx="8110542" cy="22385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v-LV" sz="2000">
                  <a:solidFill>
                    <a:schemeClr val="lt1"/>
                  </a:solidFill>
                  <a:latin typeface="Arial"/>
                  <a:ea typeface="Arial"/>
                  <a:cs typeface="Arial"/>
                  <a:sym typeface="Arial"/>
                </a:rPr>
                <a:t>Pašvaldības domes priekšsēdētājs atbild par gadskārtējā pašvaldības budžeta izstrādāšanu [..], kā arī par pašvaldības budžeta izpildes procesa organizāciju un vadību atbilstoši Likumam par budžetu un finanšu vadību.</a:t>
              </a:r>
              <a:endParaRPr/>
            </a:p>
            <a:p>
              <a:pPr marL="0" marR="0" lvl="0" indent="0" algn="l" rtl="0">
                <a:spcBef>
                  <a:spcPts val="600"/>
                </a:spcBef>
                <a:spcAft>
                  <a:spcPts val="0"/>
                </a:spcAft>
                <a:buNone/>
              </a:pPr>
              <a:r>
                <a:rPr lang="lv-LV" sz="1600">
                  <a:solidFill>
                    <a:schemeClr val="lt1"/>
                  </a:solidFill>
                  <a:latin typeface="Arial"/>
                  <a:ea typeface="Arial"/>
                  <a:cs typeface="Arial"/>
                  <a:sym typeface="Arial"/>
                </a:rPr>
                <a:t>Likuma „Par pašvaldību budžetiem” 15.pants.</a:t>
              </a:r>
              <a:endParaRPr/>
            </a:p>
            <a:p>
              <a:pPr marL="0" marR="0" lvl="0" indent="0" algn="l" rtl="0">
                <a:spcBef>
                  <a:spcPts val="0"/>
                </a:spcBef>
                <a:spcAft>
                  <a:spcPts val="0"/>
                </a:spcAft>
                <a:buNone/>
              </a:pPr>
              <a:endParaRPr sz="2000">
                <a:solidFill>
                  <a:schemeClr val="lt1"/>
                </a:solidFill>
                <a:latin typeface="Arial"/>
                <a:ea typeface="Arial"/>
                <a:cs typeface="Arial"/>
                <a:sym typeface="Arial"/>
              </a:endParaRPr>
            </a:p>
            <a:p>
              <a:pPr marL="0" marR="0" lvl="0" indent="0" algn="l" rtl="0">
                <a:spcBef>
                  <a:spcPts val="0"/>
                </a:spcBef>
                <a:spcAft>
                  <a:spcPts val="0"/>
                </a:spcAft>
                <a:buNone/>
              </a:pPr>
              <a:r>
                <a:rPr lang="lv-LV" sz="2000">
                  <a:solidFill>
                    <a:schemeClr val="lt1"/>
                  </a:solidFill>
                  <a:latin typeface="Arial"/>
                  <a:ea typeface="Arial"/>
                  <a:cs typeface="Arial"/>
                  <a:sym typeface="Arial"/>
                </a:rPr>
                <a:t>Valsts un pašvaldību institūcijas, pildot tām normatīvajos aktos noteiktos uzdevumus, ievēro attīstības plānošanas dokumentus.</a:t>
              </a:r>
              <a:endParaRPr/>
            </a:p>
            <a:p>
              <a:pPr marL="0" marR="0" lvl="0" indent="0" algn="l" rtl="0">
                <a:spcBef>
                  <a:spcPts val="600"/>
                </a:spcBef>
                <a:spcAft>
                  <a:spcPts val="0"/>
                </a:spcAft>
                <a:buNone/>
              </a:pPr>
              <a:r>
                <a:rPr lang="lv-LV" sz="1600">
                  <a:solidFill>
                    <a:schemeClr val="lt1"/>
                  </a:solidFill>
                  <a:latin typeface="Arial"/>
                  <a:ea typeface="Arial"/>
                  <a:cs typeface="Arial"/>
                  <a:sym typeface="Arial"/>
                </a:rPr>
                <a:t>Attīstības sistēmas plānošanas likuma 13.panta trešā daļa.</a:t>
              </a:r>
              <a:endParaRPr/>
            </a:p>
          </p:txBody>
        </p:sp>
      </p:grpSp>
    </p:spTree>
  </p:cSld>
  <p:clrMapOvr>
    <a:masterClrMapping/>
  </p:clrMapOvr>
</p:sld>
</file>

<file path=ppt/theme/theme1.xml><?xml version="1.0" encoding="utf-8"?>
<a:theme xmlns:a="http://schemas.openxmlformats.org/drawingml/2006/main" name="Office dizains">
  <a:themeElements>
    <a:clrScheme name="Custom 1">
      <a:dk1>
        <a:srgbClr val="1F4A72"/>
      </a:dk1>
      <a:lt1>
        <a:srgbClr val="FFFFFF"/>
      </a:lt1>
      <a:dk2>
        <a:srgbClr val="000000"/>
      </a:dk2>
      <a:lt2>
        <a:srgbClr val="E7E6E6"/>
      </a:lt2>
      <a:accent1>
        <a:srgbClr val="1F4A72"/>
      </a:accent1>
      <a:accent2>
        <a:srgbClr val="F9CD6C"/>
      </a:accent2>
      <a:accent3>
        <a:srgbClr val="A5A5A5"/>
      </a:accent3>
      <a:accent4>
        <a:srgbClr val="7ED1F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Widescreen</PresentationFormat>
  <Paragraphs>126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Georgia</vt:lpstr>
      <vt:lpstr>Noto Sans Symbols</vt:lpstr>
      <vt:lpstr>Office dizains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Oskars Erdmanis</dc:creator>
  <cp:lastModifiedBy>Lita Trakina</cp:lastModifiedBy>
  <cp:revision>1</cp:revision>
  <dcterms:created xsi:type="dcterms:W3CDTF">2021-09-21T14:10:00Z</dcterms:created>
  <dcterms:modified xsi:type="dcterms:W3CDTF">2021-11-11T12:02:03Z</dcterms:modified>
</cp:coreProperties>
</file>