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87" r:id="rId4"/>
    <p:sldId id="283" r:id="rId5"/>
    <p:sldId id="288" r:id="rId6"/>
    <p:sldId id="289" r:id="rId7"/>
    <p:sldId id="264" r:id="rId8"/>
    <p:sldId id="290" r:id="rId9"/>
    <p:sldId id="291" r:id="rId10"/>
    <p:sldId id="292" r:id="rId11"/>
    <p:sldId id="293" r:id="rId12"/>
    <p:sldId id="295" r:id="rId13"/>
    <p:sldId id="294" r:id="rId14"/>
    <p:sldId id="296" r:id="rId15"/>
    <p:sldId id="298" r:id="rId16"/>
    <p:sldId id="297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I:\Departamenti%20un%20nodalas\TPD\TAPIS\Dokumentacija\Prezentacijas\charti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D:\vestules\Apm&#257;c&#299;bas\4%20dienu%20semin&#257;ri\charti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stules\Apm&#257;c&#299;bas\4%20dienu%20semin&#257;ri\chart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stules\Apm&#257;c&#299;bas\4%20dienu%20semin&#257;ri\charti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vestules\Apm&#257;c&#299;bas\4%20dienu%20semin&#257;ri\charti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vestules\Apm&#257;c&#299;bas\4%20dienu%20semin&#257;ri\charti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stules\Apm&#257;c&#299;bas\4%20dienu%20semin&#257;ri\charti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estules\Apm&#257;c&#299;bas\4%20dienu%20semin&#257;ri\charti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vestules\Apm&#257;c&#299;bas\4%20dienu%20semin&#257;ri\charti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D:\vestules\Apm&#257;c&#299;bas\4%20dienu%20semin&#257;ri\charti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Calibri" panose="020F0502020204030204" pitchFamily="34" charset="0"/>
              </a:rPr>
              <a:t>Teritorijas plānojums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'Speka TP un IAS'!$A$3</c:f>
              <c:strCache>
                <c:ptCount val="1"/>
                <c:pt idx="0">
                  <c:v>Teritorijas plānojums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Publicēts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60
50%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Nav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 </a:t>
                    </a:r>
                    <a:r>
                      <a:rPr lang="en-US" dirty="0" err="1">
                        <a:latin typeface="Calibri" panose="020F0502020204030204" pitchFamily="34" charset="0"/>
                      </a:rPr>
                      <a:t>publicēts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59
50%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'Speka TP un IAS'!$B$2:$C$2</c:f>
              <c:strCache>
                <c:ptCount val="2"/>
                <c:pt idx="0">
                  <c:v>Publicēts</c:v>
                </c:pt>
                <c:pt idx="1">
                  <c:v>Nav publicēts</c:v>
                </c:pt>
              </c:strCache>
            </c:strRef>
          </c:cat>
          <c:val>
            <c:numRef>
              <c:f>'Speka TP un IAS'!$B$3:$C$3</c:f>
              <c:numCache>
                <c:formatCode>General</c:formatCode>
                <c:ptCount val="2"/>
                <c:pt idx="0">
                  <c:v>60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latin typeface="Calibri" panose="020F0502020204030204" pitchFamily="34" charset="0"/>
              </a:rPr>
              <a:t>Uzsākti Tematiskie plānojumi (1 dokuments)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'Uzsakti Tem plan'!$A$5</c:f>
              <c:strCache>
                <c:ptCount val="1"/>
                <c:pt idx="0">
                  <c:v>Uzsākti Tematiskie plānojumi (1 dokuments)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'Uzsakti Tem plan'!$B$4:$C$4</c:f>
              <c:strCache>
                <c:ptCount val="2"/>
                <c:pt idx="0">
                  <c:v>Uzsākts</c:v>
                </c:pt>
                <c:pt idx="1">
                  <c:v>Nav uzsākts</c:v>
                </c:pt>
              </c:strCache>
            </c:strRef>
          </c:cat>
          <c:val>
            <c:numRef>
              <c:f>'Uzsakti Tem plan'!$B$5:$C$5</c:f>
              <c:numCache>
                <c:formatCode>General</c:formatCode>
                <c:ptCount val="2"/>
                <c:pt idx="0">
                  <c:v>1</c:v>
                </c:pt>
                <c:pt idx="1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Calibri" panose="020F0502020204030204" pitchFamily="34" charset="0"/>
              </a:rPr>
              <a:t>Ilgtermiņa attīstības stratēģija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'Speka TP un IAS'!$A$21</c:f>
              <c:strCache>
                <c:ptCount val="1"/>
                <c:pt idx="0">
                  <c:v>Ilgtermiņa attīstības stratēģija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Publicēta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7
6%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Nav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 </a:t>
                    </a:r>
                    <a:r>
                      <a:rPr lang="en-US" dirty="0" err="1">
                        <a:latin typeface="Calibri" panose="020F0502020204030204" pitchFamily="34" charset="0"/>
                      </a:rPr>
                      <a:t>publicēta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112
94%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'Speka TP un IAS'!$B$20:$C$20</c:f>
              <c:strCache>
                <c:ptCount val="2"/>
                <c:pt idx="0">
                  <c:v>Publicēta</c:v>
                </c:pt>
                <c:pt idx="1">
                  <c:v>Nav publicēta</c:v>
                </c:pt>
              </c:strCache>
            </c:strRef>
          </c:cat>
          <c:val>
            <c:numRef>
              <c:f>'Speka TP un IAS'!$B$21:$C$21</c:f>
              <c:numCache>
                <c:formatCode>General</c:formatCode>
                <c:ptCount val="2"/>
                <c:pt idx="0">
                  <c:v>7</c:v>
                </c:pt>
                <c:pt idx="1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Calibri" panose="020F0502020204030204" pitchFamily="34" charset="0"/>
              </a:rPr>
              <a:t>Attīstības programma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'Speka ATT PROG'!$A$5</c:f>
              <c:strCache>
                <c:ptCount val="1"/>
                <c:pt idx="0">
                  <c:v>Attīstības programma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Publicēta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5
4%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Nav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 </a:t>
                    </a:r>
                    <a:r>
                      <a:rPr lang="en-US" dirty="0" err="1">
                        <a:latin typeface="Calibri" panose="020F0502020204030204" pitchFamily="34" charset="0"/>
                      </a:rPr>
                      <a:t>publicēta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114
96%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'Speka ATT PROG'!$B$4:$C$4</c:f>
              <c:strCache>
                <c:ptCount val="2"/>
                <c:pt idx="0">
                  <c:v>Publicēta</c:v>
                </c:pt>
                <c:pt idx="1">
                  <c:v>Nav publicēta</c:v>
                </c:pt>
              </c:strCache>
            </c:strRef>
          </c:cat>
          <c:val>
            <c:numRef>
              <c:f>'Speka ATT PROG'!$B$5:$C$5</c:f>
              <c:numCache>
                <c:formatCode>General</c:formatCode>
                <c:ptCount val="2"/>
                <c:pt idx="0">
                  <c:v>5</c:v>
                </c:pt>
                <c:pt idx="1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Calibri" panose="020F0502020204030204" pitchFamily="34" charset="0"/>
              </a:rPr>
              <a:t>Detālplānojumi (45 dokumenti)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'Speka Detālplānojumi'!$A$5</c:f>
              <c:strCache>
                <c:ptCount val="1"/>
                <c:pt idx="0">
                  <c:v>Detālplānojumi (45 dokumenti)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Publicēti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10
8%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Nav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 </a:t>
                    </a:r>
                    <a:r>
                      <a:rPr lang="en-US" dirty="0" err="1">
                        <a:latin typeface="Calibri" panose="020F0502020204030204" pitchFamily="34" charset="0"/>
                      </a:rPr>
                      <a:t>publicēti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109
92%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'Speka Detālplānojumi'!$B$4:$C$4</c:f>
              <c:strCache>
                <c:ptCount val="2"/>
                <c:pt idx="0">
                  <c:v>Publicēti</c:v>
                </c:pt>
                <c:pt idx="1">
                  <c:v>Nav publicēti</c:v>
                </c:pt>
              </c:strCache>
            </c:strRef>
          </c:cat>
          <c:val>
            <c:numRef>
              <c:f>'Speka Detālplānojumi'!$B$5:$C$5</c:f>
              <c:numCache>
                <c:formatCode>General</c:formatCode>
                <c:ptCount val="2"/>
                <c:pt idx="0">
                  <c:v>10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Calibri" panose="020F0502020204030204" pitchFamily="34" charset="0"/>
              </a:rPr>
              <a:t>Lokālplānojumi (2 dokumenti)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'Speka Lokālplānojumi'!$A$5</c:f>
              <c:strCache>
                <c:ptCount val="1"/>
                <c:pt idx="0">
                  <c:v>Lokālplānojumi (2 dokumenti)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Publicēti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2
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</a:rPr>
                      <a:t>Nav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 </a:t>
                    </a:r>
                    <a:r>
                      <a:rPr lang="en-US" dirty="0" err="1">
                        <a:latin typeface="Calibri" panose="020F0502020204030204" pitchFamily="34" charset="0"/>
                      </a:rPr>
                      <a:t>publicēti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
117
98%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'Speka Lokālplānojumi'!$B$4:$C$4</c:f>
              <c:strCache>
                <c:ptCount val="2"/>
                <c:pt idx="0">
                  <c:v>Publicēti</c:v>
                </c:pt>
                <c:pt idx="1">
                  <c:v>Nav publicēti</c:v>
                </c:pt>
              </c:strCache>
            </c:strRef>
          </c:cat>
          <c:val>
            <c:numRef>
              <c:f>'Speka Lokālplānojumi'!$B$5:$C$5</c:f>
              <c:numCache>
                <c:formatCode>General</c:formatCode>
                <c:ptCount val="2"/>
                <c:pt idx="0">
                  <c:v>2</c:v>
                </c:pt>
                <c:pt idx="1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Calibri" panose="020F0502020204030204" pitchFamily="34" charset="0"/>
              </a:rPr>
              <a:t>Uzsākts Teritorijas plānojums (vai tā grozījumi)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'Uzsakts TP'!$A$3</c:f>
              <c:strCache>
                <c:ptCount val="1"/>
                <c:pt idx="0">
                  <c:v>Uzsākts Teritorijas plānojums (vai tā grozījumi)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'Uzsakts TP'!$B$2:$C$2</c:f>
              <c:strCache>
                <c:ptCount val="2"/>
                <c:pt idx="0">
                  <c:v>Uzsākts</c:v>
                </c:pt>
                <c:pt idx="1">
                  <c:v>Nav uzsākts</c:v>
                </c:pt>
              </c:strCache>
            </c:strRef>
          </c:cat>
          <c:val>
            <c:numRef>
              <c:f>'Uzsakts TP'!$B$3:$C$3</c:f>
              <c:numCache>
                <c:formatCode>General</c:formatCode>
                <c:ptCount val="2"/>
                <c:pt idx="0">
                  <c:v>11</c:v>
                </c:pt>
                <c:pt idx="1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Calibri" panose="020F0502020204030204" pitchFamily="34" charset="0"/>
              </a:rPr>
              <a:t>Uzsākti Lokālplānojumi (12 dokumenti)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'Uzsakti Lokālplānojumi'!$A$5</c:f>
              <c:strCache>
                <c:ptCount val="1"/>
                <c:pt idx="0">
                  <c:v>Uzsākti Lokālplānojumi (12 dokumenti)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'Uzsakti Lokālplānojumi'!$B$4:$C$4</c:f>
              <c:strCache>
                <c:ptCount val="2"/>
                <c:pt idx="0">
                  <c:v>Uzsākts</c:v>
                </c:pt>
                <c:pt idx="1">
                  <c:v>Nav uzsākts</c:v>
                </c:pt>
              </c:strCache>
            </c:strRef>
          </c:cat>
          <c:val>
            <c:numRef>
              <c:f>'Uzsakti Lokālplānojumi'!$B$5:$C$5</c:f>
              <c:numCache>
                <c:formatCode>General</c:formatCode>
                <c:ptCount val="2"/>
                <c:pt idx="0">
                  <c:v>9</c:v>
                </c:pt>
                <c:pt idx="1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Calibri" panose="020F0502020204030204" pitchFamily="34" charset="0"/>
              </a:rPr>
              <a:t>Uzsākti Detālplānojumi (29 dokumenti)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'Uzsakti Detālplāni'!$A$5</c:f>
              <c:strCache>
                <c:ptCount val="1"/>
                <c:pt idx="0">
                  <c:v>Uzsākti Detālplānojumi (29 dokumenti)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'Uzsakti Detālplāni'!$B$4:$C$4</c:f>
              <c:strCache>
                <c:ptCount val="2"/>
                <c:pt idx="0">
                  <c:v>Uzsākts</c:v>
                </c:pt>
                <c:pt idx="1">
                  <c:v>Nav uzsākts</c:v>
                </c:pt>
              </c:strCache>
            </c:strRef>
          </c:cat>
          <c:val>
            <c:numRef>
              <c:f>'Uzsakti Detālplāni'!$B$5:$C$5</c:f>
              <c:numCache>
                <c:formatCode>General</c:formatCode>
                <c:ptCount val="2"/>
                <c:pt idx="0">
                  <c:v>10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0.40833</cdr:x>
      <cdr:y>0.46276</cdr:y>
    </cdr:from>
    <cdr:to>
      <cdr:x>0.60417</cdr:x>
      <cdr:y>0.64516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1687" y="928131"/>
          <a:ext cx="729807" cy="365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800" dirty="0"/>
            <a:t>Pašvaldības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0.40833</cdr:x>
      <cdr:y>0.46276</cdr:y>
    </cdr:from>
    <cdr:to>
      <cdr:x>0.60833</cdr:x>
      <cdr:y>0.76704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900" y="1390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800" dirty="0"/>
            <a:t>Pašvaldības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0.40833</cdr:x>
      <cdr:y>0.46276</cdr:y>
    </cdr:from>
    <cdr:to>
      <cdr:x>0.60833</cdr:x>
      <cdr:y>0.76704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900" y="1390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800" dirty="0"/>
            <a:t>Pašvaldības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0.40833</cdr:x>
      <cdr:y>0.46276</cdr:y>
    </cdr:from>
    <cdr:to>
      <cdr:x>0.60833</cdr:x>
      <cdr:y>0.76704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900" y="1390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800" dirty="0"/>
            <a:t>Pašvaldības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0.40833</cdr:x>
      <cdr:y>0.46276</cdr:y>
    </cdr:from>
    <cdr:to>
      <cdr:x>0.60833</cdr:x>
      <cdr:y>0.76704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900" y="1390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800" dirty="0"/>
            <a:t>Pašvaldības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9B2674-6C16-44B7-BB61-6C586311F5DD}" type="datetimeFigureOut">
              <a:rPr lang="lv-LV"/>
              <a:pPr>
                <a:defRPr/>
              </a:pPr>
              <a:t>2015.10.29.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3E1AE69-3C31-4F8B-A069-0293775B8504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910212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18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C636833-32B6-45EC-A2FB-2BB2E5AA2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41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38B087A-71D5-43E1-98A0-E8FA1F174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47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AB4B80B7-EED9-4D87-9F30-4138D7BF0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0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0A27108A-934D-4305-86E2-950A4DC9A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57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5C332E0-19A4-4824-AB34-940FCF8B0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87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C2209169-806E-4B43-A77C-F132F5050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0010F2C2-7913-4C6B-A11B-3C1935D6D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51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60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31EE0-58E3-4D40-809A-A3B2ADAC63AB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0BE19A-20E4-44E7-B925-2AC376059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apis.palidziba@varam.gov.lv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38"/>
          </a:xfrm>
        </p:spPr>
        <p:txBody>
          <a:bodyPr>
            <a:normAutofit fontScale="90000"/>
          </a:bodyPr>
          <a:lstStyle/>
          <a:p>
            <a:r>
              <a:rPr lang="lv-LV" altLang="lv-LV" sz="2900" smtClean="0">
                <a:latin typeface="Calibri" pitchFamily="34" charset="0"/>
              </a:rPr>
              <a:t>TAPIS – efektīvs instruments teritorijas attīstības plānošanā</a:t>
            </a:r>
            <a:r>
              <a:rPr lang="lv-LV" altLang="lv-LV" sz="1400" smtClean="0"/>
              <a:t/>
            </a:r>
            <a:br>
              <a:rPr lang="lv-LV" altLang="lv-LV" sz="1400" smtClean="0"/>
            </a:br>
            <a:endParaRPr lang="lv-LV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43248CD-3A34-4D5B-AA50-E2562402C79A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10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714500"/>
            <a:ext cx="8043862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DFF6219-8EF4-429A-A0B8-041F4A5414AB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11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701800"/>
            <a:ext cx="821213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31EDE62-78D0-4CFA-9732-1F047FE9529C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12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4400" y="796925"/>
            <a:ext cx="6027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Teritorijas izmantošanas un apbūves noteikumi</a:t>
            </a:r>
            <a:endParaRPr lang="lv-LV" dirty="0">
              <a:cs typeface="Arial" panose="020B0604020202020204" pitchFamily="34" charset="0"/>
            </a:endParaRP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801813"/>
            <a:ext cx="699611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3FEC878-8A63-4011-9602-F9D74EAB7EE7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13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13" y="2819400"/>
            <a:ext cx="3546475" cy="127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Teritorijas izmantošanas un apbūves noteikumu</a:t>
            </a:r>
          </a:p>
          <a:p>
            <a:pPr algn="ctr">
              <a:spcAft>
                <a:spcPts val="600"/>
              </a:spcAft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saturs</a:t>
            </a:r>
            <a:endParaRPr lang="lv-LV" dirty="0">
              <a:cs typeface="Arial" panose="020B0604020202020204" pitchFamily="34" charset="0"/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88900"/>
            <a:ext cx="4979987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482957E-9F8D-4105-857F-ADCF4647930A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14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700" y="1085850"/>
            <a:ext cx="35464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Funkcionālais zonējums</a:t>
            </a:r>
            <a:endParaRPr lang="lv-LV" dirty="0">
              <a:cs typeface="Arial" panose="020B0604020202020204" pitchFamily="34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756025"/>
            <a:ext cx="53943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301875"/>
            <a:ext cx="263048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C87F57D-FBA1-46A7-B650-02923793E96A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15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3850" y="768350"/>
            <a:ext cx="35464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Teritorijas izmantošanas un apbūves parametri</a:t>
            </a:r>
            <a:endParaRPr lang="lv-LV" dirty="0">
              <a:cs typeface="Arial" panose="020B0604020202020204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071688"/>
            <a:ext cx="5694362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046A33C-5C85-46B6-8BD7-9EDF85342B86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16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525" y="812800"/>
            <a:ext cx="4403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Automātiski ģenerēta .pdf datne</a:t>
            </a:r>
            <a:endParaRPr lang="lv-LV" dirty="0">
              <a:cs typeface="Arial" panose="020B0604020202020204" pitchFamily="34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801813"/>
            <a:ext cx="7708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5586413"/>
            <a:ext cx="75311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67749DD-863A-45ED-8852-90416B4DB362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17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8300" y="2922588"/>
            <a:ext cx="35464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Apgrūtinātās teritorijas</a:t>
            </a:r>
            <a:endParaRPr lang="lv-LV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67749DD-863A-45ED-8852-90416B4DB362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18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5804" y="232654"/>
            <a:ext cx="35464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lv-LV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Teritorijas plānojums</a:t>
            </a:r>
          </a:p>
          <a:p>
            <a:pPr algn="ctr">
              <a:spcAft>
                <a:spcPts val="0"/>
              </a:spcAft>
              <a:defRPr/>
            </a:pPr>
            <a:r>
              <a:rPr lang="lv-LV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vs</a:t>
            </a:r>
            <a:endParaRPr lang="lv-LV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lv-LV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lokālplānojums</a:t>
            </a:r>
            <a:endParaRPr lang="lv-LV" dirty="0">
              <a:cs typeface="Arial" panose="020B0604020202020204" pitchFamily="34" charset="0"/>
            </a:endParaRPr>
          </a:p>
        </p:txBody>
      </p:sp>
      <p:sp>
        <p:nvSpPr>
          <p:cNvPr id="8" name="Flowchart: Predefined Process 7"/>
          <p:cNvSpPr/>
          <p:nvPr/>
        </p:nvSpPr>
        <p:spPr>
          <a:xfrm>
            <a:off x="279489" y="1852233"/>
            <a:ext cx="4216896" cy="27760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821 w 10000"/>
              <a:gd name="connsiteY0" fmla="*/ 483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3821 w 10000"/>
              <a:gd name="connsiteY0" fmla="*/ 483 h 10345"/>
              <a:gd name="connsiteX1" fmla="*/ 1250 w 10000"/>
              <a:gd name="connsiteY1" fmla="*/ 10000 h 10345"/>
              <a:gd name="connsiteX2" fmla="*/ 8750 w 10000"/>
              <a:gd name="connsiteY2" fmla="*/ 0 h 10345"/>
              <a:gd name="connsiteX3" fmla="*/ 5304 w 10000"/>
              <a:gd name="connsiteY3" fmla="*/ 10345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3821 w 10000"/>
              <a:gd name="connsiteY0" fmla="*/ 483 h 10345"/>
              <a:gd name="connsiteX1" fmla="*/ 1250 w 10000"/>
              <a:gd name="connsiteY1" fmla="*/ 10000 h 10345"/>
              <a:gd name="connsiteX2" fmla="*/ 8750 w 10000"/>
              <a:gd name="connsiteY2" fmla="*/ 0 h 10345"/>
              <a:gd name="connsiteX3" fmla="*/ 5304 w 10000"/>
              <a:gd name="connsiteY3" fmla="*/ 10345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3821 w 10000"/>
              <a:gd name="connsiteY0" fmla="*/ 483 h 10345"/>
              <a:gd name="connsiteX1" fmla="*/ 1250 w 10000"/>
              <a:gd name="connsiteY1" fmla="*/ 10000 h 10345"/>
              <a:gd name="connsiteX2" fmla="*/ 8750 w 10000"/>
              <a:gd name="connsiteY2" fmla="*/ 0 h 10345"/>
              <a:gd name="connsiteX3" fmla="*/ 5304 w 10000"/>
              <a:gd name="connsiteY3" fmla="*/ 10345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10000 w 10000"/>
              <a:gd name="connsiteY2" fmla="*/ 10000 h 10138"/>
              <a:gd name="connsiteX3" fmla="*/ 0 w 10000"/>
              <a:gd name="connsiteY3" fmla="*/ 10000 h 10138"/>
              <a:gd name="connsiteX4" fmla="*/ 0 w 10000"/>
              <a:gd name="connsiteY4" fmla="*/ 0 h 10138"/>
              <a:gd name="connsiteX0" fmla="*/ 3821 w 10000"/>
              <a:gd name="connsiteY0" fmla="*/ 483 h 10138"/>
              <a:gd name="connsiteX1" fmla="*/ 1250 w 10000"/>
              <a:gd name="connsiteY1" fmla="*/ 10000 h 10138"/>
              <a:gd name="connsiteX2" fmla="*/ 8750 w 10000"/>
              <a:gd name="connsiteY2" fmla="*/ 0 h 10138"/>
              <a:gd name="connsiteX3" fmla="*/ 5332 w 10000"/>
              <a:gd name="connsiteY3" fmla="*/ 10138 h 10138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10000 w 10000"/>
              <a:gd name="connsiteY2" fmla="*/ 10000 h 10138"/>
              <a:gd name="connsiteX3" fmla="*/ 0 w 10000"/>
              <a:gd name="connsiteY3" fmla="*/ 10000 h 10138"/>
              <a:gd name="connsiteX4" fmla="*/ 0 w 10000"/>
              <a:gd name="connsiteY4" fmla="*/ 0 h 10138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10000 w 10000"/>
              <a:gd name="connsiteY2" fmla="*/ 10000 h 10138"/>
              <a:gd name="connsiteX3" fmla="*/ 0 w 10000"/>
              <a:gd name="connsiteY3" fmla="*/ 10000 h 10138"/>
              <a:gd name="connsiteX4" fmla="*/ 0 w 10000"/>
              <a:gd name="connsiteY4" fmla="*/ 0 h 10138"/>
              <a:gd name="connsiteX0" fmla="*/ 3906 w 10000"/>
              <a:gd name="connsiteY0" fmla="*/ 138 h 10138"/>
              <a:gd name="connsiteX1" fmla="*/ 1250 w 10000"/>
              <a:gd name="connsiteY1" fmla="*/ 10000 h 10138"/>
              <a:gd name="connsiteX2" fmla="*/ 8750 w 10000"/>
              <a:gd name="connsiteY2" fmla="*/ 0 h 10138"/>
              <a:gd name="connsiteX3" fmla="*/ 5332 w 10000"/>
              <a:gd name="connsiteY3" fmla="*/ 10138 h 10138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10000 w 10000"/>
              <a:gd name="connsiteY2" fmla="*/ 10000 h 10138"/>
              <a:gd name="connsiteX3" fmla="*/ 0 w 10000"/>
              <a:gd name="connsiteY3" fmla="*/ 10000 h 10138"/>
              <a:gd name="connsiteX4" fmla="*/ 0 w 10000"/>
              <a:gd name="connsiteY4" fmla="*/ 0 h 10138"/>
              <a:gd name="connsiteX0" fmla="*/ 0 w 10000"/>
              <a:gd name="connsiteY0" fmla="*/ 22 h 10160"/>
              <a:gd name="connsiteX1" fmla="*/ 10000 w 10000"/>
              <a:gd name="connsiteY1" fmla="*/ 22 h 10160"/>
              <a:gd name="connsiteX2" fmla="*/ 10000 w 10000"/>
              <a:gd name="connsiteY2" fmla="*/ 10022 h 10160"/>
              <a:gd name="connsiteX3" fmla="*/ 0 w 10000"/>
              <a:gd name="connsiteY3" fmla="*/ 10022 h 10160"/>
              <a:gd name="connsiteX4" fmla="*/ 0 w 10000"/>
              <a:gd name="connsiteY4" fmla="*/ 22 h 10160"/>
              <a:gd name="connsiteX0" fmla="*/ 3906 w 10000"/>
              <a:gd name="connsiteY0" fmla="*/ 0 h 10160"/>
              <a:gd name="connsiteX1" fmla="*/ 1250 w 10000"/>
              <a:gd name="connsiteY1" fmla="*/ 10022 h 10160"/>
              <a:gd name="connsiteX2" fmla="*/ 8750 w 10000"/>
              <a:gd name="connsiteY2" fmla="*/ 22 h 10160"/>
              <a:gd name="connsiteX3" fmla="*/ 5332 w 10000"/>
              <a:gd name="connsiteY3" fmla="*/ 10160 h 10160"/>
              <a:gd name="connsiteX0" fmla="*/ 0 w 10000"/>
              <a:gd name="connsiteY0" fmla="*/ 22 h 10160"/>
              <a:gd name="connsiteX1" fmla="*/ 10000 w 10000"/>
              <a:gd name="connsiteY1" fmla="*/ 22 h 10160"/>
              <a:gd name="connsiteX2" fmla="*/ 10000 w 10000"/>
              <a:gd name="connsiteY2" fmla="*/ 10022 h 10160"/>
              <a:gd name="connsiteX3" fmla="*/ 0 w 10000"/>
              <a:gd name="connsiteY3" fmla="*/ 10022 h 10160"/>
              <a:gd name="connsiteX4" fmla="*/ 0 w 10000"/>
              <a:gd name="connsiteY4" fmla="*/ 22 h 10160"/>
              <a:gd name="connsiteX0" fmla="*/ 0 w 10000"/>
              <a:gd name="connsiteY0" fmla="*/ 22 h 10032"/>
              <a:gd name="connsiteX1" fmla="*/ 10000 w 10000"/>
              <a:gd name="connsiteY1" fmla="*/ 22 h 10032"/>
              <a:gd name="connsiteX2" fmla="*/ 10000 w 10000"/>
              <a:gd name="connsiteY2" fmla="*/ 10022 h 10032"/>
              <a:gd name="connsiteX3" fmla="*/ 0 w 10000"/>
              <a:gd name="connsiteY3" fmla="*/ 10022 h 10032"/>
              <a:gd name="connsiteX4" fmla="*/ 0 w 10000"/>
              <a:gd name="connsiteY4" fmla="*/ 22 h 10032"/>
              <a:gd name="connsiteX0" fmla="*/ 3906 w 10000"/>
              <a:gd name="connsiteY0" fmla="*/ 0 h 10032"/>
              <a:gd name="connsiteX1" fmla="*/ 1250 w 10000"/>
              <a:gd name="connsiteY1" fmla="*/ 10022 h 10032"/>
              <a:gd name="connsiteX2" fmla="*/ 8750 w 10000"/>
              <a:gd name="connsiteY2" fmla="*/ 22 h 10032"/>
              <a:gd name="connsiteX3" fmla="*/ 5395 w 10000"/>
              <a:gd name="connsiteY3" fmla="*/ 10032 h 10032"/>
              <a:gd name="connsiteX0" fmla="*/ 0 w 10000"/>
              <a:gd name="connsiteY0" fmla="*/ 22 h 10032"/>
              <a:gd name="connsiteX1" fmla="*/ 10000 w 10000"/>
              <a:gd name="connsiteY1" fmla="*/ 22 h 10032"/>
              <a:gd name="connsiteX2" fmla="*/ 10000 w 10000"/>
              <a:gd name="connsiteY2" fmla="*/ 10022 h 10032"/>
              <a:gd name="connsiteX3" fmla="*/ 0 w 10000"/>
              <a:gd name="connsiteY3" fmla="*/ 10022 h 10032"/>
              <a:gd name="connsiteX4" fmla="*/ 0 w 10000"/>
              <a:gd name="connsiteY4" fmla="*/ 22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2" stroke="0" extrusionOk="0">
                <a:moveTo>
                  <a:pt x="0" y="22"/>
                </a:moveTo>
                <a:lnTo>
                  <a:pt x="10000" y="22"/>
                </a:lnTo>
                <a:lnTo>
                  <a:pt x="10000" y="10022"/>
                </a:lnTo>
                <a:lnTo>
                  <a:pt x="0" y="10022"/>
                </a:lnTo>
                <a:lnTo>
                  <a:pt x="0" y="22"/>
                </a:lnTo>
                <a:close/>
              </a:path>
              <a:path w="10000" h="10032" fill="none" extrusionOk="0">
                <a:moveTo>
                  <a:pt x="3906" y="0"/>
                </a:moveTo>
                <a:cubicBezTo>
                  <a:pt x="3906" y="3333"/>
                  <a:pt x="1250" y="6689"/>
                  <a:pt x="1250" y="10022"/>
                </a:cubicBezTo>
                <a:moveTo>
                  <a:pt x="8750" y="22"/>
                </a:moveTo>
                <a:cubicBezTo>
                  <a:pt x="7601" y="3470"/>
                  <a:pt x="6714" y="1963"/>
                  <a:pt x="5395" y="10032"/>
                </a:cubicBezTo>
              </a:path>
              <a:path w="10000" h="10032" fill="none">
                <a:moveTo>
                  <a:pt x="0" y="22"/>
                </a:moveTo>
                <a:lnTo>
                  <a:pt x="10000" y="22"/>
                </a:lnTo>
                <a:lnTo>
                  <a:pt x="10000" y="10022"/>
                </a:lnTo>
                <a:lnTo>
                  <a:pt x="0" y="10022"/>
                </a:lnTo>
                <a:lnTo>
                  <a:pt x="0" y="2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279489" y="1864425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TP1</a:t>
            </a:r>
            <a:endParaRPr lang="lv-LV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902" y="4040706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P1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18" y="4040707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4325" y="4040705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P2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2212934" y="2095257"/>
            <a:ext cx="863024" cy="83951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2387937" y="2033061"/>
            <a:ext cx="88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LP1</a:t>
            </a:r>
            <a:endParaRPr lang="lv-LV" sz="1800" dirty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4926" y="2284179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P3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>
            <a:off x="3270449" y="3087167"/>
            <a:ext cx="863024" cy="83951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3450961" y="3060533"/>
            <a:ext cx="88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LP2</a:t>
            </a:r>
            <a:endParaRPr lang="lv-LV" sz="1800" dirty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0449" y="3276089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DA2</a:t>
            </a:r>
            <a:endParaRPr lang="lv-LV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" name="Flowchart: Predefined Process 7"/>
          <p:cNvSpPr/>
          <p:nvPr/>
        </p:nvSpPr>
        <p:spPr>
          <a:xfrm>
            <a:off x="4668526" y="1864425"/>
            <a:ext cx="4216896" cy="27760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821 w 10000"/>
              <a:gd name="connsiteY0" fmla="*/ 483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3821 w 10000"/>
              <a:gd name="connsiteY0" fmla="*/ 483 h 10345"/>
              <a:gd name="connsiteX1" fmla="*/ 1250 w 10000"/>
              <a:gd name="connsiteY1" fmla="*/ 10000 h 10345"/>
              <a:gd name="connsiteX2" fmla="*/ 8750 w 10000"/>
              <a:gd name="connsiteY2" fmla="*/ 0 h 10345"/>
              <a:gd name="connsiteX3" fmla="*/ 5304 w 10000"/>
              <a:gd name="connsiteY3" fmla="*/ 10345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3821 w 10000"/>
              <a:gd name="connsiteY0" fmla="*/ 483 h 10345"/>
              <a:gd name="connsiteX1" fmla="*/ 1250 w 10000"/>
              <a:gd name="connsiteY1" fmla="*/ 10000 h 10345"/>
              <a:gd name="connsiteX2" fmla="*/ 8750 w 10000"/>
              <a:gd name="connsiteY2" fmla="*/ 0 h 10345"/>
              <a:gd name="connsiteX3" fmla="*/ 5304 w 10000"/>
              <a:gd name="connsiteY3" fmla="*/ 10345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3821 w 10000"/>
              <a:gd name="connsiteY0" fmla="*/ 483 h 10345"/>
              <a:gd name="connsiteX1" fmla="*/ 1250 w 10000"/>
              <a:gd name="connsiteY1" fmla="*/ 10000 h 10345"/>
              <a:gd name="connsiteX2" fmla="*/ 8750 w 10000"/>
              <a:gd name="connsiteY2" fmla="*/ 0 h 10345"/>
              <a:gd name="connsiteX3" fmla="*/ 5304 w 10000"/>
              <a:gd name="connsiteY3" fmla="*/ 10345 h 10345"/>
              <a:gd name="connsiteX0" fmla="*/ 0 w 10000"/>
              <a:gd name="connsiteY0" fmla="*/ 0 h 10345"/>
              <a:gd name="connsiteX1" fmla="*/ 10000 w 10000"/>
              <a:gd name="connsiteY1" fmla="*/ 0 h 10345"/>
              <a:gd name="connsiteX2" fmla="*/ 10000 w 10000"/>
              <a:gd name="connsiteY2" fmla="*/ 10000 h 10345"/>
              <a:gd name="connsiteX3" fmla="*/ 0 w 10000"/>
              <a:gd name="connsiteY3" fmla="*/ 10000 h 10345"/>
              <a:gd name="connsiteX4" fmla="*/ 0 w 10000"/>
              <a:gd name="connsiteY4" fmla="*/ 0 h 10345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10000 w 10000"/>
              <a:gd name="connsiteY2" fmla="*/ 10000 h 10138"/>
              <a:gd name="connsiteX3" fmla="*/ 0 w 10000"/>
              <a:gd name="connsiteY3" fmla="*/ 10000 h 10138"/>
              <a:gd name="connsiteX4" fmla="*/ 0 w 10000"/>
              <a:gd name="connsiteY4" fmla="*/ 0 h 10138"/>
              <a:gd name="connsiteX0" fmla="*/ 3821 w 10000"/>
              <a:gd name="connsiteY0" fmla="*/ 483 h 10138"/>
              <a:gd name="connsiteX1" fmla="*/ 1250 w 10000"/>
              <a:gd name="connsiteY1" fmla="*/ 10000 h 10138"/>
              <a:gd name="connsiteX2" fmla="*/ 8750 w 10000"/>
              <a:gd name="connsiteY2" fmla="*/ 0 h 10138"/>
              <a:gd name="connsiteX3" fmla="*/ 5332 w 10000"/>
              <a:gd name="connsiteY3" fmla="*/ 10138 h 10138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10000 w 10000"/>
              <a:gd name="connsiteY2" fmla="*/ 10000 h 10138"/>
              <a:gd name="connsiteX3" fmla="*/ 0 w 10000"/>
              <a:gd name="connsiteY3" fmla="*/ 10000 h 10138"/>
              <a:gd name="connsiteX4" fmla="*/ 0 w 10000"/>
              <a:gd name="connsiteY4" fmla="*/ 0 h 10138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10000 w 10000"/>
              <a:gd name="connsiteY2" fmla="*/ 10000 h 10138"/>
              <a:gd name="connsiteX3" fmla="*/ 0 w 10000"/>
              <a:gd name="connsiteY3" fmla="*/ 10000 h 10138"/>
              <a:gd name="connsiteX4" fmla="*/ 0 w 10000"/>
              <a:gd name="connsiteY4" fmla="*/ 0 h 10138"/>
              <a:gd name="connsiteX0" fmla="*/ 3906 w 10000"/>
              <a:gd name="connsiteY0" fmla="*/ 138 h 10138"/>
              <a:gd name="connsiteX1" fmla="*/ 1250 w 10000"/>
              <a:gd name="connsiteY1" fmla="*/ 10000 h 10138"/>
              <a:gd name="connsiteX2" fmla="*/ 8750 w 10000"/>
              <a:gd name="connsiteY2" fmla="*/ 0 h 10138"/>
              <a:gd name="connsiteX3" fmla="*/ 5332 w 10000"/>
              <a:gd name="connsiteY3" fmla="*/ 10138 h 10138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10000 w 10000"/>
              <a:gd name="connsiteY2" fmla="*/ 10000 h 10138"/>
              <a:gd name="connsiteX3" fmla="*/ 0 w 10000"/>
              <a:gd name="connsiteY3" fmla="*/ 10000 h 10138"/>
              <a:gd name="connsiteX4" fmla="*/ 0 w 10000"/>
              <a:gd name="connsiteY4" fmla="*/ 0 h 10138"/>
              <a:gd name="connsiteX0" fmla="*/ 0 w 10000"/>
              <a:gd name="connsiteY0" fmla="*/ 22 h 10160"/>
              <a:gd name="connsiteX1" fmla="*/ 10000 w 10000"/>
              <a:gd name="connsiteY1" fmla="*/ 22 h 10160"/>
              <a:gd name="connsiteX2" fmla="*/ 10000 w 10000"/>
              <a:gd name="connsiteY2" fmla="*/ 10022 h 10160"/>
              <a:gd name="connsiteX3" fmla="*/ 0 w 10000"/>
              <a:gd name="connsiteY3" fmla="*/ 10022 h 10160"/>
              <a:gd name="connsiteX4" fmla="*/ 0 w 10000"/>
              <a:gd name="connsiteY4" fmla="*/ 22 h 10160"/>
              <a:gd name="connsiteX0" fmla="*/ 3906 w 10000"/>
              <a:gd name="connsiteY0" fmla="*/ 0 h 10160"/>
              <a:gd name="connsiteX1" fmla="*/ 1250 w 10000"/>
              <a:gd name="connsiteY1" fmla="*/ 10022 h 10160"/>
              <a:gd name="connsiteX2" fmla="*/ 8750 w 10000"/>
              <a:gd name="connsiteY2" fmla="*/ 22 h 10160"/>
              <a:gd name="connsiteX3" fmla="*/ 5332 w 10000"/>
              <a:gd name="connsiteY3" fmla="*/ 10160 h 10160"/>
              <a:gd name="connsiteX0" fmla="*/ 0 w 10000"/>
              <a:gd name="connsiteY0" fmla="*/ 22 h 10160"/>
              <a:gd name="connsiteX1" fmla="*/ 10000 w 10000"/>
              <a:gd name="connsiteY1" fmla="*/ 22 h 10160"/>
              <a:gd name="connsiteX2" fmla="*/ 10000 w 10000"/>
              <a:gd name="connsiteY2" fmla="*/ 10022 h 10160"/>
              <a:gd name="connsiteX3" fmla="*/ 0 w 10000"/>
              <a:gd name="connsiteY3" fmla="*/ 10022 h 10160"/>
              <a:gd name="connsiteX4" fmla="*/ 0 w 10000"/>
              <a:gd name="connsiteY4" fmla="*/ 22 h 10160"/>
              <a:gd name="connsiteX0" fmla="*/ 0 w 10000"/>
              <a:gd name="connsiteY0" fmla="*/ 22 h 10032"/>
              <a:gd name="connsiteX1" fmla="*/ 10000 w 10000"/>
              <a:gd name="connsiteY1" fmla="*/ 22 h 10032"/>
              <a:gd name="connsiteX2" fmla="*/ 10000 w 10000"/>
              <a:gd name="connsiteY2" fmla="*/ 10022 h 10032"/>
              <a:gd name="connsiteX3" fmla="*/ 0 w 10000"/>
              <a:gd name="connsiteY3" fmla="*/ 10022 h 10032"/>
              <a:gd name="connsiteX4" fmla="*/ 0 w 10000"/>
              <a:gd name="connsiteY4" fmla="*/ 22 h 10032"/>
              <a:gd name="connsiteX0" fmla="*/ 3906 w 10000"/>
              <a:gd name="connsiteY0" fmla="*/ 0 h 10032"/>
              <a:gd name="connsiteX1" fmla="*/ 1250 w 10000"/>
              <a:gd name="connsiteY1" fmla="*/ 10022 h 10032"/>
              <a:gd name="connsiteX2" fmla="*/ 8750 w 10000"/>
              <a:gd name="connsiteY2" fmla="*/ 22 h 10032"/>
              <a:gd name="connsiteX3" fmla="*/ 5395 w 10000"/>
              <a:gd name="connsiteY3" fmla="*/ 10032 h 10032"/>
              <a:gd name="connsiteX0" fmla="*/ 0 w 10000"/>
              <a:gd name="connsiteY0" fmla="*/ 22 h 10032"/>
              <a:gd name="connsiteX1" fmla="*/ 10000 w 10000"/>
              <a:gd name="connsiteY1" fmla="*/ 22 h 10032"/>
              <a:gd name="connsiteX2" fmla="*/ 10000 w 10000"/>
              <a:gd name="connsiteY2" fmla="*/ 10022 h 10032"/>
              <a:gd name="connsiteX3" fmla="*/ 0 w 10000"/>
              <a:gd name="connsiteY3" fmla="*/ 10022 h 10032"/>
              <a:gd name="connsiteX4" fmla="*/ 0 w 10000"/>
              <a:gd name="connsiteY4" fmla="*/ 22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2" stroke="0" extrusionOk="0">
                <a:moveTo>
                  <a:pt x="0" y="22"/>
                </a:moveTo>
                <a:lnTo>
                  <a:pt x="10000" y="22"/>
                </a:lnTo>
                <a:lnTo>
                  <a:pt x="10000" y="10022"/>
                </a:lnTo>
                <a:lnTo>
                  <a:pt x="0" y="10022"/>
                </a:lnTo>
                <a:lnTo>
                  <a:pt x="0" y="22"/>
                </a:lnTo>
                <a:close/>
              </a:path>
              <a:path w="10000" h="10032" fill="none" extrusionOk="0">
                <a:moveTo>
                  <a:pt x="3906" y="0"/>
                </a:moveTo>
                <a:cubicBezTo>
                  <a:pt x="3906" y="3333"/>
                  <a:pt x="1250" y="6689"/>
                  <a:pt x="1250" y="10022"/>
                </a:cubicBezTo>
                <a:moveTo>
                  <a:pt x="8750" y="22"/>
                </a:moveTo>
                <a:cubicBezTo>
                  <a:pt x="7601" y="3470"/>
                  <a:pt x="6714" y="1963"/>
                  <a:pt x="5395" y="10032"/>
                </a:cubicBezTo>
              </a:path>
              <a:path w="10000" h="10032" fill="none">
                <a:moveTo>
                  <a:pt x="0" y="22"/>
                </a:moveTo>
                <a:lnTo>
                  <a:pt x="10000" y="22"/>
                </a:lnTo>
                <a:lnTo>
                  <a:pt x="10000" y="10022"/>
                </a:lnTo>
                <a:lnTo>
                  <a:pt x="0" y="10022"/>
                </a:lnTo>
                <a:lnTo>
                  <a:pt x="0" y="2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TextBox 30"/>
          <p:cNvSpPr txBox="1"/>
          <p:nvPr/>
        </p:nvSpPr>
        <p:spPr>
          <a:xfrm>
            <a:off x="4668526" y="1876617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TP2</a:t>
            </a:r>
            <a:endParaRPr lang="lv-LV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0939" y="4052898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P1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85055" y="4052899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83362" y="4052897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P2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5" name="Teardrop 34"/>
          <p:cNvSpPr/>
          <p:nvPr/>
        </p:nvSpPr>
        <p:spPr>
          <a:xfrm>
            <a:off x="6601971" y="2107449"/>
            <a:ext cx="863024" cy="83951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TextBox 35"/>
          <p:cNvSpPr txBox="1"/>
          <p:nvPr/>
        </p:nvSpPr>
        <p:spPr>
          <a:xfrm>
            <a:off x="6776974" y="2045253"/>
            <a:ext cx="88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LP1</a:t>
            </a:r>
            <a:endParaRPr lang="lv-LV" sz="1800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3963" y="2296371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P3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>
            <a:off x="7659486" y="3099359"/>
            <a:ext cx="863024" cy="83951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9" name="TextBox 38"/>
          <p:cNvSpPr txBox="1"/>
          <p:nvPr/>
        </p:nvSpPr>
        <p:spPr>
          <a:xfrm>
            <a:off x="7839998" y="3072725"/>
            <a:ext cx="88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LP2</a:t>
            </a:r>
            <a:endParaRPr lang="lv-LV" sz="1800" dirty="0"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59486" y="3288281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DA2</a:t>
            </a:r>
            <a:endParaRPr lang="lv-LV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83362" y="4064623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2" name="Teardrop 41"/>
          <p:cNvSpPr/>
          <p:nvPr/>
        </p:nvSpPr>
        <p:spPr>
          <a:xfrm>
            <a:off x="4857915" y="2448771"/>
            <a:ext cx="863024" cy="83951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3" name="TextBox 42"/>
          <p:cNvSpPr txBox="1"/>
          <p:nvPr/>
        </p:nvSpPr>
        <p:spPr>
          <a:xfrm>
            <a:off x="4839907" y="2594330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DA2</a:t>
            </a:r>
            <a:endParaRPr lang="lv-LV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4" name="Teardrop 43"/>
          <p:cNvSpPr/>
          <p:nvPr/>
        </p:nvSpPr>
        <p:spPr>
          <a:xfrm>
            <a:off x="1524913" y="3092088"/>
            <a:ext cx="863024" cy="83951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" name="TextBox 45"/>
          <p:cNvSpPr txBox="1"/>
          <p:nvPr/>
        </p:nvSpPr>
        <p:spPr>
          <a:xfrm>
            <a:off x="1719815" y="3030916"/>
            <a:ext cx="88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LP3</a:t>
            </a:r>
            <a:endParaRPr lang="lv-LV" sz="1800" dirty="0"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10684" y="3252769"/>
            <a:ext cx="88103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P4</a:t>
            </a:r>
            <a:endParaRPr lang="lv-L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2934" y="3400248"/>
            <a:ext cx="3948521" cy="31418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0" name="TextBox 49"/>
          <p:cNvSpPr txBox="1"/>
          <p:nvPr/>
        </p:nvSpPr>
        <p:spPr>
          <a:xfrm>
            <a:off x="1484302" y="2601171"/>
            <a:ext cx="6189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8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lv-LV" sz="8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34976" y="3053495"/>
            <a:ext cx="618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1.</a:t>
            </a:r>
            <a:endParaRPr lang="lv-LV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79489" y="1695635"/>
            <a:ext cx="4389037" cy="316932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79489" y="1695635"/>
            <a:ext cx="4216896" cy="316932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64537" y="2803957"/>
            <a:ext cx="618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2.</a:t>
            </a:r>
            <a:endParaRPr lang="lv-LV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133" y="4841631"/>
            <a:ext cx="35464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TP1 stājas spēkā</a:t>
            </a:r>
            <a:endParaRPr lang="lv-LV" dirty="0"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8224" y="5291788"/>
            <a:ext cx="35464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Tiek apstiprināts LP1</a:t>
            </a:r>
            <a:endParaRPr lang="lv-LV" sz="2000" dirty="0"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8882" y="5579536"/>
            <a:ext cx="35464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Tiek apstiprināts LP2</a:t>
            </a:r>
            <a:endParaRPr lang="lv-LV" sz="2000" dirty="0"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76035" y="4841630"/>
            <a:ext cx="35464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Uzsāk jaunā TP2 izstrādi</a:t>
            </a:r>
            <a:endParaRPr lang="lv-LV" dirty="0"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7348" y="5909819"/>
            <a:ext cx="35464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Paralēli uzsāk LP3 izstrādi</a:t>
            </a:r>
            <a:endParaRPr lang="lv-LV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31993" y="5379481"/>
            <a:ext cx="419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1.   LP4 tiek apstiprināts pirms TP2</a:t>
            </a:r>
            <a:endParaRPr lang="lv-LV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17195" y="5780684"/>
            <a:ext cx="419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2.   TP2 tiek apstiprināts pirms LP3</a:t>
            </a:r>
            <a:endParaRPr lang="lv-LV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6" grpId="0" animBg="1"/>
      <p:bldP spid="17" grpId="0"/>
      <p:bldP spid="18" grpId="0"/>
      <p:bldP spid="30" grpId="0" animBg="1"/>
      <p:bldP spid="31" grpId="0"/>
      <p:bldP spid="32" grpId="0"/>
      <p:bldP spid="33" grpId="0"/>
      <p:bldP spid="34" grpId="0"/>
      <p:bldP spid="34" grpId="1"/>
      <p:bldP spid="35" grpId="0" animBg="1"/>
      <p:bldP spid="36" grpId="0"/>
      <p:bldP spid="36" grpId="1"/>
      <p:bldP spid="37" grpId="0"/>
      <p:bldP spid="38" grpId="0" animBg="1"/>
      <p:bldP spid="39" grpId="0"/>
      <p:bldP spid="39" grpId="1"/>
      <p:bldP spid="40" grpId="0"/>
      <p:bldP spid="41" grpId="0"/>
      <p:bldP spid="42" grpId="0" animBg="1"/>
      <p:bldP spid="43" grpId="0"/>
      <p:bldP spid="44" grpId="0" animBg="1"/>
      <p:bldP spid="46" grpId="0"/>
      <p:bldP spid="47" grpId="0"/>
      <p:bldP spid="13" grpId="0" animBg="1"/>
      <p:bldP spid="13" grpId="1" animBg="1"/>
      <p:bldP spid="50" grpId="0"/>
      <p:bldP spid="48" grpId="0"/>
      <p:bldP spid="48" grpId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9B41DBE-0353-43E9-868B-D8BF01BC43BF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2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8700" y="595313"/>
            <a:ext cx="57007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TAPIS publicētie spēkā esošie teritorijas attīstības plānošanas dokumenti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366360"/>
              </p:ext>
            </p:extLst>
          </p:nvPr>
        </p:nvGraphicFramePr>
        <p:xfrm>
          <a:off x="146649" y="2178170"/>
          <a:ext cx="2613804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2863970" y="2178170"/>
          <a:ext cx="3459192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5620108" y="2178170"/>
          <a:ext cx="4045789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112808" y="4390846"/>
          <a:ext cx="3726611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4235569" y="4390846"/>
          <a:ext cx="3605842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804FFF5-3D2D-46FA-8D03-394E03DC9DA9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3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0" y="560388"/>
            <a:ext cx="4587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TAPIS uzsākta teritorijas attīstības plānošanas dokumentu izstrāde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5620108" y="2178170"/>
          <a:ext cx="4045789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65029" y="2140070"/>
          <a:ext cx="4727276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160809" y="2140070"/>
          <a:ext cx="4753154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62308" y="4145712"/>
          <a:ext cx="5132717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100423" y="4145712"/>
          <a:ext cx="4873926" cy="20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575" y="950913"/>
            <a:ext cx="9144000" cy="1384300"/>
          </a:xfrm>
        </p:spPr>
        <p:txBody>
          <a:bodyPr/>
          <a:lstStyle/>
          <a:p>
            <a:pPr algn="ctr"/>
            <a:r>
              <a:rPr lang="lv-LV" altLang="lv-LV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Valsts vienotais ģeotelpisko datu portāls</a:t>
            </a:r>
          </a:p>
        </p:txBody>
      </p:sp>
      <p:sp>
        <p:nvSpPr>
          <p:cNvPr id="14339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ED50098-15C0-4A72-9A10-D1B94A85F538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4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2500" r="69740" b="80208"/>
          <a:stretch>
            <a:fillRect/>
          </a:stretch>
        </p:blipFill>
        <p:spPr bwMode="auto">
          <a:xfrm>
            <a:off x="3922713" y="274638"/>
            <a:ext cx="24034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66850"/>
            <a:ext cx="687228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046663"/>
            <a:ext cx="3508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5376863"/>
            <a:ext cx="3492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707063"/>
            <a:ext cx="352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099175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386513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1008063" y="5005388"/>
            <a:ext cx="3649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v-LV" altLang="lv-LV" sz="1200" b="1">
                <a:latin typeface="Calibri" pitchFamily="34" charset="0"/>
              </a:rPr>
              <a:t>Spēkā</a:t>
            </a:r>
            <a:r>
              <a:rPr lang="lv-LV" altLang="lv-LV" sz="1200">
                <a:latin typeface="Calibri" pitchFamily="34" charset="0"/>
              </a:rPr>
              <a:t> esošs teritorijas attīstības plānošanas dokuments</a:t>
            </a:r>
          </a:p>
          <a:p>
            <a:endParaRPr lang="lv-LV" altLang="lv-LV" sz="1200">
              <a:latin typeface="Calibri" pitchFamily="34" charset="0"/>
            </a:endParaRPr>
          </a:p>
        </p:txBody>
      </p: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1008063" y="5337175"/>
            <a:ext cx="3768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v-LV" altLang="lv-LV" sz="1200" b="1">
                <a:latin typeface="Calibri" pitchFamily="34" charset="0"/>
              </a:rPr>
              <a:t>Izstrādē</a:t>
            </a:r>
            <a:r>
              <a:rPr lang="lv-LV" altLang="lv-LV" sz="1200">
                <a:latin typeface="Calibri" pitchFamily="34" charset="0"/>
              </a:rPr>
              <a:t> esošs teritorijas attīstības plānošanas dokuments</a:t>
            </a:r>
          </a:p>
        </p:txBody>
      </p:sp>
      <p:sp>
        <p:nvSpPr>
          <p:cNvPr id="14349" name="TextBox 20"/>
          <p:cNvSpPr txBox="1">
            <a:spLocks noChangeArrowheads="1"/>
          </p:cNvSpPr>
          <p:nvPr/>
        </p:nvSpPr>
        <p:spPr bwMode="auto">
          <a:xfrm>
            <a:off x="1008063" y="5667375"/>
            <a:ext cx="461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v-LV" altLang="lv-LV" sz="1200" b="1">
                <a:latin typeface="Calibri" pitchFamily="34" charset="0"/>
              </a:rPr>
              <a:t>Publiskā apspriešanā</a:t>
            </a:r>
            <a:r>
              <a:rPr lang="lv-LV" altLang="lv-LV" sz="1200">
                <a:latin typeface="Calibri" pitchFamily="34" charset="0"/>
              </a:rPr>
              <a:t> esošs teritorijas attīstības plānošanas dokuments</a:t>
            </a:r>
          </a:p>
        </p:txBody>
      </p:sp>
      <p:sp>
        <p:nvSpPr>
          <p:cNvPr id="14350" name="TextBox 21"/>
          <p:cNvSpPr txBox="1">
            <a:spLocks noChangeArrowheads="1"/>
          </p:cNvSpPr>
          <p:nvPr/>
        </p:nvSpPr>
        <p:spPr bwMode="auto">
          <a:xfrm>
            <a:off x="1008063" y="6042025"/>
            <a:ext cx="11604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v-LV" altLang="lv-LV" sz="1200">
                <a:latin typeface="Calibri" pitchFamily="34" charset="0"/>
              </a:rPr>
              <a:t>Lokālplānojums</a:t>
            </a:r>
          </a:p>
        </p:txBody>
      </p:sp>
      <p:sp>
        <p:nvSpPr>
          <p:cNvPr id="14351" name="TextBox 22"/>
          <p:cNvSpPr txBox="1">
            <a:spLocks noChangeArrowheads="1"/>
          </p:cNvSpPr>
          <p:nvPr/>
        </p:nvSpPr>
        <p:spPr bwMode="auto">
          <a:xfrm>
            <a:off x="1008063" y="6326188"/>
            <a:ext cx="1166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v-LV" altLang="lv-LV" sz="1200">
                <a:latin typeface="Calibri" pitchFamily="34" charset="0"/>
              </a:rPr>
              <a:t>Detālplānojums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244CC82-70E3-4073-AA89-F09CB7902344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5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025" y="708025"/>
            <a:ext cx="4159250" cy="1092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Teritorijas attīstības plānošanas</a:t>
            </a:r>
          </a:p>
          <a:p>
            <a:pPr algn="ctr"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dokumentu publicēšanas secība</a:t>
            </a:r>
          </a:p>
          <a:p>
            <a:pPr>
              <a:defRPr/>
            </a:pPr>
            <a:endParaRPr lang="lv-LV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38" y="2728913"/>
            <a:ext cx="3311525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lv-LV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Teritorijas plānojums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lv-LV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Ilgtermiņa attīstības stratēģija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lv-LV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Attīstības programma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lv-LV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Lokālplānojumi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lv-LV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Detālplānojumi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endParaRPr lang="lv-LV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0738" y="1766888"/>
            <a:ext cx="3679825" cy="908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« Jaunie plānojumi TAPĪ, vecie skapī »</a:t>
            </a:r>
          </a:p>
          <a:p>
            <a:pPr algn="r">
              <a:defRPr/>
            </a:pPr>
            <a:r>
              <a:rPr lang="lv-LV" sz="1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V.Salenieks</a:t>
            </a:r>
            <a:r>
              <a:rPr lang="lv-LV" sz="1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lv-LV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011B4E6-1D77-4D77-8406-463E506E9C91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6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4275" y="2239963"/>
            <a:ext cx="4692650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lv-LV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Neskaidrību gadījumā sazināties ar TAPIS pārziņiem</a:t>
            </a:r>
            <a:r>
              <a:rPr lang="lv-LV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endParaRPr lang="lv-LV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lv-LV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  <a:hlinkClick r:id="rId2"/>
              </a:rPr>
              <a:t>tapis.palidziba@varam.gov.lv</a:t>
            </a:r>
            <a:endParaRPr lang="lv-LV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defRPr/>
            </a:pPr>
            <a:endParaRPr lang="lv-LV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endParaRPr lang="lv-LV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>
            <a:fillRect/>
          </a:stretch>
        </p:blipFill>
        <p:spPr bwMode="auto">
          <a:xfrm>
            <a:off x="3589338" y="3551238"/>
            <a:ext cx="19192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2500" r="69740" b="80208"/>
          <a:stretch>
            <a:fillRect/>
          </a:stretch>
        </p:blipFill>
        <p:spPr bwMode="auto">
          <a:xfrm>
            <a:off x="1839913" y="4568825"/>
            <a:ext cx="24050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592638"/>
            <a:ext cx="15128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F5563E9-B02B-4AFC-95B9-97B66155DD55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8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3863" y="557213"/>
            <a:ext cx="4457700" cy="722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Pašreizējās situācijas raksturojums</a:t>
            </a:r>
          </a:p>
          <a:p>
            <a:pPr>
              <a:defRPr/>
            </a:pPr>
            <a:endParaRPr lang="lv-LV" dirty="0">
              <a:cs typeface="Arial" panose="020B0604020202020204" pitchFamily="34" charset="0"/>
            </a:endParaRPr>
          </a:p>
        </p:txBody>
      </p:sp>
      <p:pic>
        <p:nvPicPr>
          <p:cNvPr id="18436" name="Picture 2" descr="C:\Users\arminss\Dropbox\Screenshots\Screenshot 2015-10-21 17.04.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279525"/>
            <a:ext cx="6310313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8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FDF9460-2479-4C45-B60E-02381E500AAB}" type="slidenum">
              <a:rPr lang="en-US" altLang="en-US" sz="1000" smtClean="0">
                <a:solidFill>
                  <a:srgbClr val="898989"/>
                </a:solidFill>
                <a:latin typeface="Verdana" pitchFamily="34" charset="0"/>
              </a:rPr>
              <a:pPr/>
              <a:t>9</a:t>
            </a:fld>
            <a:endParaRPr lang="en-US" altLang="en-US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9213" y="2844800"/>
            <a:ext cx="9242426" cy="1168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Lēmuma pievienošana</a:t>
            </a:r>
          </a:p>
          <a:p>
            <a:pPr algn="ctr">
              <a:defRPr/>
            </a:pPr>
            <a:r>
              <a:rPr lang="lv-LV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kā nākamais teritorijas attīstības plānošanas dokumenta izstrādes solis</a:t>
            </a:r>
          </a:p>
          <a:p>
            <a:pPr>
              <a:defRPr/>
            </a:pPr>
            <a:endParaRPr lang="lv-LV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1861</TotalTime>
  <Words>258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89_Prezentacija_templateLV</vt:lpstr>
      <vt:lpstr>TAPIS – efektīvs instruments teritorijas attīstības plānošanā </vt:lpstr>
      <vt:lpstr>PowerPoint Presentation</vt:lpstr>
      <vt:lpstr>PowerPoint Presentation</vt:lpstr>
      <vt:lpstr>Valsts vienotais ģeotelpisko datu portāls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Maija Pintele</cp:lastModifiedBy>
  <cp:revision>78</cp:revision>
  <dcterms:created xsi:type="dcterms:W3CDTF">2014-11-20T14:46:47Z</dcterms:created>
  <dcterms:modified xsi:type="dcterms:W3CDTF">2015-10-29T12:49:35Z</dcterms:modified>
</cp:coreProperties>
</file>