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5"/>
  </p:notesMasterIdLst>
  <p:handoutMasterIdLst>
    <p:handoutMasterId r:id="rId16"/>
  </p:handoutMasterIdLst>
  <p:sldIdLst>
    <p:sldId id="411" r:id="rId2"/>
    <p:sldId id="464" r:id="rId3"/>
    <p:sldId id="479" r:id="rId4"/>
    <p:sldId id="477" r:id="rId5"/>
    <p:sldId id="485" r:id="rId6"/>
    <p:sldId id="486" r:id="rId7"/>
    <p:sldId id="460" r:id="rId8"/>
    <p:sldId id="488" r:id="rId9"/>
    <p:sldId id="475" r:id="rId10"/>
    <p:sldId id="476" r:id="rId11"/>
    <p:sldId id="482" r:id="rId12"/>
    <p:sldId id="483" r:id="rId13"/>
    <p:sldId id="376" r:id="rId14"/>
  </p:sldIdLst>
  <p:sldSz cx="9144000" cy="6858000" type="screen4x3"/>
  <p:notesSz cx="6797675" cy="9874250"/>
  <p:defaultTextStyle>
    <a:defPPr>
      <a:defRPr lang="en-US"/>
    </a:defPPr>
    <a:lvl1pPr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1pPr>
    <a:lvl2pPr marL="468313" indent="-111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2pPr>
    <a:lvl3pPr marL="938213" indent="-238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3pPr>
    <a:lvl4pPr marL="1408113" indent="-365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4pPr>
    <a:lvl5pPr marL="1878013" indent="-49213" algn="l" defTabSz="938213" rtl="0" eaLnBrk="0" fontAlgn="base" hangingPunct="0">
      <a:spcBef>
        <a:spcPct val="0"/>
      </a:spcBef>
      <a:spcAft>
        <a:spcPct val="0"/>
      </a:spcAft>
      <a:defRPr sz="1700" kern="1200">
        <a:solidFill>
          <a:schemeClr val="tx1"/>
        </a:solidFill>
        <a:latin typeface="Times New Roman" pitchFamily="18" charset="0"/>
        <a:ea typeface="+mn-ea"/>
        <a:cs typeface="Arial" charset="0"/>
      </a:defRPr>
    </a:lvl5pPr>
    <a:lvl6pPr marL="2286000" algn="l" defTabSz="914400" rtl="0" eaLnBrk="1" latinLnBrk="0" hangingPunct="1">
      <a:defRPr sz="1700" kern="1200">
        <a:solidFill>
          <a:schemeClr val="tx1"/>
        </a:solidFill>
        <a:latin typeface="Times New Roman" pitchFamily="18" charset="0"/>
        <a:ea typeface="+mn-ea"/>
        <a:cs typeface="Arial" charset="0"/>
      </a:defRPr>
    </a:lvl6pPr>
    <a:lvl7pPr marL="2743200" algn="l" defTabSz="914400" rtl="0" eaLnBrk="1" latinLnBrk="0" hangingPunct="1">
      <a:defRPr sz="1700" kern="1200">
        <a:solidFill>
          <a:schemeClr val="tx1"/>
        </a:solidFill>
        <a:latin typeface="Times New Roman" pitchFamily="18" charset="0"/>
        <a:ea typeface="+mn-ea"/>
        <a:cs typeface="Arial" charset="0"/>
      </a:defRPr>
    </a:lvl7pPr>
    <a:lvl8pPr marL="3200400" algn="l" defTabSz="914400" rtl="0" eaLnBrk="1" latinLnBrk="0" hangingPunct="1">
      <a:defRPr sz="1700" kern="1200">
        <a:solidFill>
          <a:schemeClr val="tx1"/>
        </a:solidFill>
        <a:latin typeface="Times New Roman" pitchFamily="18" charset="0"/>
        <a:ea typeface="+mn-ea"/>
        <a:cs typeface="Arial" charset="0"/>
      </a:defRPr>
    </a:lvl8pPr>
    <a:lvl9pPr marL="3657600" algn="l" defTabSz="914400" rtl="0" eaLnBrk="1" latinLnBrk="0" hangingPunct="1">
      <a:defRPr sz="1700" kern="1200">
        <a:solidFill>
          <a:schemeClr val="tx1"/>
        </a:solidFill>
        <a:latin typeface="Times New Roman" pitchFamily="18"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0867" autoAdjust="0"/>
    <p:restoredTop sz="98400" autoAdjust="0"/>
  </p:normalViewPr>
  <p:slideViewPr>
    <p:cSldViewPr snapToGrid="0" snapToObjects="1">
      <p:cViewPr>
        <p:scale>
          <a:sx n="125" d="100"/>
          <a:sy n="125" d="100"/>
        </p:scale>
        <p:origin x="-114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a:defRPr sz="1200"/>
            </a:lvl1pPr>
          </a:lstStyle>
          <a:p>
            <a:fld id="{7B9338C9-03A0-4042-B8D8-4A6584891F27}" type="datetimeFigureOut">
              <a:rPr lang="lv-LV" smtClean="0"/>
              <a:t>2016.10.07.</a:t>
            </a:fld>
            <a:endParaRPr lang="lv-LV"/>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a:defRPr sz="1200"/>
            </a:lvl1pPr>
          </a:lstStyle>
          <a:p>
            <a:fld id="{A0E5F188-2FDA-44C8-B1F9-1E9A6E782A32}" type="slidenum">
              <a:rPr lang="lv-LV" smtClean="0"/>
              <a:t>‹#›</a:t>
            </a:fld>
            <a:endParaRPr lang="lv-LV"/>
          </a:p>
        </p:txBody>
      </p:sp>
    </p:spTree>
    <p:extLst>
      <p:ext uri="{BB962C8B-B14F-4D97-AF65-F5344CB8AC3E}">
        <p14:creationId xmlns:p14="http://schemas.microsoft.com/office/powerpoint/2010/main" val="181801336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5339" cy="494110"/>
          </a:xfrm>
          <a:prstGeom prst="rect">
            <a:avLst/>
          </a:prstGeom>
        </p:spPr>
        <p:txBody>
          <a:bodyPr vert="horz" lIns="91833" tIns="45917" rIns="91833" bIns="45917" rtlCol="0"/>
          <a:lstStyle>
            <a:lvl1pPr algn="l" defTabSz="943615" eaLnBrk="1" fontAlgn="auto" hangingPunct="1">
              <a:spcBef>
                <a:spcPts val="0"/>
              </a:spcBef>
              <a:spcAft>
                <a:spcPts val="0"/>
              </a:spcAft>
              <a:defRPr sz="1200">
                <a:latin typeface="+mn-lt"/>
                <a:cs typeface="+mn-cs"/>
              </a:defRPr>
            </a:lvl1pPr>
          </a:lstStyle>
          <a:p>
            <a:pPr>
              <a:defRPr/>
            </a:pPr>
            <a:endParaRPr lang="lv-LV"/>
          </a:p>
        </p:txBody>
      </p:sp>
      <p:sp>
        <p:nvSpPr>
          <p:cNvPr id="3" name="Date Placeholder 2"/>
          <p:cNvSpPr>
            <a:spLocks noGrp="1"/>
          </p:cNvSpPr>
          <p:nvPr>
            <p:ph type="dt" idx="1"/>
          </p:nvPr>
        </p:nvSpPr>
        <p:spPr>
          <a:xfrm>
            <a:off x="3850735" y="1"/>
            <a:ext cx="2945339" cy="494110"/>
          </a:xfrm>
          <a:prstGeom prst="rect">
            <a:avLst/>
          </a:prstGeom>
        </p:spPr>
        <p:txBody>
          <a:bodyPr vert="horz" lIns="91833" tIns="45917" rIns="91833" bIns="45917" rtlCol="0"/>
          <a:lstStyle>
            <a:lvl1pPr algn="r" defTabSz="943615" eaLnBrk="1" fontAlgn="auto" hangingPunct="1">
              <a:spcBef>
                <a:spcPts val="0"/>
              </a:spcBef>
              <a:spcAft>
                <a:spcPts val="0"/>
              </a:spcAft>
              <a:defRPr sz="1200">
                <a:latin typeface="+mn-lt"/>
                <a:cs typeface="+mn-cs"/>
              </a:defRPr>
            </a:lvl1pPr>
          </a:lstStyle>
          <a:p>
            <a:pPr>
              <a:defRPr/>
            </a:pPr>
            <a:fld id="{74F69BB5-53B5-4F43-90B8-58A4A4B05096}" type="datetimeFigureOut">
              <a:rPr lang="lv-LV"/>
              <a:pPr>
                <a:defRPr/>
              </a:pPr>
              <a:t>2016.10.07.</a:t>
            </a:fld>
            <a:endParaRPr lang="lv-LV" dirty="0"/>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833" tIns="45917" rIns="91833" bIns="45917" rtlCol="0" anchor="ctr"/>
          <a:lstStyle/>
          <a:p>
            <a:pPr lvl="0"/>
            <a:endParaRPr lang="lv-LV" noProof="0" dirty="0"/>
          </a:p>
        </p:txBody>
      </p:sp>
      <p:sp>
        <p:nvSpPr>
          <p:cNvPr id="5" name="Notes Placeholder 4"/>
          <p:cNvSpPr>
            <a:spLocks noGrp="1"/>
          </p:cNvSpPr>
          <p:nvPr>
            <p:ph type="body" sz="quarter" idx="3"/>
          </p:nvPr>
        </p:nvSpPr>
        <p:spPr>
          <a:xfrm>
            <a:off x="679448" y="4690070"/>
            <a:ext cx="5438781" cy="4443810"/>
          </a:xfrm>
          <a:prstGeom prst="rect">
            <a:avLst/>
          </a:prstGeom>
        </p:spPr>
        <p:txBody>
          <a:bodyPr vert="horz" lIns="91833" tIns="45917" rIns="91833" bIns="45917"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lv-LV" noProof="0"/>
          </a:p>
        </p:txBody>
      </p:sp>
      <p:sp>
        <p:nvSpPr>
          <p:cNvPr id="6" name="Footer Placeholder 5"/>
          <p:cNvSpPr>
            <a:spLocks noGrp="1"/>
          </p:cNvSpPr>
          <p:nvPr>
            <p:ph type="ftr" sz="quarter" idx="4"/>
          </p:nvPr>
        </p:nvSpPr>
        <p:spPr>
          <a:xfrm>
            <a:off x="0" y="9378552"/>
            <a:ext cx="2945339" cy="494109"/>
          </a:xfrm>
          <a:prstGeom prst="rect">
            <a:avLst/>
          </a:prstGeom>
        </p:spPr>
        <p:txBody>
          <a:bodyPr vert="horz" lIns="91833" tIns="45917" rIns="91833" bIns="45917" rtlCol="0" anchor="b"/>
          <a:lstStyle>
            <a:lvl1pPr algn="l" defTabSz="943615" eaLnBrk="1" fontAlgn="auto" hangingPunct="1">
              <a:spcBef>
                <a:spcPts val="0"/>
              </a:spcBef>
              <a:spcAft>
                <a:spcPts val="0"/>
              </a:spcAft>
              <a:defRPr sz="1200">
                <a:latin typeface="+mn-lt"/>
                <a:cs typeface="+mn-cs"/>
              </a:defRPr>
            </a:lvl1pPr>
          </a:lstStyle>
          <a:p>
            <a:pPr>
              <a:defRPr/>
            </a:pPr>
            <a:endParaRPr lang="lv-LV"/>
          </a:p>
        </p:txBody>
      </p:sp>
      <p:sp>
        <p:nvSpPr>
          <p:cNvPr id="7" name="Slide Number Placeholder 6"/>
          <p:cNvSpPr>
            <a:spLocks noGrp="1"/>
          </p:cNvSpPr>
          <p:nvPr>
            <p:ph type="sldNum" sz="quarter" idx="5"/>
          </p:nvPr>
        </p:nvSpPr>
        <p:spPr>
          <a:xfrm>
            <a:off x="3850735" y="9378552"/>
            <a:ext cx="2945339" cy="494109"/>
          </a:xfrm>
          <a:prstGeom prst="rect">
            <a:avLst/>
          </a:prstGeom>
        </p:spPr>
        <p:txBody>
          <a:bodyPr vert="horz" wrap="square" lIns="91833" tIns="45917" rIns="91833" bIns="45917" numCol="1" anchor="b" anchorCtr="0" compatLnSpc="1">
            <a:prstTxWarp prst="textNoShape">
              <a:avLst/>
            </a:prstTxWarp>
          </a:bodyPr>
          <a:lstStyle>
            <a:lvl1pPr algn="r" eaLnBrk="1" hangingPunct="1">
              <a:defRPr sz="1200">
                <a:latin typeface="Calibri" pitchFamily="34" charset="0"/>
              </a:defRPr>
            </a:lvl1pPr>
          </a:lstStyle>
          <a:p>
            <a:fld id="{98FE65CA-824E-4D57-ACF6-83330081AFEB}" type="slidenum">
              <a:rPr lang="lv-LV" altLang="en-US"/>
              <a:pPr/>
              <a:t>‹#›</a:t>
            </a:fld>
            <a:endParaRPr lang="lv-LV" altLang="en-US"/>
          </a:p>
        </p:txBody>
      </p:sp>
    </p:spTree>
    <p:extLst>
      <p:ext uri="{BB962C8B-B14F-4D97-AF65-F5344CB8AC3E}">
        <p14:creationId xmlns:p14="http://schemas.microsoft.com/office/powerpoint/2010/main" val="805264206"/>
      </p:ext>
    </p:extLst>
  </p:cSld>
  <p:clrMap bg1="lt1" tx1="dk1" bg2="lt2" tx2="dk2" accent1="accent1" accent2="accent2" accent3="accent3" accent4="accent4" accent5="accent5" accent6="accent6" hlink="hlink" folHlink="folHlink"/>
  <p:notesStyle>
    <a:lvl1pPr algn="l" defTabSz="938213" rtl="0" eaLnBrk="0" fontAlgn="base" hangingPunct="0">
      <a:spcBef>
        <a:spcPct val="30000"/>
      </a:spcBef>
      <a:spcAft>
        <a:spcPct val="0"/>
      </a:spcAft>
      <a:defRPr sz="1200" kern="1200">
        <a:solidFill>
          <a:schemeClr val="tx1"/>
        </a:solidFill>
        <a:latin typeface="+mn-lt"/>
        <a:ea typeface="+mn-ea"/>
        <a:cs typeface="+mn-cs"/>
      </a:defRPr>
    </a:lvl1pPr>
    <a:lvl2pPr marL="468313" algn="l" defTabSz="938213" rtl="0" eaLnBrk="0" fontAlgn="base" hangingPunct="0">
      <a:spcBef>
        <a:spcPct val="30000"/>
      </a:spcBef>
      <a:spcAft>
        <a:spcPct val="0"/>
      </a:spcAft>
      <a:defRPr sz="1200" kern="1200">
        <a:solidFill>
          <a:schemeClr val="tx1"/>
        </a:solidFill>
        <a:latin typeface="+mn-lt"/>
        <a:ea typeface="+mn-ea"/>
        <a:cs typeface="+mn-cs"/>
      </a:defRPr>
    </a:lvl2pPr>
    <a:lvl3pPr marL="938213" algn="l" defTabSz="938213" rtl="0" eaLnBrk="0" fontAlgn="base" hangingPunct="0">
      <a:spcBef>
        <a:spcPct val="30000"/>
      </a:spcBef>
      <a:spcAft>
        <a:spcPct val="0"/>
      </a:spcAft>
      <a:defRPr sz="1200" kern="1200">
        <a:solidFill>
          <a:schemeClr val="tx1"/>
        </a:solidFill>
        <a:latin typeface="+mn-lt"/>
        <a:ea typeface="+mn-ea"/>
        <a:cs typeface="+mn-cs"/>
      </a:defRPr>
    </a:lvl3pPr>
    <a:lvl4pPr marL="1408113" algn="l" defTabSz="938213" rtl="0" eaLnBrk="0" fontAlgn="base" hangingPunct="0">
      <a:spcBef>
        <a:spcPct val="30000"/>
      </a:spcBef>
      <a:spcAft>
        <a:spcPct val="0"/>
      </a:spcAft>
      <a:defRPr sz="1200" kern="1200">
        <a:solidFill>
          <a:schemeClr val="tx1"/>
        </a:solidFill>
        <a:latin typeface="+mn-lt"/>
        <a:ea typeface="+mn-ea"/>
        <a:cs typeface="+mn-cs"/>
      </a:defRPr>
    </a:lvl4pPr>
    <a:lvl5pPr marL="1878013" algn="l" defTabSz="938213" rtl="0" eaLnBrk="0" fontAlgn="base" hangingPunct="0">
      <a:spcBef>
        <a:spcPct val="30000"/>
      </a:spcBef>
      <a:spcAft>
        <a:spcPct val="0"/>
      </a:spcAft>
      <a:defRPr sz="1200" kern="1200">
        <a:solidFill>
          <a:schemeClr val="tx1"/>
        </a:solidFill>
        <a:latin typeface="+mn-lt"/>
        <a:ea typeface="+mn-ea"/>
        <a:cs typeface="+mn-cs"/>
      </a:defRPr>
    </a:lvl5pPr>
    <a:lvl6pPr marL="2348940" algn="l" defTabSz="939575" rtl="0" eaLnBrk="1" latinLnBrk="0" hangingPunct="1">
      <a:defRPr sz="1200" kern="1200">
        <a:solidFill>
          <a:schemeClr val="tx1"/>
        </a:solidFill>
        <a:latin typeface="+mn-lt"/>
        <a:ea typeface="+mn-ea"/>
        <a:cs typeface="+mn-cs"/>
      </a:defRPr>
    </a:lvl6pPr>
    <a:lvl7pPr marL="2818729" algn="l" defTabSz="939575" rtl="0" eaLnBrk="1" latinLnBrk="0" hangingPunct="1">
      <a:defRPr sz="1200" kern="1200">
        <a:solidFill>
          <a:schemeClr val="tx1"/>
        </a:solidFill>
        <a:latin typeface="+mn-lt"/>
        <a:ea typeface="+mn-ea"/>
        <a:cs typeface="+mn-cs"/>
      </a:defRPr>
    </a:lvl7pPr>
    <a:lvl8pPr marL="3288515" algn="l" defTabSz="939575" rtl="0" eaLnBrk="1" latinLnBrk="0" hangingPunct="1">
      <a:defRPr sz="1200" kern="1200">
        <a:solidFill>
          <a:schemeClr val="tx1"/>
        </a:solidFill>
        <a:latin typeface="+mn-lt"/>
        <a:ea typeface="+mn-ea"/>
        <a:cs typeface="+mn-cs"/>
      </a:defRPr>
    </a:lvl8pPr>
    <a:lvl9pPr marL="3758305" algn="l" defTabSz="93957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a:t>
            </a:fld>
            <a:endParaRPr lang="lv-LV" altLang="en-US"/>
          </a:p>
        </p:txBody>
      </p:sp>
    </p:spTree>
    <p:extLst>
      <p:ext uri="{BB962C8B-B14F-4D97-AF65-F5344CB8AC3E}">
        <p14:creationId xmlns:p14="http://schemas.microsoft.com/office/powerpoint/2010/main" val="34183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lv-LV" dirty="0"/>
          </a:p>
        </p:txBody>
      </p:sp>
      <p:sp>
        <p:nvSpPr>
          <p:cNvPr id="4" name="Slide Number Placeholder 3"/>
          <p:cNvSpPr>
            <a:spLocks noGrp="1"/>
          </p:cNvSpPr>
          <p:nvPr>
            <p:ph type="sldNum" sz="quarter" idx="10"/>
          </p:nvPr>
        </p:nvSpPr>
        <p:spPr/>
        <p:txBody>
          <a:bodyPr/>
          <a:lstStyle/>
          <a:p>
            <a:fld id="{98FE65CA-824E-4D57-ACF6-83330081AFEB}" type="slidenum">
              <a:rPr lang="lv-LV" altLang="en-US" smtClean="0"/>
              <a:pPr/>
              <a:t>10</a:t>
            </a:fld>
            <a:endParaRPr lang="lv-LV" altLang="en-US"/>
          </a:p>
        </p:txBody>
      </p:sp>
    </p:spTree>
    <p:extLst>
      <p:ext uri="{BB962C8B-B14F-4D97-AF65-F5344CB8AC3E}">
        <p14:creationId xmlns:p14="http://schemas.microsoft.com/office/powerpoint/2010/main" val="304818073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682875" y="0"/>
            <a:ext cx="3778250" cy="4165600"/>
          </a:xfrm>
          <a:prstGeom prst="rect">
            <a:avLst/>
          </a:prstGeom>
          <a:noFill/>
          <a:ln w="9525">
            <a:noFill/>
            <a:miter lim="800000"/>
            <a:headEnd/>
            <a:tailEnd/>
          </a:ln>
        </p:spPr>
      </p:pic>
      <p:pic>
        <p:nvPicPr>
          <p:cNvPr id="6" name="Picture 7"/>
          <p:cNvPicPr>
            <a:picLocks noChangeAspect="1"/>
          </p:cNvPicPr>
          <p:nvPr userDrawn="1"/>
        </p:nvPicPr>
        <p:blipFill>
          <a:blip r:embed="rId3" cstate="print"/>
          <a:srcRect/>
          <a:stretch>
            <a:fillRect/>
          </a:stretch>
        </p:blipFill>
        <p:spPr bwMode="auto">
          <a:xfrm>
            <a:off x="0" y="6621463"/>
            <a:ext cx="9144000" cy="246062"/>
          </a:xfrm>
          <a:prstGeom prst="rect">
            <a:avLst/>
          </a:prstGeom>
          <a:noFill/>
          <a:ln w="9525">
            <a:noFill/>
            <a:miter lim="800000"/>
            <a:headEnd/>
            <a:tailEnd/>
          </a:ln>
        </p:spPr>
      </p:pic>
      <p:sp>
        <p:nvSpPr>
          <p:cNvPr id="7" name="Title 1"/>
          <p:cNvSpPr txBox="1">
            <a:spLocks/>
          </p:cNvSpPr>
          <p:nvPr userDrawn="1"/>
        </p:nvSpPr>
        <p:spPr>
          <a:xfrm>
            <a:off x="685800" y="4724400"/>
            <a:ext cx="7772400" cy="1036638"/>
          </a:xfrm>
          <a:prstGeom prst="rect">
            <a:avLst/>
          </a:prstGeom>
        </p:spPr>
        <p:txBody>
          <a:bodyPr lIns="93957" tIns="46979" rIns="93957" bIns="46979">
            <a:normAutofit/>
          </a:bodyPr>
          <a:lstStyle>
            <a:lvl1pPr algn="l" defTabSz="939575" rtl="0" eaLnBrk="1" latinLnBrk="0" hangingPunct="1">
              <a:spcBef>
                <a:spcPct val="0"/>
              </a:spcBef>
              <a:buNone/>
              <a:defRPr sz="2400" kern="1200">
                <a:solidFill>
                  <a:schemeClr val="tx1"/>
                </a:solidFill>
                <a:latin typeface="Times New Roman" panose="02020603050405020304" pitchFamily="18" charset="0"/>
                <a:ea typeface="+mj-ea"/>
                <a:cs typeface="Times New Roman" panose="02020603050405020304" pitchFamily="18" charset="0"/>
              </a:defRPr>
            </a:lvl1pPr>
          </a:lstStyle>
          <a:p>
            <a:pPr algn="ctr" fontAlgn="auto">
              <a:spcAft>
                <a:spcPts val="0"/>
              </a:spcAft>
              <a:defRPr/>
            </a:pPr>
            <a:endParaRPr lang="lv-LV" sz="1400" dirty="0">
              <a:latin typeface="Verdana" panose="020B0604030504040204" pitchFamily="34" charset="0"/>
              <a:ea typeface="Verdana" panose="020B0604030504040204" pitchFamily="34" charset="0"/>
              <a:cs typeface="Verdana" panose="020B0604030504040204" pitchFamily="34" charset="0"/>
            </a:endParaRPr>
          </a:p>
        </p:txBody>
      </p:sp>
      <p:sp>
        <p:nvSpPr>
          <p:cNvPr id="9" name="Title 1"/>
          <p:cNvSpPr>
            <a:spLocks noGrp="1"/>
          </p:cNvSpPr>
          <p:nvPr>
            <p:ph type="title"/>
          </p:nvPr>
        </p:nvSpPr>
        <p:spPr>
          <a:xfrm>
            <a:off x="685800" y="3505200"/>
            <a:ext cx="7772400" cy="960442"/>
          </a:xfrm>
        </p:spPr>
        <p:txBody>
          <a:bodyPr anchor="t">
            <a:normAutofit/>
          </a:bodyPr>
          <a:lstStyle>
            <a:lvl1pPr algn="ctr">
              <a:defRPr sz="3200" b="1" baseline="0">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8"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81000"/>
            <a:ext cx="6096000" cy="1036642"/>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2590800" y="1752600"/>
            <a:ext cx="6096000" cy="437357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smtClean="0"/>
              <a:t>Click to edit Master text styles</a:t>
            </a:r>
          </a:p>
        </p:txBody>
      </p:sp>
      <p:sp>
        <p:nvSpPr>
          <p:cNvPr id="24"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5"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F62954E9-6ACE-404F-8ECE-5CBDB5AFD361}" type="slidenum">
              <a:rPr lang="en-US"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6"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657600"/>
            <a:ext cx="6096000" cy="1384295"/>
          </a:xfrm>
        </p:spPr>
        <p:txBody>
          <a:bodyPr anchor="t">
            <a:normAutofit/>
          </a:bodyPr>
          <a:lstStyle>
            <a:lvl1pPr algn="l">
              <a:defRPr sz="2400" b="1" cap="none">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Text Placeholder 2"/>
          <p:cNvSpPr>
            <a:spLocks noGrp="1"/>
          </p:cNvSpPr>
          <p:nvPr>
            <p:ph type="body" idx="1"/>
          </p:nvPr>
        </p:nvSpPr>
        <p:spPr>
          <a:xfrm>
            <a:off x="2590800" y="381000"/>
            <a:ext cx="6096000" cy="3276600"/>
          </a:xfrm>
        </p:spPr>
        <p:txBody>
          <a:bodyPr>
            <a:normAutofit/>
          </a:bodyPr>
          <a:lstStyle>
            <a:lvl1pPr marL="0" indent="0">
              <a:buNone/>
              <a:defRPr sz="2000">
                <a:solidFill>
                  <a:schemeClr val="tx1">
                    <a:tint val="75000"/>
                  </a:schemeClr>
                </a:solidFill>
                <a:latin typeface="Verdana" panose="020B0604030504040204" pitchFamily="34" charset="0"/>
                <a:ea typeface="Verdana" panose="020B0604030504040204" pitchFamily="34" charset="0"/>
                <a:cs typeface="Verdana" panose="020B0604030504040204" pitchFamily="34" charset="0"/>
              </a:defRPr>
            </a:lvl1pPr>
            <a:lvl2pPr marL="469788" indent="0">
              <a:buNone/>
              <a:defRPr sz="1700">
                <a:solidFill>
                  <a:schemeClr val="tx1">
                    <a:tint val="75000"/>
                  </a:schemeClr>
                </a:solidFill>
              </a:defRPr>
            </a:lvl2pPr>
            <a:lvl3pPr marL="939575" indent="0">
              <a:buNone/>
              <a:defRPr sz="1600">
                <a:solidFill>
                  <a:schemeClr val="tx1">
                    <a:tint val="75000"/>
                  </a:schemeClr>
                </a:solidFill>
              </a:defRPr>
            </a:lvl3pPr>
            <a:lvl4pPr marL="1409365" indent="0">
              <a:buNone/>
              <a:defRPr sz="1400">
                <a:solidFill>
                  <a:schemeClr val="tx1">
                    <a:tint val="75000"/>
                  </a:schemeClr>
                </a:solidFill>
              </a:defRPr>
            </a:lvl4pPr>
            <a:lvl5pPr marL="1879152" indent="0">
              <a:buNone/>
              <a:defRPr sz="1400">
                <a:solidFill>
                  <a:schemeClr val="tx1">
                    <a:tint val="75000"/>
                  </a:schemeClr>
                </a:solidFill>
              </a:defRPr>
            </a:lvl5pPr>
            <a:lvl6pPr marL="2348940" indent="0">
              <a:buNone/>
              <a:defRPr sz="1400">
                <a:solidFill>
                  <a:schemeClr val="tx1">
                    <a:tint val="75000"/>
                  </a:schemeClr>
                </a:solidFill>
              </a:defRPr>
            </a:lvl6pPr>
            <a:lvl7pPr marL="2818729" indent="0">
              <a:buNone/>
              <a:defRPr sz="1400">
                <a:solidFill>
                  <a:schemeClr val="tx1">
                    <a:tint val="75000"/>
                  </a:schemeClr>
                </a:solidFill>
              </a:defRPr>
            </a:lvl7pPr>
            <a:lvl8pPr marL="3288515" indent="0">
              <a:buNone/>
              <a:defRPr sz="1400">
                <a:solidFill>
                  <a:schemeClr val="tx1">
                    <a:tint val="75000"/>
                  </a:schemeClr>
                </a:solidFill>
              </a:defRPr>
            </a:lvl8pPr>
            <a:lvl9pPr marL="3758305" indent="0">
              <a:buNone/>
              <a:defRPr sz="1400">
                <a:solidFill>
                  <a:schemeClr val="tx1">
                    <a:tint val="75000"/>
                  </a:schemeClr>
                </a:solidFill>
              </a:defRPr>
            </a:lvl9pPr>
          </a:lstStyle>
          <a:p>
            <a:pPr lvl="0"/>
            <a:r>
              <a:rPr lang="en-US" smtClean="0"/>
              <a:t>Click to edit Master text styles</a:t>
            </a:r>
          </a:p>
        </p:txBody>
      </p:sp>
      <p:sp>
        <p:nvSpPr>
          <p:cNvPr id="10"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1"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8D28C91D-F0E4-4026-BC28-63EBF4D82061}" type="slidenum">
              <a:rPr lang="en-US" altLang="en-US"/>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sz="half" idx="1"/>
          </p:nvPr>
        </p:nvSpPr>
        <p:spPr>
          <a:xfrm>
            <a:off x="2590800" y="1752600"/>
            <a:ext cx="2895600" cy="437356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715000" y="1752600"/>
            <a:ext cx="2971800" cy="437357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2"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07E0CEDB-8C35-4889-A2EB-5958BE9A9531}" type="slidenum">
              <a:rPr lang="en-US" altLang="en-US"/>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9"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4"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15" name="Content Placeholder 2"/>
          <p:cNvSpPr>
            <a:spLocks noGrp="1"/>
          </p:cNvSpPr>
          <p:nvPr>
            <p:ph sz="half" idx="1"/>
          </p:nvPr>
        </p:nvSpPr>
        <p:spPr>
          <a:xfrm>
            <a:off x="2590800" y="2386940"/>
            <a:ext cx="2895600" cy="3739225"/>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3"/>
          <p:cNvSpPr>
            <a:spLocks noGrp="1"/>
          </p:cNvSpPr>
          <p:nvPr>
            <p:ph sz="half" idx="2"/>
          </p:nvPr>
        </p:nvSpPr>
        <p:spPr>
          <a:xfrm>
            <a:off x="5715000" y="2386940"/>
            <a:ext cx="2971800" cy="3739233"/>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700"/>
            </a:lvl6pPr>
            <a:lvl7pPr>
              <a:defRPr sz="1700"/>
            </a:lvl7pPr>
            <a:lvl8pPr>
              <a:defRPr sz="1700"/>
            </a:lvl8pPr>
            <a:lvl9pPr>
              <a:defRPr sz="1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2" name="Text Placeholder 21"/>
          <p:cNvSpPr>
            <a:spLocks noGrp="1"/>
          </p:cNvSpPr>
          <p:nvPr>
            <p:ph type="body" sz="quarter" idx="16"/>
          </p:nvPr>
        </p:nvSpPr>
        <p:spPr>
          <a:xfrm>
            <a:off x="2590800" y="1852613"/>
            <a:ext cx="28956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23" name="Text Placeholder 21"/>
          <p:cNvSpPr>
            <a:spLocks noGrp="1"/>
          </p:cNvSpPr>
          <p:nvPr>
            <p:ph type="body" sz="quarter" idx="17"/>
          </p:nvPr>
        </p:nvSpPr>
        <p:spPr>
          <a:xfrm>
            <a:off x="5715000" y="1851953"/>
            <a:ext cx="2971800" cy="534987"/>
          </a:xfrm>
        </p:spPr>
        <p:txBody>
          <a:bodyPr>
            <a:normAutofit/>
          </a:bodyPr>
          <a:lstStyle>
            <a:lvl1pPr marL="0" indent="0">
              <a:buNone/>
              <a:defRPr sz="2000" b="1">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3"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Slide Number Placeholder 22"/>
          <p:cNvSpPr>
            <a:spLocks noGrp="1"/>
          </p:cNvSpPr>
          <p:nvPr>
            <p:ph type="sldNum" sz="quarter" idx="18"/>
          </p:nvPr>
        </p:nvSpPr>
        <p:spPr>
          <a:xfrm>
            <a:off x="8534400" y="6324600"/>
            <a:ext cx="304800" cy="304800"/>
          </a:xfrm>
        </p:spPr>
        <p:txBody>
          <a:bodyPr/>
          <a:lstStyle>
            <a:lvl1pPr>
              <a:defRPr sz="1000">
                <a:latin typeface="Verdana" pitchFamily="34" charset="0"/>
              </a:defRPr>
            </a:lvl1pPr>
          </a:lstStyle>
          <a:p>
            <a:fld id="{2E820BBE-EB57-4EE8-9A6E-4F225C7DB67F}" type="slidenum">
              <a:rPr lang="en-US" altLang="en-US"/>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5"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13" name="Title 1"/>
          <p:cNvSpPr>
            <a:spLocks noGrp="1"/>
          </p:cNvSpPr>
          <p:nvPr>
            <p:ph type="title"/>
          </p:nvPr>
        </p:nvSpPr>
        <p:spPr>
          <a:xfrm>
            <a:off x="2590800" y="304801"/>
            <a:ext cx="6096000" cy="1066799"/>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6"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04F23042-6B17-454E-A679-E5070FD9E6B4}" type="slidenum">
              <a:rPr lang="en-US" altLang="en-US"/>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pic>
        <p:nvPicPr>
          <p:cNvPr id="4"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6"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7"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5"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604A07D2-B105-49E8-84DD-B52476E37630}" type="slidenum">
              <a:rPr lang="en-US" altLang="en-US"/>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srcRect/>
          <a:stretch>
            <a:fillRect/>
          </a:stretch>
        </p:blipFill>
        <p:spPr bwMode="auto">
          <a:xfrm>
            <a:off x="296863" y="0"/>
            <a:ext cx="1760537" cy="1957388"/>
          </a:xfrm>
          <a:prstGeom prst="rect">
            <a:avLst/>
          </a:prstGeom>
          <a:noFill/>
          <a:ln w="9525">
            <a:noFill/>
            <a:miter lim="800000"/>
            <a:headEnd/>
            <a:tailEnd/>
          </a:ln>
        </p:spPr>
      </p:pic>
      <p:sp>
        <p:nvSpPr>
          <p:cNvPr id="2" name="Title 1"/>
          <p:cNvSpPr>
            <a:spLocks noGrp="1"/>
          </p:cNvSpPr>
          <p:nvPr>
            <p:ph type="title"/>
          </p:nvPr>
        </p:nvSpPr>
        <p:spPr>
          <a:xfrm>
            <a:off x="2590800" y="272975"/>
            <a:ext cx="2751026" cy="1162051"/>
          </a:xfrm>
        </p:spPr>
        <p:txBody>
          <a:bodyPr anchor="t">
            <a:normAutofit/>
          </a:bodyPr>
          <a:lstStyle>
            <a:lvl1pPr algn="l">
              <a:defRPr sz="2400" b="1">
                <a:latin typeface="Verdana" panose="020B0604030504040204" pitchFamily="34" charset="0"/>
                <a:ea typeface="Verdana" panose="020B0604030504040204" pitchFamily="34" charset="0"/>
                <a:cs typeface="Verdana" panose="020B0604030504040204" pitchFamily="34" charset="0"/>
              </a:defRPr>
            </a:lvl1pPr>
          </a:lstStyle>
          <a:p>
            <a:r>
              <a:rPr lang="en-US" smtClean="0"/>
              <a:t>Click to edit Master title style</a:t>
            </a:r>
            <a:endParaRPr lang="en-US" dirty="0"/>
          </a:p>
        </p:txBody>
      </p:sp>
      <p:sp>
        <p:nvSpPr>
          <p:cNvPr id="3" name="Content Placeholder 2"/>
          <p:cNvSpPr>
            <a:spLocks noGrp="1"/>
          </p:cNvSpPr>
          <p:nvPr>
            <p:ph idx="1"/>
          </p:nvPr>
        </p:nvSpPr>
        <p:spPr>
          <a:xfrm>
            <a:off x="5569527" y="273054"/>
            <a:ext cx="3269672" cy="5853128"/>
          </a:xfrm>
        </p:spPr>
        <p:txBody>
          <a:bodyPr>
            <a:normAutofit/>
          </a:bodyPr>
          <a:lstStyle>
            <a:lvl1pPr>
              <a:defRPr sz="2000">
                <a:latin typeface="Verdana" panose="020B0604030504040204" pitchFamily="34" charset="0"/>
                <a:ea typeface="Verdana" panose="020B0604030504040204" pitchFamily="34" charset="0"/>
                <a:cs typeface="Verdana" panose="020B0604030504040204" pitchFamily="34" charset="0"/>
              </a:defRPr>
            </a:lvl1pPr>
            <a:lvl2pPr>
              <a:defRPr sz="2000">
                <a:latin typeface="Verdana" panose="020B0604030504040204" pitchFamily="34" charset="0"/>
                <a:ea typeface="Verdana" panose="020B0604030504040204" pitchFamily="34" charset="0"/>
                <a:cs typeface="Verdana" panose="020B0604030504040204" pitchFamily="34" charset="0"/>
              </a:defRPr>
            </a:lvl2pPr>
            <a:lvl3pPr>
              <a:defRPr sz="2000">
                <a:latin typeface="Verdana" panose="020B0604030504040204" pitchFamily="34" charset="0"/>
                <a:ea typeface="Verdana" panose="020B0604030504040204" pitchFamily="34" charset="0"/>
                <a:cs typeface="Verdana" panose="020B0604030504040204" pitchFamily="34" charset="0"/>
              </a:defRPr>
            </a:lvl3pPr>
            <a:lvl4pPr>
              <a:defRPr sz="2000">
                <a:latin typeface="Verdana" panose="020B0604030504040204" pitchFamily="34" charset="0"/>
                <a:ea typeface="Verdana" panose="020B0604030504040204" pitchFamily="34" charset="0"/>
                <a:cs typeface="Verdana" panose="020B0604030504040204" pitchFamily="34" charset="0"/>
              </a:defRPr>
            </a:lvl4pPr>
            <a:lvl5pPr>
              <a:defRPr sz="2000">
                <a:latin typeface="Verdana" panose="020B0604030504040204" pitchFamily="34" charset="0"/>
                <a:ea typeface="Verdana" panose="020B0604030504040204" pitchFamily="34" charset="0"/>
                <a:cs typeface="Verdana" panose="020B0604030504040204" pitchFamily="34" charset="0"/>
              </a:defRPr>
            </a:lvl5pPr>
            <a:lvl6pPr>
              <a:defRPr sz="1900"/>
            </a:lvl6pPr>
            <a:lvl7pPr>
              <a:defRPr sz="1900"/>
            </a:lvl7pPr>
            <a:lvl8pPr>
              <a:defRPr sz="1900"/>
            </a:lvl8pPr>
            <a:lvl9pPr>
              <a:defRPr sz="1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90800" y="1435119"/>
            <a:ext cx="2751026" cy="4691063"/>
          </a:xfrm>
        </p:spPr>
        <p:txBody>
          <a:bodyPr>
            <a:normAutofit/>
          </a:bodyPr>
          <a:lstStyle>
            <a:lvl1pPr marL="0" indent="0">
              <a:buNone/>
              <a:defRPr sz="2000">
                <a:latin typeface="Verdana" panose="020B0604030504040204" pitchFamily="34" charset="0"/>
                <a:ea typeface="Verdana" panose="020B0604030504040204" pitchFamily="34" charset="0"/>
                <a:cs typeface="Verdana" panose="020B0604030504040204" pitchFamily="34" charset="0"/>
              </a:defRPr>
            </a:lvl1pPr>
            <a:lvl2pPr marL="469788" indent="0">
              <a:buNone/>
              <a:defRPr sz="1200"/>
            </a:lvl2pPr>
            <a:lvl3pPr marL="939575" indent="0">
              <a:buNone/>
              <a:defRPr sz="1000"/>
            </a:lvl3pPr>
            <a:lvl4pPr marL="1409365" indent="0">
              <a:buNone/>
              <a:defRPr sz="1000"/>
            </a:lvl4pPr>
            <a:lvl5pPr marL="1879152" indent="0">
              <a:buNone/>
              <a:defRPr sz="1000"/>
            </a:lvl5pPr>
            <a:lvl6pPr marL="2348940" indent="0">
              <a:buNone/>
              <a:defRPr sz="1000"/>
            </a:lvl6pPr>
            <a:lvl7pPr marL="2818729" indent="0">
              <a:buNone/>
              <a:defRPr sz="1000"/>
            </a:lvl7pPr>
            <a:lvl8pPr marL="3288515" indent="0">
              <a:buNone/>
              <a:defRPr sz="1000"/>
            </a:lvl8pPr>
            <a:lvl9pPr marL="3758305" indent="0">
              <a:buNone/>
              <a:defRPr sz="1000"/>
            </a:lvl9pPr>
          </a:lstStyle>
          <a:p>
            <a:pPr lvl="0"/>
            <a:r>
              <a:rPr lang="en-US" smtClean="0"/>
              <a:t>Click to edit Master text styles</a:t>
            </a:r>
          </a:p>
        </p:txBody>
      </p:sp>
      <p:sp>
        <p:nvSpPr>
          <p:cNvPr id="9" name="Text Placeholder 15"/>
          <p:cNvSpPr>
            <a:spLocks noGrp="1"/>
          </p:cNvSpPr>
          <p:nvPr>
            <p:ph type="body" sz="quarter" idx="10"/>
          </p:nvPr>
        </p:nvSpPr>
        <p:spPr>
          <a:xfrm>
            <a:off x="2590800" y="6324600"/>
            <a:ext cx="1981200" cy="304800"/>
          </a:xfrm>
        </p:spPr>
        <p:txBody>
          <a:bodyPr>
            <a:normAutofit/>
          </a:bodyPr>
          <a:lstStyle>
            <a:lvl1pPr marL="0" indent="0">
              <a:buNone/>
              <a:defRPr sz="10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2"/>
          </p:nvPr>
        </p:nvSpPr>
        <p:spPr>
          <a:xfrm>
            <a:off x="4876800" y="6324600"/>
            <a:ext cx="3657600" cy="304800"/>
          </a:xfrm>
        </p:spPr>
        <p:txBody>
          <a:bodyPr>
            <a:normAutofit/>
          </a:bodyPr>
          <a:lstStyle>
            <a:lvl1pPr marL="0" indent="0" algn="r">
              <a:buNone/>
              <a:defRPr sz="10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8" name="Slide Number Placeholder 22"/>
          <p:cNvSpPr>
            <a:spLocks noGrp="1"/>
          </p:cNvSpPr>
          <p:nvPr>
            <p:ph type="sldNum" sz="quarter" idx="13"/>
          </p:nvPr>
        </p:nvSpPr>
        <p:spPr>
          <a:xfrm>
            <a:off x="8534400" y="6324600"/>
            <a:ext cx="304800" cy="304800"/>
          </a:xfrm>
        </p:spPr>
        <p:txBody>
          <a:bodyPr/>
          <a:lstStyle>
            <a:lvl1pPr>
              <a:defRPr sz="1000">
                <a:latin typeface="Verdana" pitchFamily="34" charset="0"/>
              </a:defRPr>
            </a:lvl1pPr>
          </a:lstStyle>
          <a:p>
            <a:fld id="{E686F27E-D2F5-4EB3-B1EE-3F24A0F49E0D}" type="slidenum">
              <a:rPr lang="en-US" altLang="en-US"/>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4" name="Picture 7"/>
          <p:cNvPicPr>
            <a:picLocks noChangeAspect="1"/>
          </p:cNvPicPr>
          <p:nvPr userDrawn="1"/>
        </p:nvPicPr>
        <p:blipFill>
          <a:blip r:embed="rId2" cstate="print"/>
          <a:srcRect/>
          <a:stretch>
            <a:fillRect/>
          </a:stretch>
        </p:blipFill>
        <p:spPr bwMode="auto">
          <a:xfrm>
            <a:off x="0" y="6621463"/>
            <a:ext cx="9144000" cy="246062"/>
          </a:xfrm>
          <a:prstGeom prst="rect">
            <a:avLst/>
          </a:prstGeom>
          <a:noFill/>
          <a:ln w="9525">
            <a:noFill/>
            <a:miter lim="800000"/>
            <a:headEnd/>
            <a:tailEnd/>
          </a:ln>
        </p:spPr>
      </p:pic>
      <p:pic>
        <p:nvPicPr>
          <p:cNvPr id="5" name="Picture 6"/>
          <p:cNvPicPr>
            <a:picLocks noChangeAspect="1"/>
          </p:cNvPicPr>
          <p:nvPr userDrawn="1"/>
        </p:nvPicPr>
        <p:blipFill>
          <a:blip r:embed="rId3" cstate="print"/>
          <a:srcRect/>
          <a:stretch>
            <a:fillRect/>
          </a:stretch>
        </p:blipFill>
        <p:spPr bwMode="auto">
          <a:xfrm>
            <a:off x="2682875" y="0"/>
            <a:ext cx="3778250" cy="4165600"/>
          </a:xfrm>
          <a:prstGeom prst="rect">
            <a:avLst/>
          </a:prstGeom>
          <a:noFill/>
          <a:ln w="9525">
            <a:noFill/>
            <a:miter lim="800000"/>
            <a:headEnd/>
            <a:tailEnd/>
          </a:ln>
        </p:spPr>
      </p:pic>
      <p:sp>
        <p:nvSpPr>
          <p:cNvPr id="9" name="Text Placeholder 17"/>
          <p:cNvSpPr>
            <a:spLocks noGrp="1"/>
          </p:cNvSpPr>
          <p:nvPr>
            <p:ph type="body" sz="quarter" idx="10"/>
          </p:nvPr>
        </p:nvSpPr>
        <p:spPr>
          <a:xfrm>
            <a:off x="685800" y="4724400"/>
            <a:ext cx="7772400" cy="914400"/>
          </a:xfrm>
        </p:spPr>
        <p:txBody>
          <a:bodyPr>
            <a:normAutofit/>
          </a:bodyPr>
          <a:lstStyle>
            <a:lvl1pPr marL="0" indent="0" algn="ctr">
              <a:buNone/>
              <a:defRPr sz="1400" baseline="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
        <p:nvSpPr>
          <p:cNvPr id="10" name="Text Placeholder 19"/>
          <p:cNvSpPr>
            <a:spLocks noGrp="1"/>
          </p:cNvSpPr>
          <p:nvPr>
            <p:ph type="body" sz="quarter" idx="11"/>
          </p:nvPr>
        </p:nvSpPr>
        <p:spPr>
          <a:xfrm>
            <a:off x="685800" y="5761038"/>
            <a:ext cx="7772400" cy="639762"/>
          </a:xfrm>
        </p:spPr>
        <p:txBody>
          <a:bodyPr>
            <a:normAutofit/>
          </a:bodyPr>
          <a:lstStyle>
            <a:lvl1pPr marL="0" indent="0" algn="ctr">
              <a:buNone/>
              <a:defRPr sz="1400">
                <a:latin typeface="Verdana" panose="020B0604030504040204" pitchFamily="34" charset="0"/>
                <a:ea typeface="Verdana" panose="020B0604030504040204" pitchFamily="34" charset="0"/>
                <a:cs typeface="Verdana" panose="020B0604030504040204" pitchFamily="34" charset="0"/>
              </a:defRPr>
            </a:lvl1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3957" tIns="46979" rIns="93957" bIns="46979" numCol="1" anchor="ctr" anchorCtr="0" compatLnSpc="1">
            <a:prstTxWarp prst="textNoShape">
              <a:avLst/>
            </a:prstTxWarp>
          </a:bodyPr>
          <a:lstStyle/>
          <a:p>
            <a:pPr lvl="0"/>
            <a:r>
              <a:rPr lang="en-US" altLang="lv-LV"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3957" tIns="46979" rIns="93957" bIns="46979" numCol="1" anchor="t" anchorCtr="0" compatLnSpc="1">
            <a:prstTxWarp prst="textNoShape">
              <a:avLst/>
            </a:prstTxWarp>
          </a:bodyPr>
          <a:lstStyle/>
          <a:p>
            <a:pPr lvl="0"/>
            <a:r>
              <a:rPr lang="en-US" altLang="lv-LV" smtClean="0"/>
              <a:t>Click to edit Master text styles</a:t>
            </a:r>
          </a:p>
          <a:p>
            <a:pPr lvl="1"/>
            <a:r>
              <a:rPr lang="en-US" altLang="lv-LV" smtClean="0"/>
              <a:t>Second level</a:t>
            </a:r>
          </a:p>
          <a:p>
            <a:pPr lvl="2"/>
            <a:r>
              <a:rPr lang="en-US" altLang="lv-LV" smtClean="0"/>
              <a:t>Third level</a:t>
            </a:r>
          </a:p>
          <a:p>
            <a:pPr lvl="3"/>
            <a:r>
              <a:rPr lang="en-US" altLang="lv-LV" smtClean="0"/>
              <a:t>Fourth level</a:t>
            </a:r>
          </a:p>
          <a:p>
            <a:pPr lvl="4"/>
            <a:r>
              <a:rPr lang="en-US" altLang="lv-LV"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3957" tIns="46979" rIns="93957" bIns="46979" rtlCol="0" anchor="ctr"/>
          <a:lstStyle>
            <a:lvl1pPr algn="l" defTabSz="939575" eaLnBrk="1" fontAlgn="auto" hangingPunct="1">
              <a:spcBef>
                <a:spcPts val="0"/>
              </a:spcBef>
              <a:spcAft>
                <a:spcPts val="0"/>
              </a:spcAft>
              <a:defRPr sz="1200">
                <a:solidFill>
                  <a:schemeClr val="tx1">
                    <a:tint val="75000"/>
                  </a:schemeClr>
                </a:solidFill>
                <a:latin typeface="+mn-lt"/>
                <a:cs typeface="+mn-cs"/>
              </a:defRPr>
            </a:lvl1pPr>
          </a:lstStyle>
          <a:p>
            <a:pPr>
              <a:defRPr/>
            </a:pPr>
            <a:fld id="{0CFC4338-C7A4-423B-BEBD-D7F812428013}" type="datetime1">
              <a:rPr lang="en-US"/>
              <a:pPr>
                <a:defRPr/>
              </a:pPr>
              <a:t>10/7/2016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3957" tIns="46979" rIns="93957" bIns="46979" rtlCol="0" anchor="ctr"/>
          <a:lstStyle>
            <a:lvl1pPr algn="ctr" defTabSz="939575"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3957" tIns="46979" rIns="93957" bIns="46979" numCol="1" anchor="ctr" anchorCtr="0" compatLnSpc="1">
            <a:prstTxWarp prst="textNoShape">
              <a:avLst/>
            </a:prstTxWarp>
          </a:bodyPr>
          <a:lstStyle>
            <a:lvl1pPr algn="r" eaLnBrk="1" hangingPunct="1">
              <a:defRPr sz="1200">
                <a:solidFill>
                  <a:srgbClr val="898989"/>
                </a:solidFill>
              </a:defRPr>
            </a:lvl1pPr>
          </a:lstStyle>
          <a:p>
            <a:fld id="{545680FA-EB0A-4E92-900B-7F2A74F626AA}"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906" r:id="rId1"/>
    <p:sldLayoutId id="2147483907" r:id="rId2"/>
    <p:sldLayoutId id="2147483908" r:id="rId3"/>
    <p:sldLayoutId id="2147483909" r:id="rId4"/>
    <p:sldLayoutId id="2147483910" r:id="rId5"/>
    <p:sldLayoutId id="2147483911" r:id="rId6"/>
    <p:sldLayoutId id="2147483912" r:id="rId7"/>
    <p:sldLayoutId id="2147483913" r:id="rId8"/>
    <p:sldLayoutId id="2147483914" r:id="rId9"/>
  </p:sldLayoutIdLst>
  <p:hf hdr="0" ftr="0" dt="0"/>
  <p:txStyles>
    <p:titleStyle>
      <a:lvl1pPr algn="ctr" defTabSz="938213" rtl="0" eaLnBrk="0" fontAlgn="base" hangingPunct="0">
        <a:spcBef>
          <a:spcPct val="0"/>
        </a:spcBef>
        <a:spcAft>
          <a:spcPct val="0"/>
        </a:spcAft>
        <a:defRPr sz="4500" kern="1200">
          <a:solidFill>
            <a:schemeClr val="tx1"/>
          </a:solidFill>
          <a:latin typeface="+mj-lt"/>
          <a:ea typeface="+mj-ea"/>
          <a:cs typeface="+mj-cs"/>
        </a:defRPr>
      </a:lvl1pPr>
      <a:lvl2pPr algn="ctr" defTabSz="938213" rtl="0" eaLnBrk="0" fontAlgn="base" hangingPunct="0">
        <a:spcBef>
          <a:spcPct val="0"/>
        </a:spcBef>
        <a:spcAft>
          <a:spcPct val="0"/>
        </a:spcAft>
        <a:defRPr sz="4500">
          <a:solidFill>
            <a:schemeClr val="tx1"/>
          </a:solidFill>
          <a:latin typeface="Times New Roman" pitchFamily="18" charset="0"/>
        </a:defRPr>
      </a:lvl2pPr>
      <a:lvl3pPr algn="ctr" defTabSz="938213" rtl="0" eaLnBrk="0" fontAlgn="base" hangingPunct="0">
        <a:spcBef>
          <a:spcPct val="0"/>
        </a:spcBef>
        <a:spcAft>
          <a:spcPct val="0"/>
        </a:spcAft>
        <a:defRPr sz="4500">
          <a:solidFill>
            <a:schemeClr val="tx1"/>
          </a:solidFill>
          <a:latin typeface="Times New Roman" pitchFamily="18" charset="0"/>
        </a:defRPr>
      </a:lvl3pPr>
      <a:lvl4pPr algn="ctr" defTabSz="938213" rtl="0" eaLnBrk="0" fontAlgn="base" hangingPunct="0">
        <a:spcBef>
          <a:spcPct val="0"/>
        </a:spcBef>
        <a:spcAft>
          <a:spcPct val="0"/>
        </a:spcAft>
        <a:defRPr sz="4500">
          <a:solidFill>
            <a:schemeClr val="tx1"/>
          </a:solidFill>
          <a:latin typeface="Times New Roman" pitchFamily="18" charset="0"/>
        </a:defRPr>
      </a:lvl4pPr>
      <a:lvl5pPr algn="ctr" defTabSz="938213" rtl="0" eaLnBrk="0" fontAlgn="base" hangingPunct="0">
        <a:spcBef>
          <a:spcPct val="0"/>
        </a:spcBef>
        <a:spcAft>
          <a:spcPct val="0"/>
        </a:spcAft>
        <a:defRPr sz="4500">
          <a:solidFill>
            <a:schemeClr val="tx1"/>
          </a:solidFill>
          <a:latin typeface="Times New Roman" pitchFamily="18" charset="0"/>
        </a:defRPr>
      </a:lvl5pPr>
      <a:lvl6pPr marL="457200" algn="ctr" defTabSz="938213" rtl="0" eaLnBrk="1" fontAlgn="base" hangingPunct="1">
        <a:spcBef>
          <a:spcPct val="0"/>
        </a:spcBef>
        <a:spcAft>
          <a:spcPct val="0"/>
        </a:spcAft>
        <a:defRPr sz="4500">
          <a:solidFill>
            <a:schemeClr val="tx1"/>
          </a:solidFill>
          <a:latin typeface="Times New Roman" pitchFamily="18" charset="0"/>
        </a:defRPr>
      </a:lvl6pPr>
      <a:lvl7pPr marL="914400" algn="ctr" defTabSz="938213" rtl="0" eaLnBrk="1" fontAlgn="base" hangingPunct="1">
        <a:spcBef>
          <a:spcPct val="0"/>
        </a:spcBef>
        <a:spcAft>
          <a:spcPct val="0"/>
        </a:spcAft>
        <a:defRPr sz="4500">
          <a:solidFill>
            <a:schemeClr val="tx1"/>
          </a:solidFill>
          <a:latin typeface="Times New Roman" pitchFamily="18" charset="0"/>
        </a:defRPr>
      </a:lvl7pPr>
      <a:lvl8pPr marL="1371600" algn="ctr" defTabSz="938213" rtl="0" eaLnBrk="1" fontAlgn="base" hangingPunct="1">
        <a:spcBef>
          <a:spcPct val="0"/>
        </a:spcBef>
        <a:spcAft>
          <a:spcPct val="0"/>
        </a:spcAft>
        <a:defRPr sz="4500">
          <a:solidFill>
            <a:schemeClr val="tx1"/>
          </a:solidFill>
          <a:latin typeface="Times New Roman" pitchFamily="18" charset="0"/>
        </a:defRPr>
      </a:lvl8pPr>
      <a:lvl9pPr marL="1828800" algn="ctr" defTabSz="938213" rtl="0" eaLnBrk="1" fontAlgn="base" hangingPunct="1">
        <a:spcBef>
          <a:spcPct val="0"/>
        </a:spcBef>
        <a:spcAft>
          <a:spcPct val="0"/>
        </a:spcAft>
        <a:defRPr sz="4500">
          <a:solidFill>
            <a:schemeClr val="tx1"/>
          </a:solidFill>
          <a:latin typeface="Times New Roman" pitchFamily="18" charset="0"/>
        </a:defRPr>
      </a:lvl9pPr>
    </p:titleStyle>
    <p:bodyStyle>
      <a:lvl1pPr marL="350838" indent="-350838" algn="l" defTabSz="938213" rtl="0" eaLnBrk="0" fontAlgn="base" hangingPunct="0">
        <a:spcBef>
          <a:spcPct val="20000"/>
        </a:spcBef>
        <a:spcAft>
          <a:spcPct val="0"/>
        </a:spcAft>
        <a:buFont typeface="Arial" charset="0"/>
        <a:buChar char="•"/>
        <a:defRPr sz="3300" kern="1200">
          <a:solidFill>
            <a:schemeClr val="tx1"/>
          </a:solidFill>
          <a:latin typeface="+mn-lt"/>
          <a:ea typeface="+mn-ea"/>
          <a:cs typeface="+mn-cs"/>
        </a:defRPr>
      </a:lvl1pPr>
      <a:lvl2pPr marL="762000" indent="-292100" algn="l" defTabSz="938213" rtl="0" eaLnBrk="0" fontAlgn="base" hangingPunct="0">
        <a:spcBef>
          <a:spcPct val="20000"/>
        </a:spcBef>
        <a:spcAft>
          <a:spcPct val="0"/>
        </a:spcAft>
        <a:buFont typeface="Arial" charset="0"/>
        <a:buChar char="–"/>
        <a:defRPr sz="2900" kern="1200">
          <a:solidFill>
            <a:schemeClr val="tx1"/>
          </a:solidFill>
          <a:latin typeface="+mn-lt"/>
          <a:ea typeface="+mn-ea"/>
          <a:cs typeface="+mn-cs"/>
        </a:defRPr>
      </a:lvl2pPr>
      <a:lvl3pPr marL="1173163" indent="-233363" algn="l" defTabSz="938213" rtl="0" eaLnBrk="0" fontAlgn="base" hangingPunct="0">
        <a:spcBef>
          <a:spcPct val="20000"/>
        </a:spcBef>
        <a:spcAft>
          <a:spcPct val="0"/>
        </a:spcAft>
        <a:buFont typeface="Arial" charset="0"/>
        <a:buChar char="•"/>
        <a:defRPr sz="2500" kern="1200">
          <a:solidFill>
            <a:schemeClr val="tx1"/>
          </a:solidFill>
          <a:latin typeface="+mn-lt"/>
          <a:ea typeface="+mn-ea"/>
          <a:cs typeface="+mn-cs"/>
        </a:defRPr>
      </a:lvl3pPr>
      <a:lvl4pPr marL="16430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4pPr>
      <a:lvl5pPr marL="2112963" indent="-233363" algn="l" defTabSz="938213" rtl="0" eaLnBrk="0" fontAlgn="base" hangingPunct="0">
        <a:spcBef>
          <a:spcPct val="20000"/>
        </a:spcBef>
        <a:spcAft>
          <a:spcPct val="0"/>
        </a:spcAft>
        <a:buFont typeface="Arial" charset="0"/>
        <a:buChar char="»"/>
        <a:defRPr sz="1900" kern="1200">
          <a:solidFill>
            <a:schemeClr val="tx1"/>
          </a:solidFill>
          <a:latin typeface="+mn-lt"/>
          <a:ea typeface="+mn-ea"/>
          <a:cs typeface="+mn-cs"/>
        </a:defRPr>
      </a:lvl5pPr>
      <a:lvl6pPr marL="2583835"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6pPr>
      <a:lvl7pPr marL="305362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7pPr>
      <a:lvl8pPr marL="3523412"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8pPr>
      <a:lvl9pPr marL="3993197" indent="-234893" algn="l" defTabSz="939575" rtl="0" eaLnBrk="1" latinLnBrk="0" hangingPunct="1">
        <a:spcBef>
          <a:spcPct val="20000"/>
        </a:spcBef>
        <a:buFont typeface="Arial" pitchFamily="34" charset="0"/>
        <a:buChar char="•"/>
        <a:defRPr sz="1900" kern="1200">
          <a:solidFill>
            <a:schemeClr val="tx1"/>
          </a:solidFill>
          <a:latin typeface="+mn-lt"/>
          <a:ea typeface="+mn-ea"/>
          <a:cs typeface="+mn-cs"/>
        </a:defRPr>
      </a:lvl9pPr>
    </p:bodyStyle>
    <p:otherStyle>
      <a:defPPr>
        <a:defRPr lang="en-US"/>
      </a:defPPr>
      <a:lvl1pPr marL="0" algn="l" defTabSz="939575" rtl="0" eaLnBrk="1" latinLnBrk="0" hangingPunct="1">
        <a:defRPr sz="1700" kern="1200">
          <a:solidFill>
            <a:schemeClr val="tx1"/>
          </a:solidFill>
          <a:latin typeface="+mn-lt"/>
          <a:ea typeface="+mn-ea"/>
          <a:cs typeface="+mn-cs"/>
        </a:defRPr>
      </a:lvl1pPr>
      <a:lvl2pPr marL="469788" algn="l" defTabSz="939575" rtl="0" eaLnBrk="1" latinLnBrk="0" hangingPunct="1">
        <a:defRPr sz="1700" kern="1200">
          <a:solidFill>
            <a:schemeClr val="tx1"/>
          </a:solidFill>
          <a:latin typeface="+mn-lt"/>
          <a:ea typeface="+mn-ea"/>
          <a:cs typeface="+mn-cs"/>
        </a:defRPr>
      </a:lvl2pPr>
      <a:lvl3pPr marL="939575" algn="l" defTabSz="939575" rtl="0" eaLnBrk="1" latinLnBrk="0" hangingPunct="1">
        <a:defRPr sz="1700" kern="1200">
          <a:solidFill>
            <a:schemeClr val="tx1"/>
          </a:solidFill>
          <a:latin typeface="+mn-lt"/>
          <a:ea typeface="+mn-ea"/>
          <a:cs typeface="+mn-cs"/>
        </a:defRPr>
      </a:lvl3pPr>
      <a:lvl4pPr marL="1409365" algn="l" defTabSz="939575" rtl="0" eaLnBrk="1" latinLnBrk="0" hangingPunct="1">
        <a:defRPr sz="1700" kern="1200">
          <a:solidFill>
            <a:schemeClr val="tx1"/>
          </a:solidFill>
          <a:latin typeface="+mn-lt"/>
          <a:ea typeface="+mn-ea"/>
          <a:cs typeface="+mn-cs"/>
        </a:defRPr>
      </a:lvl4pPr>
      <a:lvl5pPr marL="1879152" algn="l" defTabSz="939575" rtl="0" eaLnBrk="1" latinLnBrk="0" hangingPunct="1">
        <a:defRPr sz="1700" kern="1200">
          <a:solidFill>
            <a:schemeClr val="tx1"/>
          </a:solidFill>
          <a:latin typeface="+mn-lt"/>
          <a:ea typeface="+mn-ea"/>
          <a:cs typeface="+mn-cs"/>
        </a:defRPr>
      </a:lvl5pPr>
      <a:lvl6pPr marL="2348940" algn="l" defTabSz="939575" rtl="0" eaLnBrk="1" latinLnBrk="0" hangingPunct="1">
        <a:defRPr sz="1700" kern="1200">
          <a:solidFill>
            <a:schemeClr val="tx1"/>
          </a:solidFill>
          <a:latin typeface="+mn-lt"/>
          <a:ea typeface="+mn-ea"/>
          <a:cs typeface="+mn-cs"/>
        </a:defRPr>
      </a:lvl6pPr>
      <a:lvl7pPr marL="2818729" algn="l" defTabSz="939575" rtl="0" eaLnBrk="1" latinLnBrk="0" hangingPunct="1">
        <a:defRPr sz="1700" kern="1200">
          <a:solidFill>
            <a:schemeClr val="tx1"/>
          </a:solidFill>
          <a:latin typeface="+mn-lt"/>
          <a:ea typeface="+mn-ea"/>
          <a:cs typeface="+mn-cs"/>
        </a:defRPr>
      </a:lvl7pPr>
      <a:lvl8pPr marL="3288515" algn="l" defTabSz="939575" rtl="0" eaLnBrk="1" latinLnBrk="0" hangingPunct="1">
        <a:defRPr sz="1700" kern="1200">
          <a:solidFill>
            <a:schemeClr val="tx1"/>
          </a:solidFill>
          <a:latin typeface="+mn-lt"/>
          <a:ea typeface="+mn-ea"/>
          <a:cs typeface="+mn-cs"/>
        </a:defRPr>
      </a:lvl8pPr>
      <a:lvl9pPr marL="3758305" algn="l" defTabSz="939575" rtl="0" eaLnBrk="1" latinLnBrk="0" hangingPunct="1">
        <a:defRPr sz="1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6.jpeg"/><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varam.gov.lv/lat/fondi/kohez/2014_2020/?doc=22582" TargetMode="External"/><Relationship Id="rId1" Type="http://schemas.openxmlformats.org/officeDocument/2006/relationships/slideLayout" Target="../slideLayouts/slideLayout9.xml"/><Relationship Id="rId5" Type="http://schemas.openxmlformats.org/officeDocument/2006/relationships/image" Target="../media/image6.jpeg"/><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varam.gov.lv/lat/fondi/kohez/2014_2020/?doc=21317"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esfondi.lv/vadlinijas--skaidrojumi" TargetMode="Externa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685800" y="3421810"/>
            <a:ext cx="7772400" cy="1571295"/>
          </a:xfrm>
        </p:spPr>
        <p:txBody>
          <a:bodyPr>
            <a:normAutofit/>
          </a:bodyPr>
          <a:lstStyle/>
          <a:p>
            <a:r>
              <a:rPr lang="lv-LV" sz="2400" dirty="0" smtClean="0"/>
              <a:t>Būtiskie nosacījumi projektu sagatavošanā</a:t>
            </a:r>
            <a:r>
              <a:rPr lang="lv-LV" sz="1600" dirty="0" smtClean="0"/>
              <a:t> </a:t>
            </a:r>
            <a:r>
              <a:rPr lang="lv-LV" sz="2800" dirty="0" smtClean="0"/>
              <a:t/>
            </a:r>
            <a:br>
              <a:rPr lang="lv-LV" sz="2800" dirty="0" smtClean="0"/>
            </a:br>
            <a:r>
              <a:rPr lang="lv-LV" sz="2400" dirty="0" smtClean="0"/>
              <a:t>SAM 3.3.1. un SAM 5.6.2. ietvaros</a:t>
            </a:r>
            <a:r>
              <a:rPr lang="lv-LV" sz="2800" dirty="0" smtClean="0"/>
              <a:t/>
            </a:r>
            <a:br>
              <a:rPr lang="lv-LV" sz="2800" dirty="0" smtClean="0"/>
            </a:br>
            <a:r>
              <a:rPr lang="lv-LV" sz="1600" dirty="0" smtClean="0"/>
              <a:t/>
            </a:r>
            <a:br>
              <a:rPr lang="lv-LV" sz="1600" dirty="0" smtClean="0"/>
            </a:br>
            <a:r>
              <a:rPr lang="lv-LV" sz="1300" dirty="0" smtClean="0">
                <a:solidFill>
                  <a:schemeClr val="bg1">
                    <a:lumMod val="50000"/>
                  </a:schemeClr>
                </a:solidFill>
              </a:rPr>
              <a:t>LPS </a:t>
            </a:r>
            <a:r>
              <a:rPr lang="lv-LV" sz="1300" dirty="0">
                <a:solidFill>
                  <a:schemeClr val="bg1">
                    <a:lumMod val="50000"/>
                  </a:schemeClr>
                </a:solidFill>
              </a:rPr>
              <a:t>0</a:t>
            </a:r>
            <a:r>
              <a:rPr lang="lv-LV" sz="1300" dirty="0" smtClean="0">
                <a:solidFill>
                  <a:schemeClr val="bg1">
                    <a:lumMod val="50000"/>
                  </a:schemeClr>
                </a:solidFill>
              </a:rPr>
              <a:t>7.10.2016.</a:t>
            </a:r>
            <a:endParaRPr lang="lv-LV" altLang="en-US" sz="1300" dirty="0" smtClean="0">
              <a:solidFill>
                <a:schemeClr val="bg1">
                  <a:lumMod val="50000"/>
                </a:schemeClr>
              </a:solidFill>
            </a:endParaRPr>
          </a:p>
        </p:txBody>
      </p:sp>
      <p:pic>
        <p:nvPicPr>
          <p:cNvPr id="1026" name="Picture 2"/>
          <p:cNvPicPr>
            <a:picLocks noChangeAspect="1" noChangeArrowheads="1"/>
          </p:cNvPicPr>
          <p:nvPr/>
        </p:nvPicPr>
        <p:blipFill>
          <a:blip r:embed="rId3" cstate="print"/>
          <a:srcRect/>
          <a:stretch>
            <a:fillRect/>
          </a:stretch>
        </p:blipFill>
        <p:spPr bwMode="auto">
          <a:xfrm>
            <a:off x="2945341" y="5565648"/>
            <a:ext cx="1540872" cy="921314"/>
          </a:xfrm>
          <a:prstGeom prst="rect">
            <a:avLst/>
          </a:prstGeom>
          <a:noFill/>
          <a:ln w="9525">
            <a:noFill/>
            <a:miter lim="800000"/>
            <a:headEnd/>
            <a:tailEnd/>
          </a:ln>
          <a:effectLst/>
        </p:spPr>
      </p:pic>
      <p:pic>
        <p:nvPicPr>
          <p:cNvPr id="1028" name="Picture 4" descr="http://www.esfondi.lv/upload/00-logo/ES_divkrasains.jpg"/>
          <p:cNvPicPr>
            <a:picLocks noChangeAspect="1" noChangeArrowheads="1"/>
          </p:cNvPicPr>
          <p:nvPr/>
        </p:nvPicPr>
        <p:blipFill>
          <a:blip r:embed="rId4" cstate="print"/>
          <a:srcRect/>
          <a:stretch>
            <a:fillRect/>
          </a:stretch>
        </p:blipFill>
        <p:spPr bwMode="auto">
          <a:xfrm>
            <a:off x="4578579" y="5439819"/>
            <a:ext cx="1396927" cy="1164106"/>
          </a:xfrm>
          <a:prstGeom prst="rect">
            <a:avLst/>
          </a:prstGeom>
          <a:noFill/>
        </p:spPr>
      </p:pic>
      <p:pic>
        <p:nvPicPr>
          <p:cNvPr id="2" name="Picture 2" descr="https://www.em.gov.lv/resources/web/gallery/2015-09-01_12_08_58_0109201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80479" y="5449867"/>
            <a:ext cx="5062932" cy="11641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3" y="751115"/>
            <a:ext cx="6096000" cy="805543"/>
          </a:xfrm>
        </p:spPr>
        <p:txBody>
          <a:bodyPr>
            <a:normAutofit/>
          </a:bodyPr>
          <a:lstStyle/>
          <a:p>
            <a:pPr algn="ctr"/>
            <a:r>
              <a:rPr lang="lv-LV" sz="2000" dirty="0" smtClean="0">
                <a:latin typeface="Calibri" panose="020F0502020204030204" pitchFamily="34" charset="0"/>
              </a:rPr>
              <a:t>Funkcionālais savienojums (līdz 2 km)</a:t>
            </a:r>
            <a:r>
              <a:rPr lang="lv-LV" sz="2000" dirty="0">
                <a:latin typeface="Calibri" panose="020F0502020204030204" pitchFamily="34" charset="0"/>
              </a:rPr>
              <a:t> </a:t>
            </a:r>
            <a:r>
              <a:rPr lang="lv-LV" sz="2000" dirty="0" smtClean="0">
                <a:latin typeface="Calibri" panose="020F0502020204030204" pitchFamily="34" charset="0"/>
              </a:rPr>
              <a:t>satiksmes infrastruktūras gadījumā </a:t>
            </a:r>
            <a:endParaRPr lang="lv-LV" sz="2000" dirty="0">
              <a:latin typeface="Calibri" panose="020F0502020204030204" pitchFamily="34" charset="0"/>
            </a:endParaRPr>
          </a:p>
        </p:txBody>
      </p:sp>
      <p:sp>
        <p:nvSpPr>
          <p:cNvPr id="3" name="Content Placeholder 2"/>
          <p:cNvSpPr>
            <a:spLocks noGrp="1"/>
          </p:cNvSpPr>
          <p:nvPr>
            <p:ph idx="1"/>
          </p:nvPr>
        </p:nvSpPr>
        <p:spPr>
          <a:xfrm>
            <a:off x="772886" y="1752600"/>
            <a:ext cx="7828546" cy="4778829"/>
          </a:xfrm>
        </p:spPr>
        <p:txBody>
          <a:bodyPr>
            <a:normAutofit/>
          </a:bodyPr>
          <a:lstStyle/>
          <a:p>
            <a:pPr algn="just"/>
            <a:r>
              <a:rPr lang="lv-LV" sz="1600" b="1" dirty="0" smtClean="0">
                <a:latin typeface="Calibri" panose="020F0502020204030204" pitchFamily="34" charset="0"/>
              </a:rPr>
              <a:t>Funkcionālais </a:t>
            </a:r>
            <a:r>
              <a:rPr lang="lv-LV" sz="1600" b="1" dirty="0">
                <a:latin typeface="Calibri" panose="020F0502020204030204" pitchFamily="34" charset="0"/>
              </a:rPr>
              <a:t>savienojums ir ceļš/iela/satiksmes </a:t>
            </a:r>
            <a:r>
              <a:rPr lang="lv-LV" sz="1600" b="1" dirty="0" smtClean="0">
                <a:latin typeface="Calibri" panose="020F0502020204030204" pitchFamily="34" charset="0"/>
              </a:rPr>
              <a:t>pārvads, kas ir </a:t>
            </a:r>
            <a:r>
              <a:rPr lang="lv-LV" sz="1600" b="1" u="sng" dirty="0" smtClean="0">
                <a:solidFill>
                  <a:srgbClr val="FF0000"/>
                </a:solidFill>
                <a:latin typeface="Calibri" panose="020F0502020204030204" pitchFamily="34" charset="0"/>
              </a:rPr>
              <a:t>savienojums</a:t>
            </a:r>
            <a:r>
              <a:rPr lang="lv-LV" sz="1600" b="1" dirty="0" smtClean="0">
                <a:latin typeface="Calibri" panose="020F0502020204030204" pitchFamily="34" charset="0"/>
              </a:rPr>
              <a:t>  ar  «degradēto teritoriju» </a:t>
            </a:r>
            <a:r>
              <a:rPr lang="lv-LV" sz="1600" b="1" dirty="0">
                <a:latin typeface="Calibri" panose="020F0502020204030204" pitchFamily="34" charset="0"/>
              </a:rPr>
              <a:t>(SAM 5.6.2.), kuru projekta ietvaros </a:t>
            </a:r>
            <a:r>
              <a:rPr lang="lv-LV" sz="1600" b="1" dirty="0" smtClean="0">
                <a:latin typeface="Calibri" panose="020F0502020204030204" pitchFamily="34" charset="0"/>
              </a:rPr>
              <a:t>atjaunos,  </a:t>
            </a:r>
            <a:r>
              <a:rPr lang="lv-LV" sz="1600" b="1" dirty="0">
                <a:latin typeface="Calibri" panose="020F0502020204030204" pitchFamily="34" charset="0"/>
              </a:rPr>
              <a:t>vai </a:t>
            </a:r>
            <a:r>
              <a:rPr lang="lv-LV" sz="1600" b="1" dirty="0" smtClean="0">
                <a:latin typeface="Calibri" panose="020F0502020204030204" pitchFamily="34" charset="0"/>
              </a:rPr>
              <a:t>«</a:t>
            </a:r>
            <a:r>
              <a:rPr lang="lv-LV" sz="1600" b="1" dirty="0">
                <a:latin typeface="Calibri" panose="020F0502020204030204" pitchFamily="34" charset="0"/>
              </a:rPr>
              <a:t>ar komercdarbību </a:t>
            </a:r>
            <a:r>
              <a:rPr lang="lv-LV" sz="1600" b="1" dirty="0" smtClean="0">
                <a:latin typeface="Calibri" panose="020F0502020204030204" pitchFamily="34" charset="0"/>
              </a:rPr>
              <a:t>saistīto teritoriju» </a:t>
            </a:r>
            <a:r>
              <a:rPr lang="lv-LV" sz="1600" b="1" dirty="0">
                <a:latin typeface="Calibri" panose="020F0502020204030204" pitchFamily="34" charset="0"/>
              </a:rPr>
              <a:t>(SAM 3.3.1.)</a:t>
            </a:r>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10</a:t>
            </a:fld>
            <a:endParaRPr lang="en-US" altLang="en-US"/>
          </a:p>
        </p:txBody>
      </p:sp>
      <p:sp>
        <p:nvSpPr>
          <p:cNvPr id="7" name="Oval 6"/>
          <p:cNvSpPr/>
          <p:nvPr/>
        </p:nvSpPr>
        <p:spPr>
          <a:xfrm>
            <a:off x="685801" y="2974146"/>
            <a:ext cx="2286000" cy="2599340"/>
          </a:xfrm>
          <a:prstGeom prst="ellipse">
            <a:avLst/>
          </a:prstGeom>
          <a:pattFill prst="pct60">
            <a:fgClr>
              <a:srgbClr val="92D050"/>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8" name="TextBox 7"/>
          <p:cNvSpPr txBox="1"/>
          <p:nvPr/>
        </p:nvSpPr>
        <p:spPr>
          <a:xfrm>
            <a:off x="4062591" y="3356301"/>
            <a:ext cx="2592966" cy="523220"/>
          </a:xfrm>
          <a:prstGeom prst="rect">
            <a:avLst/>
          </a:prstGeom>
          <a:noFill/>
        </p:spPr>
        <p:txBody>
          <a:bodyPr wrap="square" rtlCol="0">
            <a:spAutoFit/>
          </a:bodyPr>
          <a:lstStyle/>
          <a:p>
            <a:pPr algn="ctr"/>
            <a:r>
              <a:rPr lang="lv-LV" sz="1400" b="1" dirty="0" smtClean="0">
                <a:solidFill>
                  <a:schemeClr val="tx2"/>
                </a:solidFill>
                <a:latin typeface="Calibri" panose="020F0502020204030204" pitchFamily="34" charset="0"/>
              </a:rPr>
              <a:t>Funkcionālais savienojums </a:t>
            </a:r>
            <a:r>
              <a:rPr lang="lv-LV" sz="1400" b="1" u="sng" dirty="0" smtClean="0">
                <a:solidFill>
                  <a:schemeClr val="tx2"/>
                </a:solidFill>
                <a:latin typeface="Calibri" panose="020F0502020204030204" pitchFamily="34" charset="0"/>
              </a:rPr>
              <a:t>līdz</a:t>
            </a:r>
            <a:r>
              <a:rPr lang="lv-LV" sz="1400" b="1" dirty="0" smtClean="0">
                <a:solidFill>
                  <a:schemeClr val="tx2"/>
                </a:solidFill>
                <a:latin typeface="Calibri" panose="020F0502020204030204" pitchFamily="34" charset="0"/>
              </a:rPr>
              <a:t> teritorijai, </a:t>
            </a:r>
            <a:r>
              <a:rPr lang="lv-LV" sz="1400" b="1" u="sng" dirty="0" smtClean="0">
                <a:solidFill>
                  <a:schemeClr val="tx2"/>
                </a:solidFill>
                <a:latin typeface="Calibri" panose="020F0502020204030204" pitchFamily="34" charset="0"/>
              </a:rPr>
              <a:t>ne vairāk kā 2 km </a:t>
            </a:r>
            <a:endParaRPr lang="lv-LV" sz="1400" b="1" u="sng" dirty="0">
              <a:solidFill>
                <a:schemeClr val="tx2"/>
              </a:solidFill>
              <a:latin typeface="Calibri" panose="020F0502020204030204" pitchFamily="34" charset="0"/>
            </a:endParaRPr>
          </a:p>
        </p:txBody>
      </p:sp>
      <p:sp>
        <p:nvSpPr>
          <p:cNvPr id="10" name="TextBox 9"/>
          <p:cNvSpPr txBox="1"/>
          <p:nvPr/>
        </p:nvSpPr>
        <p:spPr>
          <a:xfrm>
            <a:off x="892629" y="3227513"/>
            <a:ext cx="1813483" cy="2523768"/>
          </a:xfrm>
          <a:prstGeom prst="rect">
            <a:avLst/>
          </a:prstGeom>
          <a:noFill/>
        </p:spPr>
        <p:txBody>
          <a:bodyPr wrap="square" rtlCol="0">
            <a:spAutoFit/>
          </a:bodyPr>
          <a:lstStyle/>
          <a:p>
            <a:pPr algn="ctr"/>
            <a:r>
              <a:rPr lang="lv-LV" sz="1200" b="1" dirty="0" smtClean="0">
                <a:latin typeface="Calibri" panose="020F0502020204030204" pitchFamily="34" charset="0"/>
              </a:rPr>
              <a:t>Ar </a:t>
            </a:r>
            <a:r>
              <a:rPr lang="lv-LV" sz="1200" b="1" u="sng" dirty="0" smtClean="0">
                <a:latin typeface="Calibri" panose="020F0502020204030204" pitchFamily="34" charset="0"/>
              </a:rPr>
              <a:t>komercdarbību</a:t>
            </a:r>
            <a:r>
              <a:rPr lang="lv-LV" sz="1200" b="1" dirty="0" smtClean="0">
                <a:latin typeface="Calibri" panose="020F0502020204030204" pitchFamily="34" charset="0"/>
              </a:rPr>
              <a:t> saistītā teritorija, </a:t>
            </a:r>
            <a:r>
              <a:rPr lang="lv-LV" sz="1200" b="1" dirty="0">
                <a:latin typeface="Calibri" panose="020F0502020204030204" pitchFamily="34" charset="0"/>
              </a:rPr>
              <a:t>kurā darbojas </a:t>
            </a:r>
            <a:r>
              <a:rPr lang="lv-LV" sz="1200" b="1" dirty="0" smtClean="0">
                <a:latin typeface="Calibri" panose="020F0502020204030204" pitchFamily="34" charset="0"/>
              </a:rPr>
              <a:t>komersants, kas dos projekta iznākuma rādītāju </a:t>
            </a:r>
          </a:p>
          <a:p>
            <a:pPr algn="ctr"/>
            <a:r>
              <a:rPr lang="lv-LV" sz="1200" b="1" dirty="0" smtClean="0">
                <a:latin typeface="Calibri" panose="020F0502020204030204" pitchFamily="34" charset="0"/>
              </a:rPr>
              <a:t>(3.3.1) </a:t>
            </a:r>
          </a:p>
          <a:p>
            <a:pPr algn="ctr"/>
            <a:r>
              <a:rPr lang="lv-LV" sz="1200" b="1" dirty="0" smtClean="0">
                <a:latin typeface="Calibri" panose="020F0502020204030204" pitchFamily="34" charset="0"/>
              </a:rPr>
              <a:t>vai </a:t>
            </a:r>
          </a:p>
          <a:p>
            <a:pPr algn="ctr"/>
            <a:r>
              <a:rPr lang="lv-LV" sz="1200" b="1" u="sng" dirty="0" smtClean="0">
                <a:latin typeface="Calibri" panose="020F0502020204030204" pitchFamily="34" charset="0"/>
              </a:rPr>
              <a:t>Degradētā</a:t>
            </a:r>
            <a:r>
              <a:rPr lang="lv-LV" sz="1200" b="1" dirty="0" smtClean="0">
                <a:latin typeface="Calibri" panose="020F0502020204030204" pitchFamily="34" charset="0"/>
              </a:rPr>
              <a:t> teritorija, kurā darbojas </a:t>
            </a:r>
            <a:r>
              <a:rPr lang="lv-LV" sz="1200" b="1" dirty="0">
                <a:latin typeface="Calibri" panose="020F0502020204030204" pitchFamily="34" charset="0"/>
              </a:rPr>
              <a:t>komersants, kas dos projekta iznākuma rādītāju </a:t>
            </a:r>
          </a:p>
          <a:p>
            <a:pPr algn="ctr"/>
            <a:r>
              <a:rPr lang="lv-LV" sz="1200" b="1" dirty="0" smtClean="0">
                <a:latin typeface="Calibri" panose="020F0502020204030204" pitchFamily="34" charset="0"/>
              </a:rPr>
              <a:t>(5.6.2.)</a:t>
            </a:r>
          </a:p>
          <a:p>
            <a:pPr algn="ctr"/>
            <a:r>
              <a:rPr lang="lv-LV" sz="1400" b="1" dirty="0" smtClean="0">
                <a:latin typeface="Calibri" panose="020F0502020204030204" pitchFamily="34" charset="0"/>
              </a:rPr>
              <a:t> </a:t>
            </a:r>
            <a:endParaRPr lang="lv-LV" sz="1400" b="1" dirty="0">
              <a:latin typeface="Calibri" panose="020F0502020204030204" pitchFamily="34" charset="0"/>
            </a:endParaRPr>
          </a:p>
        </p:txBody>
      </p:sp>
      <p:sp>
        <p:nvSpPr>
          <p:cNvPr id="11" name="Rectangle 10"/>
          <p:cNvSpPr/>
          <p:nvPr/>
        </p:nvSpPr>
        <p:spPr>
          <a:xfrm rot="20179697">
            <a:off x="2747994" y="3091442"/>
            <a:ext cx="2275114" cy="272143"/>
          </a:xfrm>
          <a:prstGeom prst="rect">
            <a:avLst/>
          </a:prstGeom>
          <a:pattFill prst="shingle">
            <a:fgClr>
              <a:schemeClr val="bg1">
                <a:lumMod val="5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2" name="Right Brace 11"/>
          <p:cNvSpPr/>
          <p:nvPr/>
        </p:nvSpPr>
        <p:spPr>
          <a:xfrm rot="3980770">
            <a:off x="3981258" y="2403932"/>
            <a:ext cx="162666" cy="2153392"/>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3" name="Rectangle 12"/>
          <p:cNvSpPr/>
          <p:nvPr/>
        </p:nvSpPr>
        <p:spPr>
          <a:xfrm rot="1462406">
            <a:off x="2681995" y="5437414"/>
            <a:ext cx="3176958" cy="272143"/>
          </a:xfrm>
          <a:prstGeom prst="rect">
            <a:avLst/>
          </a:prstGeom>
          <a:pattFill prst="diagBrick">
            <a:fgClr>
              <a:schemeClr val="bg1">
                <a:lumMod val="50000"/>
              </a:schemeClr>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4" name="Rectangle 13"/>
          <p:cNvSpPr/>
          <p:nvPr/>
        </p:nvSpPr>
        <p:spPr>
          <a:xfrm rot="1479290">
            <a:off x="2746098" y="4897137"/>
            <a:ext cx="927962" cy="394503"/>
          </a:xfrm>
          <a:prstGeom prst="rect">
            <a:avLst/>
          </a:prstGeom>
          <a:pattFill prst="wdDnDiag">
            <a:fgClr>
              <a:schemeClr val="accent1"/>
            </a:fgClr>
            <a:bgClr>
              <a:schemeClr val="bg1"/>
            </a:bgClr>
          </a:patt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lv-LV"/>
          </a:p>
        </p:txBody>
      </p:sp>
      <p:sp>
        <p:nvSpPr>
          <p:cNvPr id="15" name="Right Brace 14"/>
          <p:cNvSpPr/>
          <p:nvPr/>
        </p:nvSpPr>
        <p:spPr>
          <a:xfrm rot="17681817">
            <a:off x="4721875" y="4379122"/>
            <a:ext cx="259183" cy="2153392"/>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6" name="TextBox 15"/>
          <p:cNvSpPr txBox="1"/>
          <p:nvPr/>
        </p:nvSpPr>
        <p:spPr>
          <a:xfrm>
            <a:off x="4653739" y="4874284"/>
            <a:ext cx="3619404" cy="738664"/>
          </a:xfrm>
          <a:prstGeom prst="rect">
            <a:avLst/>
          </a:prstGeom>
          <a:noFill/>
        </p:spPr>
        <p:txBody>
          <a:bodyPr wrap="square" rtlCol="0">
            <a:spAutoFit/>
          </a:bodyPr>
          <a:lstStyle/>
          <a:p>
            <a:pPr algn="ctr"/>
            <a:r>
              <a:rPr lang="lv-LV" sz="1400" b="1" dirty="0" smtClean="0">
                <a:solidFill>
                  <a:schemeClr val="tx2"/>
                </a:solidFill>
                <a:latin typeface="Calibri" panose="020F0502020204030204" pitchFamily="34" charset="0"/>
              </a:rPr>
              <a:t>Funkcionālais savienojums </a:t>
            </a:r>
            <a:r>
              <a:rPr lang="lv-LV" sz="1400" b="1" u="sng" dirty="0" smtClean="0">
                <a:solidFill>
                  <a:schemeClr val="tx2"/>
                </a:solidFill>
                <a:latin typeface="Calibri" panose="020F0502020204030204" pitchFamily="34" charset="0"/>
              </a:rPr>
              <a:t>līdz</a:t>
            </a:r>
            <a:r>
              <a:rPr lang="lv-LV" sz="1400" b="1" dirty="0" smtClean="0">
                <a:solidFill>
                  <a:schemeClr val="tx2"/>
                </a:solidFill>
                <a:latin typeface="Calibri" panose="020F0502020204030204" pitchFamily="34" charset="0"/>
              </a:rPr>
              <a:t> teritorijai, </a:t>
            </a:r>
            <a:r>
              <a:rPr lang="lv-LV" sz="1400" b="1" u="sng" dirty="0" smtClean="0">
                <a:solidFill>
                  <a:schemeClr val="tx2"/>
                </a:solidFill>
                <a:latin typeface="Calibri" panose="020F0502020204030204" pitchFamily="34" charset="0"/>
              </a:rPr>
              <a:t>ne vairāk kā 2 km</a:t>
            </a:r>
            <a:r>
              <a:rPr lang="lv-LV" sz="1400" b="1" dirty="0" smtClean="0">
                <a:solidFill>
                  <a:schemeClr val="tx2"/>
                </a:solidFill>
                <a:latin typeface="Calibri" panose="020F0502020204030204" pitchFamily="34" charset="0"/>
              </a:rPr>
              <a:t>, neieskaitot komersantam apsaimniekošanā nodoto ceļa posmu </a:t>
            </a:r>
            <a:endParaRPr lang="lv-LV" sz="1400" b="1" dirty="0">
              <a:solidFill>
                <a:schemeClr val="tx2"/>
              </a:solidFill>
              <a:latin typeface="Calibri" panose="020F0502020204030204" pitchFamily="34" charset="0"/>
            </a:endParaRPr>
          </a:p>
        </p:txBody>
      </p:sp>
      <p:sp>
        <p:nvSpPr>
          <p:cNvPr id="17" name="Right Brace 16"/>
          <p:cNvSpPr/>
          <p:nvPr/>
        </p:nvSpPr>
        <p:spPr>
          <a:xfrm rot="6705173">
            <a:off x="2939124" y="5032223"/>
            <a:ext cx="212746" cy="730578"/>
          </a:xfrm>
          <a:prstGeom prst="rightBrace">
            <a:avLst/>
          </a:prstGeom>
          <a:ln w="22225">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lv-LV"/>
          </a:p>
        </p:txBody>
      </p:sp>
      <p:sp>
        <p:nvSpPr>
          <p:cNvPr id="18" name="TextBox 17"/>
          <p:cNvSpPr txBox="1"/>
          <p:nvPr/>
        </p:nvSpPr>
        <p:spPr>
          <a:xfrm>
            <a:off x="1850572" y="5457077"/>
            <a:ext cx="2262452" cy="738664"/>
          </a:xfrm>
          <a:prstGeom prst="rect">
            <a:avLst/>
          </a:prstGeom>
          <a:noFill/>
        </p:spPr>
        <p:txBody>
          <a:bodyPr wrap="square" rtlCol="0">
            <a:spAutoFit/>
          </a:bodyPr>
          <a:lstStyle/>
          <a:p>
            <a:pPr algn="ctr"/>
            <a:r>
              <a:rPr lang="lv-LV" sz="1400" b="1" dirty="0">
                <a:solidFill>
                  <a:schemeClr val="tx2"/>
                </a:solidFill>
                <a:latin typeface="Calibri" panose="020F0502020204030204" pitchFamily="34" charset="0"/>
              </a:rPr>
              <a:t>K</a:t>
            </a:r>
            <a:r>
              <a:rPr lang="lv-LV" sz="1400" b="1" dirty="0" smtClean="0">
                <a:solidFill>
                  <a:schemeClr val="tx2"/>
                </a:solidFill>
                <a:latin typeface="Calibri" panose="020F0502020204030204" pitchFamily="34" charset="0"/>
              </a:rPr>
              <a:t>omersantam apsaimniekošanā nodotais ceļa posms, piem. 0,5 km </a:t>
            </a:r>
            <a:endParaRPr lang="lv-LV" sz="1400" b="1" dirty="0">
              <a:solidFill>
                <a:schemeClr val="tx2"/>
              </a:solidFill>
              <a:latin typeface="Calibri" panose="020F0502020204030204" pitchFamily="34" charset="0"/>
            </a:endParaRPr>
          </a:p>
        </p:txBody>
      </p:sp>
    </p:spTree>
    <p:extLst>
      <p:ext uri="{BB962C8B-B14F-4D97-AF65-F5344CB8AC3E}">
        <p14:creationId xmlns:p14="http://schemas.microsoft.com/office/powerpoint/2010/main" val="1808400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693362"/>
            <a:ext cx="6096000" cy="1036642"/>
          </a:xfrm>
        </p:spPr>
        <p:txBody>
          <a:bodyPr/>
          <a:lstStyle/>
          <a:p>
            <a:pPr algn="ctr"/>
            <a:r>
              <a:rPr lang="lv-LV" dirty="0" smtClean="0"/>
              <a:t/>
            </a:r>
            <a:br>
              <a:rPr lang="lv-LV" dirty="0" smtClean="0"/>
            </a:br>
            <a:r>
              <a:rPr lang="lv-LV" dirty="0" smtClean="0">
                <a:latin typeface="Calibri" panose="020F0502020204030204" pitchFamily="34" charset="0"/>
              </a:rPr>
              <a:t>Kartogrāfija</a:t>
            </a:r>
            <a:endParaRPr lang="lv-LV" dirty="0">
              <a:latin typeface="Calibri" panose="020F0502020204030204" pitchFamily="34" charset="0"/>
            </a:endParaRPr>
          </a:p>
        </p:txBody>
      </p:sp>
      <p:sp>
        <p:nvSpPr>
          <p:cNvPr id="3" name="Content Placeholder 2"/>
          <p:cNvSpPr>
            <a:spLocks noGrp="1"/>
          </p:cNvSpPr>
          <p:nvPr>
            <p:ph idx="1"/>
          </p:nvPr>
        </p:nvSpPr>
        <p:spPr>
          <a:xfrm>
            <a:off x="504092" y="1752600"/>
            <a:ext cx="8182708" cy="4876800"/>
          </a:xfrm>
        </p:spPr>
        <p:txBody>
          <a:bodyPr>
            <a:normAutofit/>
          </a:bodyPr>
          <a:lstStyle/>
          <a:p>
            <a:pPr algn="ctr"/>
            <a:r>
              <a:rPr lang="lv-LV" sz="1800" dirty="0" smtClean="0">
                <a:latin typeface="Calibri" panose="020F0502020204030204" pitchFamily="34" charset="0"/>
              </a:rPr>
              <a:t>Iesniedzot projektu vērtēšanai, projektam jāpievieno </a:t>
            </a:r>
            <a:r>
              <a:rPr lang="lv-LV" sz="1800" b="1" dirty="0" smtClean="0">
                <a:latin typeface="Calibri" panose="020F0502020204030204" pitchFamily="34" charset="0"/>
              </a:rPr>
              <a:t>kartogrāfiskais materiāls</a:t>
            </a:r>
            <a:r>
              <a:rPr lang="lv-LV" sz="1800" dirty="0" smtClean="0">
                <a:latin typeface="Calibri" panose="020F0502020204030204" pitchFamily="34" charset="0"/>
              </a:rPr>
              <a:t>, kurā norāda:</a:t>
            </a:r>
          </a:p>
          <a:p>
            <a:pPr marL="457200" indent="-280988" algn="just">
              <a:buAutoNum type="arabicParenR"/>
            </a:pPr>
            <a:endParaRPr lang="lv-LV" sz="1800" dirty="0" smtClean="0">
              <a:latin typeface="Calibri" panose="020F0502020204030204" pitchFamily="34" charset="0"/>
            </a:endParaRPr>
          </a:p>
          <a:p>
            <a:pPr marL="457200" indent="-280988" algn="just">
              <a:buAutoNum type="arabicParenR"/>
            </a:pPr>
            <a:endParaRPr lang="lv-LV" sz="1800" dirty="0">
              <a:latin typeface="Calibri" panose="020F0502020204030204" pitchFamily="34" charset="0"/>
            </a:endParaRPr>
          </a:p>
          <a:p>
            <a:pPr marL="457200" indent="-280988" algn="just">
              <a:buAutoNum type="arabicParenR"/>
            </a:pPr>
            <a:endParaRPr lang="lv-LV" sz="1800" dirty="0" smtClean="0">
              <a:latin typeface="Calibri" panose="020F0502020204030204" pitchFamily="34" charset="0"/>
            </a:endParaRPr>
          </a:p>
          <a:p>
            <a:pPr marL="457200" indent="-280988" algn="just">
              <a:buAutoNum type="arabicParenR"/>
            </a:pPr>
            <a:endParaRPr lang="lv-LV" sz="1800" dirty="0">
              <a:latin typeface="Calibri" panose="020F0502020204030204" pitchFamily="34" charset="0"/>
            </a:endParaRPr>
          </a:p>
          <a:p>
            <a:pPr marL="457200" indent="-280988" algn="just">
              <a:buAutoNum type="arabicParenR"/>
            </a:pPr>
            <a:endParaRPr lang="lv-LV" sz="1800" dirty="0" smtClean="0">
              <a:latin typeface="Calibri" panose="020F0502020204030204" pitchFamily="34" charset="0"/>
            </a:endParaRPr>
          </a:p>
          <a:p>
            <a:pPr marL="176212" algn="just"/>
            <a:endParaRPr lang="lv-LV" sz="1800" dirty="0" smtClean="0">
              <a:latin typeface="Calibri" panose="020F0502020204030204" pitchFamily="34" charset="0"/>
            </a:endParaRPr>
          </a:p>
          <a:p>
            <a:pPr marL="176212" algn="just"/>
            <a:endParaRPr lang="lv-LV" sz="1800" dirty="0">
              <a:latin typeface="Calibri" panose="020F0502020204030204" pitchFamily="34" charset="0"/>
            </a:endParaRPr>
          </a:p>
          <a:p>
            <a:pPr marL="176212" algn="just"/>
            <a:endParaRPr lang="lv-LV" sz="1800" dirty="0" smtClean="0">
              <a:latin typeface="Calibri" panose="020F0502020204030204" pitchFamily="34" charset="0"/>
            </a:endParaRPr>
          </a:p>
          <a:p>
            <a:endParaRPr lang="lv-LV" dirty="0" smtClean="0"/>
          </a:p>
          <a:p>
            <a:endParaRPr lang="lv-LV" dirty="0"/>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11</a:t>
            </a:fld>
            <a:endParaRPr lang="en-US" altLang="en-US"/>
          </a:p>
        </p:txBody>
      </p:sp>
      <p:sp>
        <p:nvSpPr>
          <p:cNvPr id="7" name="Rounded Rectangle 6"/>
          <p:cNvSpPr/>
          <p:nvPr/>
        </p:nvSpPr>
        <p:spPr>
          <a:xfrm>
            <a:off x="2450123" y="2414953"/>
            <a:ext cx="4243754" cy="50409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dirty="0" smtClean="0">
                <a:solidFill>
                  <a:schemeClr val="tx1"/>
                </a:solidFill>
                <a:latin typeface="Calibri" panose="020F0502020204030204" pitchFamily="34" charset="0"/>
              </a:rPr>
              <a:t>1) </a:t>
            </a:r>
            <a:r>
              <a:rPr lang="lv-LV" sz="1400" b="1" dirty="0" smtClean="0">
                <a:solidFill>
                  <a:schemeClr val="tx1"/>
                </a:solidFill>
                <a:latin typeface="Calibri" panose="020F0502020204030204" pitchFamily="34" charset="0"/>
              </a:rPr>
              <a:t>projekta </a:t>
            </a:r>
            <a:r>
              <a:rPr lang="lv-LV" sz="1400" b="1" dirty="0">
                <a:solidFill>
                  <a:schemeClr val="tx1"/>
                </a:solidFill>
                <a:latin typeface="Calibri" panose="020F0502020204030204" pitchFamily="34" charset="0"/>
              </a:rPr>
              <a:t>teritoriju </a:t>
            </a:r>
            <a:r>
              <a:rPr lang="lv-LV" sz="1400" i="1" dirty="0">
                <a:solidFill>
                  <a:schemeClr val="tx1"/>
                </a:solidFill>
                <a:latin typeface="Calibri" panose="020F0502020204030204" pitchFamily="34" charset="0"/>
              </a:rPr>
              <a:t>(SAM 3.3.1., SAM 5.6.2</a:t>
            </a:r>
            <a:r>
              <a:rPr lang="lv-LV" sz="1400" i="1" dirty="0" smtClean="0">
                <a:solidFill>
                  <a:schemeClr val="tx1"/>
                </a:solidFill>
                <a:latin typeface="Calibri" panose="020F0502020204030204" pitchFamily="34" charset="0"/>
              </a:rPr>
              <a:t>.)</a:t>
            </a:r>
            <a:endParaRPr lang="lv-LV" sz="1400" dirty="0">
              <a:solidFill>
                <a:schemeClr val="tx1"/>
              </a:solidFill>
            </a:endParaRPr>
          </a:p>
        </p:txBody>
      </p:sp>
      <p:sp>
        <p:nvSpPr>
          <p:cNvPr id="8" name="Rounded Rectangle 7"/>
          <p:cNvSpPr/>
          <p:nvPr/>
        </p:nvSpPr>
        <p:spPr>
          <a:xfrm>
            <a:off x="1441938" y="3071445"/>
            <a:ext cx="6412524" cy="539263"/>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2" algn="ctr"/>
            <a:r>
              <a:rPr lang="lv-LV" sz="1400" dirty="0" smtClean="0">
                <a:solidFill>
                  <a:schemeClr val="tx1"/>
                </a:solidFill>
                <a:latin typeface="Calibri" panose="020F0502020204030204" pitchFamily="34" charset="0"/>
              </a:rPr>
              <a:t>2) </a:t>
            </a:r>
            <a:r>
              <a:rPr lang="lv-LV" sz="1400" b="1" dirty="0">
                <a:solidFill>
                  <a:schemeClr val="tx1"/>
                </a:solidFill>
                <a:latin typeface="Calibri" panose="020F0502020204030204" pitchFamily="34" charset="0"/>
              </a:rPr>
              <a:t>komersantu atrašanās </a:t>
            </a:r>
            <a:r>
              <a:rPr lang="lv-LV" sz="1400" b="1" dirty="0" smtClean="0">
                <a:solidFill>
                  <a:schemeClr val="tx1"/>
                </a:solidFill>
                <a:latin typeface="Calibri" panose="020F0502020204030204" pitchFamily="34" charset="0"/>
              </a:rPr>
              <a:t>vietu</a:t>
            </a:r>
            <a:r>
              <a:rPr lang="lv-LV" sz="1400" dirty="0" smtClean="0">
                <a:solidFill>
                  <a:schemeClr val="tx1"/>
                </a:solidFill>
                <a:latin typeface="Calibri" panose="020F0502020204030204" pitchFamily="34" charset="0"/>
              </a:rPr>
              <a:t> (arī komersanta nosaukumu) iznākuma </a:t>
            </a:r>
            <a:r>
              <a:rPr lang="lv-LV" sz="1400" dirty="0">
                <a:solidFill>
                  <a:schemeClr val="tx1"/>
                </a:solidFill>
                <a:latin typeface="Calibri" panose="020F0502020204030204" pitchFamily="34" charset="0"/>
              </a:rPr>
              <a:t>rādītāju vērtību sasniegšanas brīdī </a:t>
            </a:r>
            <a:r>
              <a:rPr lang="lv-LV" sz="1400" i="1" dirty="0">
                <a:solidFill>
                  <a:schemeClr val="tx1"/>
                </a:solidFill>
                <a:latin typeface="Calibri" panose="020F0502020204030204" pitchFamily="34" charset="0"/>
              </a:rPr>
              <a:t>(SAM 3.3.1., SAM 5.6.2.)</a:t>
            </a:r>
          </a:p>
        </p:txBody>
      </p:sp>
      <p:sp>
        <p:nvSpPr>
          <p:cNvPr id="9" name="Rounded Rectangle 8"/>
          <p:cNvSpPr/>
          <p:nvPr/>
        </p:nvSpPr>
        <p:spPr>
          <a:xfrm>
            <a:off x="597877" y="4296507"/>
            <a:ext cx="3352800" cy="113713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2" algn="ctr"/>
            <a:r>
              <a:rPr lang="lv-LV" sz="1400" dirty="0" smtClean="0">
                <a:solidFill>
                  <a:schemeClr val="tx1"/>
                </a:solidFill>
                <a:latin typeface="Calibri" panose="020F0502020204030204" pitchFamily="34" charset="0"/>
              </a:rPr>
              <a:t>3) </a:t>
            </a:r>
            <a:r>
              <a:rPr lang="lv-LV" sz="1400" b="1" dirty="0">
                <a:solidFill>
                  <a:schemeClr val="tx1"/>
                </a:solidFill>
                <a:latin typeface="Calibri" panose="020F0502020204030204" pitchFamily="34" charset="0"/>
              </a:rPr>
              <a:t>ar komercdarbību saistīto teritoriju</a:t>
            </a:r>
            <a:r>
              <a:rPr lang="lv-LV" sz="1400" dirty="0">
                <a:solidFill>
                  <a:schemeClr val="tx1"/>
                </a:solidFill>
                <a:latin typeface="Calibri" panose="020F0502020204030204" pitchFamily="34" charset="0"/>
              </a:rPr>
              <a:t>, ja SAM 3.3.1. projekta ietvaros paredzētas satiksmes infrastruktūras </a:t>
            </a:r>
            <a:r>
              <a:rPr lang="lv-LV" sz="1400" dirty="0" smtClean="0">
                <a:solidFill>
                  <a:schemeClr val="tx1"/>
                </a:solidFill>
                <a:latin typeface="Calibri" panose="020F0502020204030204" pitchFamily="34" charset="0"/>
              </a:rPr>
              <a:t>izmaksas</a:t>
            </a:r>
            <a:endParaRPr lang="lv-LV" sz="1400" i="1" dirty="0">
              <a:solidFill>
                <a:schemeClr val="tx1"/>
              </a:solidFill>
              <a:latin typeface="Calibri" panose="020F0502020204030204" pitchFamily="34" charset="0"/>
            </a:endParaRPr>
          </a:p>
        </p:txBody>
      </p:sp>
      <p:sp>
        <p:nvSpPr>
          <p:cNvPr id="10" name="Rounded Rectangle 9"/>
          <p:cNvSpPr/>
          <p:nvPr/>
        </p:nvSpPr>
        <p:spPr>
          <a:xfrm>
            <a:off x="4829909" y="4296507"/>
            <a:ext cx="3704490" cy="113713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76212" algn="ctr"/>
            <a:r>
              <a:rPr lang="lv-LV" sz="1400" dirty="0" smtClean="0">
                <a:solidFill>
                  <a:schemeClr val="tx1"/>
                </a:solidFill>
                <a:latin typeface="Calibri" panose="020F0502020204030204" pitchFamily="34" charset="0"/>
              </a:rPr>
              <a:t>3) </a:t>
            </a:r>
            <a:r>
              <a:rPr lang="lv-LV" sz="1400" b="1" dirty="0">
                <a:solidFill>
                  <a:schemeClr val="tx1"/>
                </a:solidFill>
                <a:latin typeface="Calibri" panose="020F0502020204030204" pitchFamily="34" charset="0"/>
              </a:rPr>
              <a:t>degradēto un atjaunojamo degradēto teritoriju</a:t>
            </a:r>
            <a:r>
              <a:rPr lang="lv-LV" sz="1400" dirty="0">
                <a:solidFill>
                  <a:schemeClr val="tx1"/>
                </a:solidFill>
                <a:latin typeface="Calibri" panose="020F0502020204030204" pitchFamily="34" charset="0"/>
              </a:rPr>
              <a:t>, kurā paredzētas SAM 5.6.2.projekta </a:t>
            </a:r>
            <a:r>
              <a:rPr lang="lv-LV" sz="1400" dirty="0" smtClean="0">
                <a:solidFill>
                  <a:schemeClr val="tx1"/>
                </a:solidFill>
                <a:latin typeface="Calibri" panose="020F0502020204030204" pitchFamily="34" charset="0"/>
              </a:rPr>
              <a:t>investīcijas</a:t>
            </a:r>
            <a:endParaRPr lang="lv-LV" sz="1400" i="1" dirty="0">
              <a:solidFill>
                <a:schemeClr val="tx1"/>
              </a:solidFill>
              <a:latin typeface="Calibri" panose="020F0502020204030204" pitchFamily="34" charset="0"/>
            </a:endParaRPr>
          </a:p>
        </p:txBody>
      </p:sp>
      <p:sp>
        <p:nvSpPr>
          <p:cNvPr id="11" name="Down Arrow 10"/>
          <p:cNvSpPr/>
          <p:nvPr/>
        </p:nvSpPr>
        <p:spPr>
          <a:xfrm>
            <a:off x="2157045" y="3645878"/>
            <a:ext cx="1359877" cy="562707"/>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b="1" dirty="0" smtClean="0">
                <a:solidFill>
                  <a:schemeClr val="tx1"/>
                </a:solidFill>
                <a:latin typeface="Calibri" panose="020F0502020204030204" pitchFamily="34" charset="0"/>
              </a:rPr>
              <a:t>SAM 3.3.1</a:t>
            </a:r>
            <a:r>
              <a:rPr lang="lv-LV" sz="1400" dirty="0" smtClean="0">
                <a:solidFill>
                  <a:schemeClr val="tx1"/>
                </a:solidFill>
                <a:latin typeface="Calibri" panose="020F0502020204030204" pitchFamily="34" charset="0"/>
              </a:rPr>
              <a:t>.</a:t>
            </a:r>
            <a:endParaRPr lang="lv-LV" sz="1400" dirty="0">
              <a:solidFill>
                <a:schemeClr val="tx1"/>
              </a:solidFill>
              <a:latin typeface="Calibri" panose="020F0502020204030204" pitchFamily="34" charset="0"/>
            </a:endParaRPr>
          </a:p>
        </p:txBody>
      </p:sp>
      <p:sp>
        <p:nvSpPr>
          <p:cNvPr id="12" name="Down Arrow 11"/>
          <p:cNvSpPr/>
          <p:nvPr/>
        </p:nvSpPr>
        <p:spPr>
          <a:xfrm>
            <a:off x="5638799" y="3645878"/>
            <a:ext cx="1359877" cy="562707"/>
          </a:xfrm>
          <a:prstGeom prst="down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400" b="1" dirty="0" smtClean="0">
                <a:solidFill>
                  <a:schemeClr val="tx1"/>
                </a:solidFill>
                <a:latin typeface="Calibri" panose="020F0502020204030204" pitchFamily="34" charset="0"/>
              </a:rPr>
              <a:t>SAM 5.6.2.</a:t>
            </a:r>
            <a:endParaRPr lang="lv-LV" sz="1400" dirty="0">
              <a:solidFill>
                <a:schemeClr val="tx1"/>
              </a:solidFill>
              <a:latin typeface="Calibri" panose="020F0502020204030204" pitchFamily="34" charset="0"/>
            </a:endParaRPr>
          </a:p>
        </p:txBody>
      </p:sp>
      <p:sp>
        <p:nvSpPr>
          <p:cNvPr id="13" name="Text Placeholder 4"/>
          <p:cNvSpPr>
            <a:spLocks noGrp="1"/>
          </p:cNvSpPr>
          <p:nvPr>
            <p:ph type="body" sz="quarter" idx="12"/>
          </p:nvPr>
        </p:nvSpPr>
        <p:spPr>
          <a:xfrm>
            <a:off x="597876" y="5691552"/>
            <a:ext cx="7936521" cy="937847"/>
          </a:xfrm>
        </p:spPr>
        <p:txBody>
          <a:bodyPr>
            <a:normAutofit fontScale="92500"/>
          </a:bodyPr>
          <a:lstStyle/>
          <a:p>
            <a:pPr algn="l"/>
            <a:r>
              <a:rPr lang="lv-LV" sz="1400" dirty="0" smtClean="0">
                <a:latin typeface="Calibri" panose="020F0502020204030204" pitchFamily="34" charset="0"/>
                <a:sym typeface="Wingdings" panose="05000000000000000000" pitchFamily="2" charset="2"/>
              </a:rPr>
              <a:t> </a:t>
            </a:r>
            <a:r>
              <a:rPr lang="lv-LV" sz="1400" dirty="0" smtClean="0">
                <a:latin typeface="Calibri" panose="020F0502020204030204" pitchFamily="34" charset="0"/>
              </a:rPr>
              <a:t>Kartogrāfiskais materiāls palīdz pamatot investīciju atbilstību SAM nosacījumiem.</a:t>
            </a:r>
          </a:p>
          <a:p>
            <a:pPr algn="l"/>
            <a:r>
              <a:rPr lang="lv-LV" sz="1400" dirty="0" smtClean="0">
                <a:latin typeface="Calibri" panose="020F0502020204030204" pitchFamily="34" charset="0"/>
                <a:sym typeface="Wingdings" panose="05000000000000000000" pitchFamily="2" charset="2"/>
              </a:rPr>
              <a:t> </a:t>
            </a:r>
            <a:r>
              <a:rPr lang="lv-LV" sz="1400" dirty="0" smtClean="0">
                <a:latin typeface="Calibri" panose="020F0502020204030204" pitchFamily="34" charset="0"/>
              </a:rPr>
              <a:t>Kartogrāfiskais materiāls tiks izmantots projektu uzraudzībā.</a:t>
            </a:r>
          </a:p>
          <a:p>
            <a:pPr algn="l"/>
            <a:r>
              <a:rPr lang="lv-LV" sz="1400" dirty="0" smtClean="0">
                <a:latin typeface="Calibri" panose="020F0502020204030204" pitchFamily="34" charset="0"/>
                <a:sym typeface="Wingdings" panose="05000000000000000000" pitchFamily="2" charset="2"/>
              </a:rPr>
              <a:t> </a:t>
            </a:r>
            <a:r>
              <a:rPr lang="lv-LV" sz="1400" dirty="0" smtClean="0">
                <a:latin typeface="Calibri" panose="020F0502020204030204" pitchFamily="34" charset="0"/>
              </a:rPr>
              <a:t>Precīzāka kartogrāfija var mazināt neatbilstoši veikto izdevumu un atmaksājamās palīdzības iestāšanās risku.</a:t>
            </a:r>
          </a:p>
          <a:p>
            <a:endParaRPr lang="lv-LV" dirty="0"/>
          </a:p>
        </p:txBody>
      </p:sp>
    </p:spTree>
    <p:extLst>
      <p:ext uri="{BB962C8B-B14F-4D97-AF65-F5344CB8AC3E}">
        <p14:creationId xmlns:p14="http://schemas.microsoft.com/office/powerpoint/2010/main" val="23051211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31402" y="756412"/>
            <a:ext cx="6096000" cy="761149"/>
          </a:xfrm>
        </p:spPr>
        <p:txBody>
          <a:bodyPr>
            <a:normAutofit fontScale="90000"/>
          </a:bodyPr>
          <a:lstStyle/>
          <a:p>
            <a:pPr algn="ctr"/>
            <a:r>
              <a:rPr lang="lv-LV" dirty="0" smtClean="0">
                <a:latin typeface="Calibri" panose="020F0502020204030204" pitchFamily="34" charset="0"/>
              </a:rPr>
              <a:t>Funkcionālā savienojuma principi</a:t>
            </a:r>
            <a:br>
              <a:rPr lang="lv-LV" dirty="0" smtClean="0">
                <a:latin typeface="Calibri" panose="020F0502020204030204" pitchFamily="34" charset="0"/>
              </a:rPr>
            </a:br>
            <a:r>
              <a:rPr lang="lv-LV" dirty="0" smtClean="0">
                <a:latin typeface="Calibri" panose="020F0502020204030204" pitchFamily="34" charset="0"/>
              </a:rPr>
              <a:t>SAM 3.3.1., SAM 5.6.2</a:t>
            </a:r>
            <a:endParaRPr lang="lv-LV"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dirty="0"/>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12</a:t>
            </a:fld>
            <a:endParaRPr lang="en-US" altLang="en-US"/>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08292" y="3873292"/>
            <a:ext cx="3155770" cy="169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1810" y="1767542"/>
            <a:ext cx="3155770" cy="169926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5" name="Straight Connector 14"/>
          <p:cNvCxnSpPr/>
          <p:nvPr/>
        </p:nvCxnSpPr>
        <p:spPr>
          <a:xfrm flipH="1" flipV="1">
            <a:off x="2051050" y="2794791"/>
            <a:ext cx="384175" cy="148435"/>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flipV="1">
            <a:off x="2025650" y="2361611"/>
            <a:ext cx="190144" cy="438445"/>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435225" y="2536694"/>
            <a:ext cx="140709" cy="40653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flipH="1" flipV="1">
            <a:off x="2185178" y="2365013"/>
            <a:ext cx="426552" cy="171681"/>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1029" name="Rectangle 1028"/>
          <p:cNvSpPr/>
          <p:nvPr/>
        </p:nvSpPr>
        <p:spPr>
          <a:xfrm>
            <a:off x="2140380" y="2525220"/>
            <a:ext cx="420287" cy="200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100" b="1" dirty="0" smtClean="0">
                <a:solidFill>
                  <a:schemeClr val="accent3">
                    <a:lumMod val="40000"/>
                    <a:lumOff val="60000"/>
                  </a:schemeClr>
                </a:solidFill>
              </a:rPr>
              <a:t>K1</a:t>
            </a:r>
            <a:endParaRPr lang="lv-LV" sz="1100" b="1" dirty="0">
              <a:solidFill>
                <a:schemeClr val="accent3">
                  <a:lumMod val="40000"/>
                  <a:lumOff val="60000"/>
                </a:schemeClr>
              </a:solidFill>
            </a:endParaRPr>
          </a:p>
        </p:txBody>
      </p:sp>
      <p:pic>
        <p:nvPicPr>
          <p:cNvPr id="5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38114" y="1811034"/>
            <a:ext cx="3155770" cy="1699261"/>
          </a:xfrm>
          <a:prstGeom prst="rect">
            <a:avLst/>
          </a:prstGeom>
          <a:noFill/>
          <a:ln w="9525">
            <a:noFill/>
            <a:miter lim="800000"/>
            <a:headEnd/>
            <a:tailEnd/>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57" name="Group 56"/>
          <p:cNvGrpSpPr/>
          <p:nvPr/>
        </p:nvGrpSpPr>
        <p:grpSpPr>
          <a:xfrm>
            <a:off x="6043695" y="2416949"/>
            <a:ext cx="538080" cy="497643"/>
            <a:chOff x="1994039" y="4406063"/>
            <a:chExt cx="538080" cy="497643"/>
          </a:xfrm>
        </p:grpSpPr>
        <p:cxnSp>
          <p:nvCxnSpPr>
            <p:cNvPr id="60" name="Straight Connector 59"/>
            <p:cNvCxnSpPr/>
            <p:nvPr/>
          </p:nvCxnSpPr>
          <p:spPr>
            <a:xfrm flipV="1">
              <a:off x="1994039" y="4406063"/>
              <a:ext cx="155273" cy="301543"/>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flipV="1">
              <a:off x="2396191" y="4586828"/>
              <a:ext cx="113261" cy="316878"/>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H="1" flipV="1">
              <a:off x="2134362" y="4431570"/>
              <a:ext cx="397757" cy="155258"/>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sp>
          <p:nvSpPr>
            <p:cNvPr id="64" name="Rectangle 63"/>
            <p:cNvSpPr/>
            <p:nvPr/>
          </p:nvSpPr>
          <p:spPr>
            <a:xfrm>
              <a:off x="2071675" y="4545109"/>
              <a:ext cx="362547" cy="20015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lv-LV" sz="1000" b="1" dirty="0" smtClean="0">
                  <a:solidFill>
                    <a:schemeClr val="accent3">
                      <a:lumMod val="40000"/>
                      <a:lumOff val="60000"/>
                    </a:schemeClr>
                  </a:solidFill>
                </a:rPr>
                <a:t>K1</a:t>
              </a:r>
              <a:endParaRPr lang="lv-LV" sz="1000" b="1" dirty="0">
                <a:solidFill>
                  <a:schemeClr val="accent3">
                    <a:lumMod val="40000"/>
                    <a:lumOff val="60000"/>
                  </a:schemeClr>
                </a:solidFill>
              </a:endParaRPr>
            </a:p>
          </p:txBody>
        </p:sp>
        <p:cxnSp>
          <p:nvCxnSpPr>
            <p:cNvPr id="58" name="Straight Connector 57"/>
            <p:cNvCxnSpPr/>
            <p:nvPr/>
          </p:nvCxnSpPr>
          <p:spPr>
            <a:xfrm flipH="1">
              <a:off x="2096656" y="4775512"/>
              <a:ext cx="37706" cy="120364"/>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grpSp>
      <p:sp>
        <p:nvSpPr>
          <p:cNvPr id="1046" name="Rectangle 1045"/>
          <p:cNvSpPr/>
          <p:nvPr/>
        </p:nvSpPr>
        <p:spPr>
          <a:xfrm>
            <a:off x="1508760" y="1520423"/>
            <a:ext cx="2593340" cy="581223"/>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lv-LV" sz="900" dirty="0" smtClean="0">
                <a:solidFill>
                  <a:schemeClr val="tx1"/>
                </a:solidFill>
                <a:latin typeface="Calibri" panose="020F0502020204030204" pitchFamily="34" charset="0"/>
              </a:rPr>
              <a:t>Attēls 1 </a:t>
            </a:r>
          </a:p>
          <a:p>
            <a:pPr algn="r"/>
            <a:r>
              <a:rPr lang="lv-LV" sz="900" dirty="0" smtClean="0">
                <a:solidFill>
                  <a:schemeClr val="tx1"/>
                </a:solidFill>
                <a:latin typeface="Calibri" panose="020F0502020204030204" pitchFamily="34" charset="0"/>
              </a:rPr>
              <a:t>Atjaunojamai ielai ir tiešs savienojums ar teritoriju, kurā ir komersants, kas radīs iznākuma rādītāju. </a:t>
            </a:r>
          </a:p>
          <a:p>
            <a:pPr algn="r"/>
            <a:r>
              <a:rPr lang="lv-LV" sz="900" b="1" dirty="0" smtClean="0">
                <a:solidFill>
                  <a:schemeClr val="tx1"/>
                </a:solidFill>
                <a:latin typeface="Calibri" panose="020F0502020204030204" pitchFamily="34" charset="0"/>
              </a:rPr>
              <a:t>Ir funkcionālais savienojums</a:t>
            </a:r>
            <a:endParaRPr lang="lv-LV" sz="900" b="1" dirty="0">
              <a:solidFill>
                <a:schemeClr val="tx1"/>
              </a:solidFill>
              <a:latin typeface="Calibri" panose="020F0502020204030204" pitchFamily="34" charset="0"/>
            </a:endParaRPr>
          </a:p>
        </p:txBody>
      </p:sp>
      <p:sp>
        <p:nvSpPr>
          <p:cNvPr id="68" name="Rectangle 67"/>
          <p:cNvSpPr/>
          <p:nvPr/>
        </p:nvSpPr>
        <p:spPr>
          <a:xfrm>
            <a:off x="1530400" y="3738854"/>
            <a:ext cx="2571700" cy="598196"/>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lv-LV" sz="900" dirty="0" smtClean="0">
                <a:solidFill>
                  <a:schemeClr val="tx1"/>
                </a:solidFill>
                <a:latin typeface="Calibri" panose="020F0502020204030204" pitchFamily="34" charset="0"/>
              </a:rPr>
              <a:t>Attēls 2 </a:t>
            </a:r>
          </a:p>
          <a:p>
            <a:pPr algn="r"/>
            <a:r>
              <a:rPr lang="lv-LV" sz="900" dirty="0" smtClean="0">
                <a:solidFill>
                  <a:schemeClr val="tx1"/>
                </a:solidFill>
                <a:latin typeface="Calibri" panose="020F0502020204030204" pitchFamily="34" charset="0"/>
              </a:rPr>
              <a:t>Nav norādīta sasaiste ar teritoriju, nav norādīts komersants. </a:t>
            </a:r>
          </a:p>
          <a:p>
            <a:pPr algn="r"/>
            <a:r>
              <a:rPr lang="lv-LV" sz="900" b="1" dirty="0" smtClean="0">
                <a:solidFill>
                  <a:schemeClr val="tx1"/>
                </a:solidFill>
                <a:latin typeface="Calibri" panose="020F0502020204030204" pitchFamily="34" charset="0"/>
              </a:rPr>
              <a:t>Nav identificējams </a:t>
            </a:r>
            <a:r>
              <a:rPr lang="lv-LV" sz="900" b="1" dirty="0">
                <a:solidFill>
                  <a:schemeClr val="tx1"/>
                </a:solidFill>
                <a:latin typeface="Calibri" panose="020F0502020204030204" pitchFamily="34" charset="0"/>
              </a:rPr>
              <a:t>funkcionālais savienojums</a:t>
            </a:r>
          </a:p>
        </p:txBody>
      </p:sp>
      <p:sp>
        <p:nvSpPr>
          <p:cNvPr id="69" name="Rectangle 68"/>
          <p:cNvSpPr/>
          <p:nvPr/>
        </p:nvSpPr>
        <p:spPr>
          <a:xfrm>
            <a:off x="5549899" y="1538764"/>
            <a:ext cx="2613613" cy="562882"/>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lv-LV" sz="900" dirty="0" smtClean="0">
                <a:solidFill>
                  <a:schemeClr val="tx1"/>
                </a:solidFill>
                <a:latin typeface="Calibri" panose="020F0502020204030204" pitchFamily="34" charset="0"/>
              </a:rPr>
              <a:t>Attēls 3 </a:t>
            </a:r>
          </a:p>
          <a:p>
            <a:pPr algn="r"/>
            <a:r>
              <a:rPr lang="lv-LV" sz="900" dirty="0" smtClean="0">
                <a:solidFill>
                  <a:schemeClr val="tx1"/>
                </a:solidFill>
                <a:latin typeface="Calibri" panose="020F0502020204030204" pitchFamily="34" charset="0"/>
              </a:rPr>
              <a:t>Ja piebraucamais ceļš pieder pašvaldībai, netiek nodrošināta sasaiste ar teritoriju. </a:t>
            </a:r>
          </a:p>
          <a:p>
            <a:pPr algn="r"/>
            <a:r>
              <a:rPr lang="lv-LV" sz="900" b="1" dirty="0" smtClean="0">
                <a:solidFill>
                  <a:schemeClr val="tx1"/>
                </a:solidFill>
                <a:latin typeface="Calibri" panose="020F0502020204030204" pitchFamily="34" charset="0"/>
              </a:rPr>
              <a:t>NAV funkcionālais savienojums</a:t>
            </a:r>
            <a:endParaRPr lang="lv-LV" sz="900" b="1" dirty="0">
              <a:solidFill>
                <a:schemeClr val="tx1"/>
              </a:solidFill>
              <a:latin typeface="Calibri" panose="020F0502020204030204" pitchFamily="34" charset="0"/>
            </a:endParaRPr>
          </a:p>
        </p:txBody>
      </p:sp>
      <p:cxnSp>
        <p:nvCxnSpPr>
          <p:cNvPr id="7" name="Straight Connector 6"/>
          <p:cNvCxnSpPr/>
          <p:nvPr/>
        </p:nvCxnSpPr>
        <p:spPr>
          <a:xfrm>
            <a:off x="1034040" y="2066390"/>
            <a:ext cx="651885" cy="6287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1685925" y="2695133"/>
            <a:ext cx="1749484" cy="637727"/>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2179288" y="2734609"/>
            <a:ext cx="37706" cy="120364"/>
          </a:xfrm>
          <a:prstGeom prst="line">
            <a:avLst/>
          </a:prstGeom>
          <a:ln w="63500">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1079517" y="4173194"/>
            <a:ext cx="651885" cy="6287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1731402" y="4800882"/>
            <a:ext cx="1755070" cy="638782"/>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5010167" y="2089749"/>
            <a:ext cx="651885" cy="62874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5662052" y="2725378"/>
            <a:ext cx="1755070" cy="650213"/>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flipH="1" flipV="1">
            <a:off x="6053383" y="2695134"/>
            <a:ext cx="402152" cy="192562"/>
          </a:xfrm>
          <a:prstGeom prst="line">
            <a:avLst/>
          </a:prstGeom>
          <a:ln w="50800">
            <a:solidFill>
              <a:srgbClr val="00B0F0"/>
            </a:solidFill>
          </a:ln>
        </p:spPr>
        <p:style>
          <a:lnRef idx="1">
            <a:schemeClr val="accent1"/>
          </a:lnRef>
          <a:fillRef idx="0">
            <a:schemeClr val="accent1"/>
          </a:fillRef>
          <a:effectRef idx="0">
            <a:schemeClr val="accent1"/>
          </a:effectRef>
          <a:fontRef idx="minor">
            <a:schemeClr val="tx1"/>
          </a:fontRef>
        </p:style>
      </p:cxnSp>
      <p:pic>
        <p:nvPicPr>
          <p:cNvPr id="7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38114" y="3873292"/>
            <a:ext cx="3146386" cy="169926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1" name="Rectangle 70"/>
          <p:cNvSpPr/>
          <p:nvPr/>
        </p:nvSpPr>
        <p:spPr>
          <a:xfrm>
            <a:off x="5549898" y="3675172"/>
            <a:ext cx="2613613" cy="729188"/>
          </a:xfrm>
          <a:prstGeom prst="rect">
            <a:avLst/>
          </a:prstGeom>
          <a:solidFill>
            <a:schemeClr val="tx2">
              <a:lumMod val="20000"/>
              <a:lumOff val="80000"/>
            </a:schemeClr>
          </a:solidFill>
          <a:ln>
            <a:solidFill>
              <a:schemeClr val="tx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lv-LV" sz="900" dirty="0" smtClean="0">
                <a:solidFill>
                  <a:schemeClr val="tx1"/>
                </a:solidFill>
                <a:latin typeface="Calibri" panose="020F0502020204030204" pitchFamily="34" charset="0"/>
              </a:rPr>
              <a:t>Attēls 4 </a:t>
            </a:r>
          </a:p>
          <a:p>
            <a:pPr algn="r"/>
            <a:r>
              <a:rPr lang="lv-LV" sz="900" dirty="0" smtClean="0">
                <a:solidFill>
                  <a:schemeClr val="tx1"/>
                </a:solidFill>
                <a:latin typeface="Calibri" panose="020F0502020204030204" pitchFamily="34" charset="0"/>
              </a:rPr>
              <a:t>Nav identificējams investīciju objekts</a:t>
            </a:r>
          </a:p>
          <a:p>
            <a:pPr algn="r"/>
            <a:r>
              <a:rPr lang="lv-LV" sz="900" dirty="0" smtClean="0">
                <a:solidFill>
                  <a:schemeClr val="tx1"/>
                </a:solidFill>
                <a:latin typeface="Calibri" panose="020F0502020204030204" pitchFamily="34" charset="0"/>
              </a:rPr>
              <a:t>Nav identificējama komersanta atrašanās vieta, piebraucamie ceļi. </a:t>
            </a:r>
          </a:p>
          <a:p>
            <a:pPr algn="r"/>
            <a:r>
              <a:rPr lang="lv-LV" sz="900" b="1" dirty="0">
                <a:solidFill>
                  <a:schemeClr val="tx1"/>
                </a:solidFill>
                <a:latin typeface="Calibri" panose="020F0502020204030204" pitchFamily="34" charset="0"/>
              </a:rPr>
              <a:t>Nav identificējams funkcionālais savienojums</a:t>
            </a:r>
          </a:p>
        </p:txBody>
      </p:sp>
    </p:spTree>
    <p:extLst>
      <p:ext uri="{BB962C8B-B14F-4D97-AF65-F5344CB8AC3E}">
        <p14:creationId xmlns:p14="http://schemas.microsoft.com/office/powerpoint/2010/main" val="3770462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txBox="1">
            <a:spLocks/>
          </p:cNvSpPr>
          <p:nvPr/>
        </p:nvSpPr>
        <p:spPr bwMode="auto">
          <a:xfrm>
            <a:off x="468313" y="2333625"/>
            <a:ext cx="8229600" cy="3716338"/>
          </a:xfrm>
          <a:prstGeom prst="rect">
            <a:avLst/>
          </a:prstGeom>
          <a:noFill/>
          <a:ln w="9525">
            <a:noFill/>
            <a:miter lim="800000"/>
            <a:headEnd/>
            <a:tailEnd/>
          </a:ln>
        </p:spPr>
        <p:txBody>
          <a:bodyPr/>
          <a:lstStyle/>
          <a:p>
            <a:pPr algn="ctr" eaLnBrk="1" hangingPunct="1"/>
            <a:endParaRPr lang="lv-LV" altLang="lv-LV" sz="4000" b="1" dirty="0">
              <a:solidFill>
                <a:schemeClr val="accent2"/>
              </a:solidFill>
              <a:latin typeface="Calibri" pitchFamily="34" charset="0"/>
              <a:cs typeface="Tahoma" pitchFamily="34" charset="0"/>
            </a:endParaRPr>
          </a:p>
          <a:p>
            <a:pPr algn="ctr" eaLnBrk="1" hangingPunct="1"/>
            <a:endParaRPr lang="lv-LV" altLang="lv-LV" sz="4000" b="1" dirty="0">
              <a:solidFill>
                <a:schemeClr val="accent2"/>
              </a:solidFill>
              <a:latin typeface="Calibri" pitchFamily="34" charset="0"/>
              <a:cs typeface="Tahoma" pitchFamily="34" charset="0"/>
            </a:endParaRPr>
          </a:p>
          <a:p>
            <a:pPr algn="ctr" eaLnBrk="1" hangingPunct="1"/>
            <a:r>
              <a:rPr lang="lv-LV" altLang="lv-LV" sz="4000" b="1" dirty="0">
                <a:solidFill>
                  <a:schemeClr val="accent2"/>
                </a:solidFill>
                <a:latin typeface="Calibri" pitchFamily="34" charset="0"/>
                <a:cs typeface="Tahoma" pitchFamily="34" charset="0"/>
              </a:rPr>
              <a:t>Paldies par uzmanību!</a:t>
            </a:r>
          </a:p>
          <a:p>
            <a:pPr algn="ctr" eaLnBrk="1" hangingPunct="1">
              <a:spcBef>
                <a:spcPts val="600"/>
              </a:spcBef>
            </a:pPr>
            <a:r>
              <a:rPr lang="lv-LV" altLang="lv-LV" sz="1400" b="1" dirty="0" smtClean="0">
                <a:solidFill>
                  <a:schemeClr val="accent2"/>
                </a:solidFill>
                <a:latin typeface="Calibri" pitchFamily="34" charset="0"/>
                <a:cs typeface="Tahoma" pitchFamily="34" charset="0"/>
              </a:rPr>
              <a:t>Noderīga informācija par SAM 3.3.1.un SAM 5.6.2.pieejama tīmekļa vietnē:</a:t>
            </a:r>
          </a:p>
          <a:p>
            <a:pPr algn="ctr" eaLnBrk="1" hangingPunct="1"/>
            <a:r>
              <a:rPr lang="lv-LV" altLang="lv-LV" sz="1400" b="1" dirty="0">
                <a:solidFill>
                  <a:schemeClr val="accent2"/>
                </a:solidFill>
                <a:latin typeface="Calibri" pitchFamily="34" charset="0"/>
                <a:cs typeface="Tahoma" pitchFamily="34" charset="0"/>
                <a:hlinkClick r:id="rId2"/>
              </a:rPr>
              <a:t>http://www.varam.gov.lv/lat/fondi/kohez/2014_2020/?</a:t>
            </a:r>
            <a:r>
              <a:rPr lang="lv-LV" altLang="lv-LV" sz="1400" b="1" dirty="0" smtClean="0">
                <a:solidFill>
                  <a:schemeClr val="accent2"/>
                </a:solidFill>
                <a:latin typeface="Calibri" pitchFamily="34" charset="0"/>
                <a:cs typeface="Tahoma" pitchFamily="34" charset="0"/>
                <a:hlinkClick r:id="rId2"/>
              </a:rPr>
              <a:t>doc=22582</a:t>
            </a:r>
            <a:r>
              <a:rPr lang="lv-LV" altLang="lv-LV" sz="1400" b="1" dirty="0" smtClean="0">
                <a:solidFill>
                  <a:schemeClr val="accent2"/>
                </a:solidFill>
                <a:latin typeface="Calibri" pitchFamily="34" charset="0"/>
                <a:cs typeface="Tahoma" pitchFamily="34" charset="0"/>
              </a:rPr>
              <a:t>  </a:t>
            </a:r>
            <a:endParaRPr lang="lv-LV" altLang="lv-LV" sz="1400" b="1" dirty="0">
              <a:solidFill>
                <a:schemeClr val="accent2"/>
              </a:solidFill>
              <a:latin typeface="Calibri" pitchFamily="34" charset="0"/>
              <a:cs typeface="Tahoma" pitchFamily="34" charset="0"/>
            </a:endParaRPr>
          </a:p>
          <a:p>
            <a:pPr algn="ctr" eaLnBrk="1" hangingPunct="1"/>
            <a:r>
              <a:rPr lang="lv-LV" altLang="lv-LV" sz="4000" dirty="0">
                <a:solidFill>
                  <a:schemeClr val="accent2"/>
                </a:solidFill>
                <a:latin typeface="Calibri" pitchFamily="34" charset="0"/>
                <a:cs typeface="Tahoma" pitchFamily="34" charset="0"/>
              </a:rPr>
              <a:t/>
            </a:r>
            <a:br>
              <a:rPr lang="lv-LV" altLang="lv-LV" sz="4000" dirty="0">
                <a:solidFill>
                  <a:schemeClr val="accent2"/>
                </a:solidFill>
                <a:latin typeface="Calibri" pitchFamily="34" charset="0"/>
                <a:cs typeface="Tahoma" pitchFamily="34" charset="0"/>
              </a:rPr>
            </a:br>
            <a:endParaRPr lang="lv-LV" altLang="lv-LV" sz="4000" dirty="0">
              <a:solidFill>
                <a:schemeClr val="accent2"/>
              </a:solidFill>
              <a:latin typeface="Calibri" pitchFamily="34" charset="0"/>
              <a:cs typeface="Tahoma" pitchFamily="34" charset="0"/>
            </a:endParaRPr>
          </a:p>
        </p:txBody>
      </p:sp>
      <p:pic>
        <p:nvPicPr>
          <p:cNvPr id="4" name="Picture 2"/>
          <p:cNvPicPr>
            <a:picLocks noChangeAspect="1" noChangeArrowheads="1"/>
          </p:cNvPicPr>
          <p:nvPr/>
        </p:nvPicPr>
        <p:blipFill>
          <a:blip r:embed="rId3" cstate="print"/>
          <a:srcRect/>
          <a:stretch>
            <a:fillRect/>
          </a:stretch>
        </p:blipFill>
        <p:spPr bwMode="auto">
          <a:xfrm>
            <a:off x="2945341" y="5565648"/>
            <a:ext cx="1540872" cy="921314"/>
          </a:xfrm>
          <a:prstGeom prst="rect">
            <a:avLst/>
          </a:prstGeom>
          <a:noFill/>
          <a:ln w="9525">
            <a:noFill/>
            <a:miter lim="800000"/>
            <a:headEnd/>
            <a:tailEnd/>
          </a:ln>
          <a:effectLst/>
        </p:spPr>
      </p:pic>
      <p:pic>
        <p:nvPicPr>
          <p:cNvPr id="6" name="Picture 4" descr="http://www.esfondi.lv/upload/00-logo/ES_divkrasains.jpg"/>
          <p:cNvPicPr>
            <a:picLocks noChangeAspect="1" noChangeArrowheads="1"/>
          </p:cNvPicPr>
          <p:nvPr/>
        </p:nvPicPr>
        <p:blipFill>
          <a:blip r:embed="rId4" cstate="print"/>
          <a:srcRect/>
          <a:stretch>
            <a:fillRect/>
          </a:stretch>
        </p:blipFill>
        <p:spPr bwMode="auto">
          <a:xfrm>
            <a:off x="4578579" y="5439819"/>
            <a:ext cx="1396927" cy="1164106"/>
          </a:xfrm>
          <a:prstGeom prst="rect">
            <a:avLst/>
          </a:prstGeom>
          <a:noFill/>
        </p:spPr>
      </p:pic>
      <p:pic>
        <p:nvPicPr>
          <p:cNvPr id="5" name="Picture 2" descr="https://www.em.gov.lv/resources/web/gallery/2015-09-01_12_08_58_01092015.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131939" y="5438437"/>
            <a:ext cx="5062932" cy="116410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0943" y="813930"/>
            <a:ext cx="4724400" cy="590327"/>
          </a:xfrm>
        </p:spPr>
        <p:txBody>
          <a:bodyPr/>
          <a:lstStyle/>
          <a:p>
            <a:pPr algn="ctr"/>
            <a:r>
              <a:rPr lang="lv-LV" dirty="0" smtClean="0">
                <a:latin typeface="Calibri" panose="020F0502020204030204" pitchFamily="34" charset="0"/>
              </a:rPr>
              <a:t>Saturs</a:t>
            </a:r>
            <a:endParaRPr lang="lv-LV" dirty="0">
              <a:latin typeface="Calibri" panose="020F0502020204030204" pitchFamily="34" charset="0"/>
            </a:endParaRPr>
          </a:p>
        </p:txBody>
      </p:sp>
      <p:sp>
        <p:nvSpPr>
          <p:cNvPr id="3" name="Content Placeholder 2"/>
          <p:cNvSpPr>
            <a:spLocks noGrp="1"/>
          </p:cNvSpPr>
          <p:nvPr>
            <p:ph idx="1"/>
          </p:nvPr>
        </p:nvSpPr>
        <p:spPr>
          <a:xfrm>
            <a:off x="1371600" y="1927861"/>
            <a:ext cx="6515100" cy="2560320"/>
          </a:xfrm>
        </p:spPr>
        <p:txBody>
          <a:bodyPr>
            <a:normAutofit lnSpcReduction="10000"/>
          </a:bodyPr>
          <a:lstStyle/>
          <a:p>
            <a:pPr marL="342900" indent="-342900" algn="just">
              <a:spcAft>
                <a:spcPts val="600"/>
              </a:spcAft>
              <a:buFont typeface="Wingdings"/>
              <a:buChar char="à"/>
            </a:pPr>
            <a:r>
              <a:rPr lang="lv-LV" sz="1800" dirty="0" smtClean="0">
                <a:latin typeface="Calibri" panose="020F0502020204030204" pitchFamily="34" charset="0"/>
                <a:sym typeface="Wingdings" panose="05000000000000000000" pitchFamily="2" charset="2"/>
              </a:rPr>
              <a:t>Izmaksu </a:t>
            </a:r>
            <a:r>
              <a:rPr lang="lv-LV" sz="1800" dirty="0">
                <a:latin typeface="Calibri" panose="020F0502020204030204" pitchFamily="34" charset="0"/>
                <a:sym typeface="Wingdings" panose="05000000000000000000" pitchFamily="2" charset="2"/>
              </a:rPr>
              <a:t>un ieguvumu </a:t>
            </a:r>
            <a:r>
              <a:rPr lang="lv-LV" sz="1800" dirty="0" smtClean="0">
                <a:latin typeface="Calibri" panose="020F0502020204030204" pitchFamily="34" charset="0"/>
                <a:sym typeface="Wingdings" panose="05000000000000000000" pitchFamily="2" charset="2"/>
              </a:rPr>
              <a:t>analīze (aktuālā informācija)</a:t>
            </a:r>
          </a:p>
          <a:p>
            <a:pPr marL="342900" indent="-342900" algn="just">
              <a:spcAft>
                <a:spcPts val="600"/>
              </a:spcAft>
              <a:buFont typeface="Wingdings"/>
              <a:buChar char="à"/>
            </a:pPr>
            <a:r>
              <a:rPr lang="lv-LV" sz="1800" dirty="0">
                <a:latin typeface="Calibri" panose="020F0502020204030204" pitchFamily="34" charset="0"/>
                <a:sym typeface="Wingdings" panose="05000000000000000000" pitchFamily="2" charset="2"/>
              </a:rPr>
              <a:t>I</a:t>
            </a:r>
            <a:r>
              <a:rPr lang="lv-LV" sz="1800" dirty="0" smtClean="0">
                <a:latin typeface="Calibri" panose="020F0502020204030204" pitchFamily="34" charset="0"/>
                <a:sym typeface="Wingdings" panose="05000000000000000000" pitchFamily="2" charset="2"/>
              </a:rPr>
              <a:t>zveidotās </a:t>
            </a:r>
            <a:r>
              <a:rPr lang="lv-LV" sz="1800" dirty="0">
                <a:latin typeface="Calibri" panose="020F0502020204030204" pitchFamily="34" charset="0"/>
                <a:sym typeface="Wingdings" panose="05000000000000000000" pitchFamily="2" charset="2"/>
              </a:rPr>
              <a:t>infrastruktūras nomas veikšanas brīdis </a:t>
            </a:r>
          </a:p>
          <a:p>
            <a:pPr marL="342900" indent="-342900" algn="just">
              <a:spcAft>
                <a:spcPts val="600"/>
              </a:spcAft>
              <a:buFont typeface="Wingdings"/>
              <a:buChar char="à"/>
            </a:pPr>
            <a:r>
              <a:rPr lang="lv-LV" sz="1800" dirty="0">
                <a:latin typeface="Calibri" panose="020F0502020204030204" pitchFamily="34" charset="0"/>
                <a:sym typeface="Wingdings" panose="05000000000000000000" pitchFamily="2" charset="2"/>
              </a:rPr>
              <a:t>Projekta atbilstība projekta </a:t>
            </a:r>
            <a:r>
              <a:rPr lang="lv-LV" sz="1800" dirty="0" smtClean="0">
                <a:latin typeface="Calibri" panose="020F0502020204030204" pitchFamily="34" charset="0"/>
                <a:sym typeface="Wingdings" panose="05000000000000000000" pitchFamily="2" charset="2"/>
              </a:rPr>
              <a:t>idejai</a:t>
            </a:r>
          </a:p>
          <a:p>
            <a:pPr marL="342900" indent="-342900" algn="just">
              <a:spcAft>
                <a:spcPts val="600"/>
              </a:spcAft>
              <a:buFont typeface="Wingdings"/>
              <a:buChar char="à"/>
            </a:pPr>
            <a:r>
              <a:rPr lang="lv-LV" sz="1800" dirty="0">
                <a:latin typeface="Calibri" panose="020F0502020204030204" pitchFamily="34" charset="0"/>
                <a:sym typeface="Wingdings" panose="05000000000000000000" pitchFamily="2" charset="2"/>
              </a:rPr>
              <a:t>Snieguma </a:t>
            </a:r>
            <a:r>
              <a:rPr lang="lv-LV" sz="1800" dirty="0" smtClean="0">
                <a:latin typeface="Calibri" panose="020F0502020204030204" pitchFamily="34" charset="0"/>
                <a:sym typeface="Wingdings" panose="05000000000000000000" pitchFamily="2" charset="2"/>
              </a:rPr>
              <a:t>rezerve (snieguma rezerves priekšfinansēšana)</a:t>
            </a:r>
          </a:p>
          <a:p>
            <a:pPr marL="342900" indent="-342900" algn="just">
              <a:spcAft>
                <a:spcPts val="600"/>
              </a:spcAft>
              <a:buFont typeface="Wingdings"/>
              <a:buChar char="à"/>
            </a:pPr>
            <a:r>
              <a:rPr lang="lv-LV" sz="1800" dirty="0">
                <a:latin typeface="Calibri" panose="020F0502020204030204" pitchFamily="34" charset="0"/>
              </a:rPr>
              <a:t>Kritēriji/pazīmes projektā, «ka projekts </a:t>
            </a:r>
            <a:r>
              <a:rPr lang="lv-LV" sz="1800" dirty="0" smtClean="0">
                <a:latin typeface="Calibri" panose="020F0502020204030204" pitchFamily="34" charset="0"/>
              </a:rPr>
              <a:t>ir/būs </a:t>
            </a:r>
            <a:r>
              <a:rPr lang="lv-LV" sz="1800" dirty="0">
                <a:latin typeface="Calibri" panose="020F0502020204030204" pitchFamily="34" charset="0"/>
              </a:rPr>
              <a:t>neatbalsta projekts</a:t>
            </a:r>
            <a:r>
              <a:rPr lang="lv-LV" sz="1800" dirty="0" smtClean="0">
                <a:latin typeface="Calibri" panose="020F0502020204030204" pitchFamily="34" charset="0"/>
              </a:rPr>
              <a:t>»</a:t>
            </a:r>
          </a:p>
          <a:p>
            <a:pPr marL="342900" indent="-342900" algn="just">
              <a:spcAft>
                <a:spcPts val="600"/>
              </a:spcAft>
              <a:buFont typeface="Wingdings"/>
              <a:buChar char="à"/>
            </a:pPr>
            <a:r>
              <a:rPr lang="lv-LV" sz="1800" dirty="0">
                <a:latin typeface="Calibri" panose="020F0502020204030204" pitchFamily="34" charset="0"/>
              </a:rPr>
              <a:t>Funkcionālā savienojuma </a:t>
            </a:r>
            <a:r>
              <a:rPr lang="lv-LV" sz="1800" dirty="0" smtClean="0">
                <a:latin typeface="Calibri" panose="020F0502020204030204" pitchFamily="34" charset="0"/>
              </a:rPr>
              <a:t>principi</a:t>
            </a:r>
            <a:endParaRPr lang="lv-LV" sz="1800" dirty="0" smtClean="0">
              <a:latin typeface="Calibri" panose="020F0502020204030204" pitchFamily="34" charset="0"/>
              <a:sym typeface="Wingdings" panose="05000000000000000000" pitchFamily="2" charset="2"/>
            </a:endParaRP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dirty="0"/>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2</a:t>
            </a:fld>
            <a:endParaRPr lang="en-US" altLang="en-US"/>
          </a:p>
        </p:txBody>
      </p:sp>
    </p:spTree>
    <p:extLst>
      <p:ext uri="{BB962C8B-B14F-4D97-AF65-F5344CB8AC3E}">
        <p14:creationId xmlns:p14="http://schemas.microsoft.com/office/powerpoint/2010/main" val="1655094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5665" y="512748"/>
            <a:ext cx="6096000" cy="811850"/>
          </a:xfrm>
        </p:spPr>
        <p:txBody>
          <a:bodyPr>
            <a:noAutofit/>
          </a:bodyPr>
          <a:lstStyle/>
          <a:p>
            <a:pPr algn="ctr"/>
            <a:r>
              <a:rPr lang="lv-LV" dirty="0" smtClean="0">
                <a:latin typeface="Calibri" panose="020F0502020204030204" pitchFamily="34" charset="0"/>
                <a:sym typeface="Wingdings" panose="05000000000000000000" pitchFamily="2" charset="2"/>
              </a:rPr>
              <a:t>Izmaksu un ieguvumu analīze </a:t>
            </a:r>
            <a:br>
              <a:rPr lang="lv-LV" dirty="0" smtClean="0">
                <a:latin typeface="Calibri" panose="020F0502020204030204" pitchFamily="34" charset="0"/>
                <a:sym typeface="Wingdings" panose="05000000000000000000" pitchFamily="2" charset="2"/>
              </a:rPr>
            </a:br>
            <a:r>
              <a:rPr lang="lv-LV" dirty="0" smtClean="0">
                <a:latin typeface="Calibri" panose="020F0502020204030204" pitchFamily="34" charset="0"/>
                <a:sym typeface="Wingdings" panose="05000000000000000000" pitchFamily="2" charset="2"/>
              </a:rPr>
              <a:t>(aktuālā informācija)</a:t>
            </a:r>
            <a:endParaRPr lang="lv-LV" dirty="0"/>
          </a:p>
        </p:txBody>
      </p:sp>
      <p:sp>
        <p:nvSpPr>
          <p:cNvPr id="3" name="Content Placeholder 2"/>
          <p:cNvSpPr>
            <a:spLocks noGrp="1"/>
          </p:cNvSpPr>
          <p:nvPr>
            <p:ph idx="1"/>
          </p:nvPr>
        </p:nvSpPr>
        <p:spPr>
          <a:xfrm>
            <a:off x="656492" y="1752600"/>
            <a:ext cx="8030308" cy="4373573"/>
          </a:xfrm>
        </p:spPr>
        <p:txBody>
          <a:bodyPr>
            <a:normAutofit fontScale="92500"/>
          </a:bodyPr>
          <a:lstStyle/>
          <a:p>
            <a:pPr marL="457200" indent="-457200">
              <a:spcAft>
                <a:spcPts val="600"/>
              </a:spcAft>
              <a:buFont typeface="Wingdings" panose="05000000000000000000" pitchFamily="2" charset="2"/>
              <a:buChar char="Ø"/>
            </a:pPr>
            <a:r>
              <a:rPr lang="lv-LV" sz="1600" dirty="0" smtClean="0">
                <a:latin typeface="Calibri" panose="020F0502020204030204" pitchFamily="34" charset="0"/>
              </a:rPr>
              <a:t>Izstrādāta jaunāka versija IIA modelim, kā arī aktualizēta IIA metodika </a:t>
            </a:r>
            <a:r>
              <a:rPr lang="lv-LV" sz="1300" i="1" dirty="0" smtClean="0">
                <a:latin typeface="Calibri" panose="020F0502020204030204" pitchFamily="34" charset="0"/>
              </a:rPr>
              <a:t>(tuvākajā laikā tiks nosūtīta informācija pašvaldībām)</a:t>
            </a:r>
            <a:r>
              <a:rPr lang="lv-LV" sz="1600" dirty="0" smtClean="0">
                <a:latin typeface="Calibri" panose="020F0502020204030204" pitchFamily="34" charset="0"/>
              </a:rPr>
              <a:t>.</a:t>
            </a:r>
          </a:p>
          <a:p>
            <a:pPr marL="446088" algn="just">
              <a:spcAft>
                <a:spcPts val="600"/>
              </a:spcAft>
            </a:pPr>
            <a:r>
              <a:rPr lang="lv-LV" sz="1400" dirty="0" smtClean="0">
                <a:solidFill>
                  <a:srgbClr val="FF0000"/>
                </a:solidFill>
                <a:latin typeface="Calibri" panose="020F0502020204030204" pitchFamily="34" charset="0"/>
              </a:rPr>
              <a:t>!!! </a:t>
            </a:r>
            <a:r>
              <a:rPr lang="lv-LV" sz="1400" dirty="0" smtClean="0">
                <a:latin typeface="Calibri" panose="020F0502020204030204" pitchFamily="34" charset="0"/>
              </a:rPr>
              <a:t>Veicot IIA aprēķinu un sagatavojot finansēšanas plānu, jāņem vērā, ka atbilstoši MK noteikumiem Nr.42 </a:t>
            </a:r>
            <a:r>
              <a:rPr lang="lv-LV" sz="1400" u="sng" dirty="0" smtClean="0">
                <a:latin typeface="Calibri" panose="020F0502020204030204" pitchFamily="34" charset="0"/>
              </a:rPr>
              <a:t>valsts budžeta dotāciju aprēķina tikai </a:t>
            </a:r>
            <a:r>
              <a:rPr lang="lv-LV" sz="1400" b="1" u="sng" dirty="0" smtClean="0">
                <a:latin typeface="Calibri" panose="020F0502020204030204" pitchFamily="34" charset="0"/>
              </a:rPr>
              <a:t>publiskā</a:t>
            </a:r>
            <a:r>
              <a:rPr lang="lv-LV" sz="1400" u="sng" dirty="0" smtClean="0">
                <a:latin typeface="Calibri" panose="020F0502020204030204" pitchFamily="34" charset="0"/>
              </a:rPr>
              <a:t> finansējuma daļai</a:t>
            </a:r>
            <a:r>
              <a:rPr lang="lv-LV" sz="1400" dirty="0" smtClean="0">
                <a:latin typeface="Calibri" panose="020F0502020204030204" pitchFamily="34" charset="0"/>
              </a:rPr>
              <a:t>, t.i. pašvaldības </a:t>
            </a:r>
            <a:r>
              <a:rPr lang="lv-LV" sz="1400" u="sng" dirty="0" smtClean="0">
                <a:latin typeface="Calibri" panose="020F0502020204030204" pitchFamily="34" charset="0"/>
              </a:rPr>
              <a:t>līdzfinansējuma daļai, ko </a:t>
            </a:r>
            <a:r>
              <a:rPr lang="lv-LV" sz="1400" u="sng" dirty="0" smtClean="0">
                <a:latin typeface="Calibri" panose="020F0502020204030204" pitchFamily="34" charset="0"/>
              </a:rPr>
              <a:t>sedz no privātā finansējuma, valsts budžeta dotāciju nepiemēro</a:t>
            </a:r>
            <a:r>
              <a:rPr lang="lv-LV" sz="1400" dirty="0" smtClean="0">
                <a:latin typeface="Calibri" panose="020F0502020204030204" pitchFamily="34" charset="0"/>
              </a:rPr>
              <a:t>.</a:t>
            </a:r>
          </a:p>
          <a:p>
            <a:pPr marL="446088" algn="just">
              <a:spcAft>
                <a:spcPts val="600"/>
              </a:spcAft>
            </a:pPr>
            <a:r>
              <a:rPr lang="lv-LV" sz="1400" dirty="0" smtClean="0">
                <a:latin typeface="Calibri" panose="020F0502020204030204" pitchFamily="34" charset="0"/>
              </a:rPr>
              <a:t>Piemēram, ja projektā ir paredzēta pašvaldības attīstītās ēkas vai teritorijas noma (valsts atbalsts), tad pašvaldības līdzfinansējums šādām izmaksām ir jāfinansē no privātā finansējuma (aizņēmums kredītiestādē atbilstoši tirgus cenai) un valsts budžeta dotāciju šādā gadījumā neaprēķina.  </a:t>
            </a:r>
          </a:p>
          <a:p>
            <a:pPr marL="446088" algn="just">
              <a:spcAft>
                <a:spcPts val="600"/>
              </a:spcAft>
            </a:pPr>
            <a:r>
              <a:rPr lang="lv-LV" sz="1200" dirty="0" smtClean="0">
                <a:latin typeface="Calibri" panose="020F0502020204030204" pitchFamily="34" charset="0"/>
              </a:rPr>
              <a:t>* </a:t>
            </a:r>
            <a:r>
              <a:rPr lang="lv-LV" sz="1200" dirty="0">
                <a:latin typeface="Calibri" panose="020F0502020204030204" pitchFamily="34" charset="0"/>
              </a:rPr>
              <a:t>MK 27.01.2015 </a:t>
            </a:r>
            <a:r>
              <a:rPr lang="lv-LV" sz="1200" dirty="0" smtClean="0">
                <a:latin typeface="Calibri" panose="020F0502020204030204" pitchFamily="34" charset="0"/>
              </a:rPr>
              <a:t>noteikumi </a:t>
            </a:r>
            <a:r>
              <a:rPr lang="lv-LV" sz="1200" dirty="0">
                <a:latin typeface="Calibri" panose="020F0502020204030204" pitchFamily="34" charset="0"/>
              </a:rPr>
              <a:t>Nr.42 </a:t>
            </a:r>
            <a:r>
              <a:rPr lang="lv-LV" sz="1200" dirty="0" smtClean="0">
                <a:latin typeface="Calibri" panose="020F0502020204030204" pitchFamily="34" charset="0"/>
              </a:rPr>
              <a:t>«Noteikumi </a:t>
            </a:r>
            <a:r>
              <a:rPr lang="lv-LV" sz="1200" dirty="0">
                <a:latin typeface="Calibri" panose="020F0502020204030204" pitchFamily="34" charset="0"/>
              </a:rPr>
              <a:t>par kritērijiem un kārtību valsts budžeta dotācijas piešķiršanai pašvaldībām Eiropas Savienības struktūrfondu un Kohēzijas fonda 2014.–2020.gada plānošanas periodā līdzfinansēto projektu </a:t>
            </a:r>
            <a:r>
              <a:rPr lang="lv-LV" sz="1200" dirty="0" smtClean="0">
                <a:latin typeface="Calibri" panose="020F0502020204030204" pitchFamily="34" charset="0"/>
              </a:rPr>
              <a:t>īstenošanai»</a:t>
            </a:r>
            <a:endParaRPr lang="lv-LV" sz="1200" dirty="0">
              <a:latin typeface="Calibri" panose="020F0502020204030204" pitchFamily="34" charset="0"/>
            </a:endParaRPr>
          </a:p>
          <a:p>
            <a:pPr marL="457200" indent="-457200" algn="just">
              <a:spcAft>
                <a:spcPts val="600"/>
              </a:spcAft>
              <a:buFont typeface="Wingdings" panose="05000000000000000000" pitchFamily="2" charset="2"/>
              <a:buChar char="Ø"/>
            </a:pPr>
            <a:r>
              <a:rPr lang="lv-LV" sz="1600" dirty="0" smtClean="0">
                <a:latin typeface="Calibri" panose="020F0502020204030204" pitchFamily="34" charset="0"/>
              </a:rPr>
              <a:t>IIA sastāv no modeļa (</a:t>
            </a:r>
            <a:r>
              <a:rPr lang="lv-LV" sz="1300" dirty="0" smtClean="0">
                <a:latin typeface="Calibri" panose="020F0502020204030204" pitchFamily="34" charset="0"/>
              </a:rPr>
              <a:t>XLS fails</a:t>
            </a:r>
            <a:r>
              <a:rPr lang="lv-LV" sz="1600" dirty="0" smtClean="0">
                <a:latin typeface="Calibri" panose="020F0502020204030204" pitchFamily="34" charset="0"/>
              </a:rPr>
              <a:t>) un ziņojuma (</a:t>
            </a:r>
            <a:r>
              <a:rPr lang="lv-LV" sz="1300" dirty="0" smtClean="0">
                <a:latin typeface="Calibri" panose="020F0502020204030204" pitchFamily="34" charset="0"/>
              </a:rPr>
              <a:t>brīvā formā, parasti DOC fails</a:t>
            </a:r>
            <a:r>
              <a:rPr lang="lv-LV" sz="1600" dirty="0" smtClean="0">
                <a:latin typeface="Calibri" panose="020F0502020204030204" pitchFamily="34" charset="0"/>
              </a:rPr>
              <a:t>). IIA modeļa un ziņojuma galvenie pieņēmumi, secinājumu un rezultāti jāapkopo projekta iesnieguma veidlapas 4.pielikumā «Projekta izmaksu efektivitātes novērtēšana»</a:t>
            </a:r>
          </a:p>
          <a:p>
            <a:pPr marL="444500" algn="just">
              <a:spcAft>
                <a:spcPts val="600"/>
              </a:spcAft>
            </a:pPr>
            <a:r>
              <a:rPr lang="lv-LV" sz="1400" dirty="0" smtClean="0">
                <a:solidFill>
                  <a:srgbClr val="FF0000"/>
                </a:solidFill>
                <a:latin typeface="Calibri" panose="020F0502020204030204" pitchFamily="34" charset="0"/>
              </a:rPr>
              <a:t>!!!</a:t>
            </a:r>
            <a:r>
              <a:rPr lang="lv-LV" sz="1400" dirty="0" smtClean="0">
                <a:latin typeface="Calibri" panose="020F0502020204030204" pitchFamily="34" charset="0"/>
              </a:rPr>
              <a:t> </a:t>
            </a:r>
            <a:r>
              <a:rPr lang="lv-LV" sz="1400" dirty="0" smtClean="0">
                <a:latin typeface="Calibri" panose="020F0502020204030204" pitchFamily="34" charset="0"/>
              </a:rPr>
              <a:t>IIA </a:t>
            </a:r>
            <a:r>
              <a:rPr lang="lv-LV" sz="1400" dirty="0" smtClean="0">
                <a:latin typeface="Calibri" panose="020F0502020204030204" pitchFamily="34" charset="0"/>
              </a:rPr>
              <a:t>ziņojuma informācija var būt norādīta arī tikai projekta </a:t>
            </a:r>
            <a:r>
              <a:rPr lang="lv-LV" sz="1400" dirty="0">
                <a:latin typeface="Calibri" panose="020F0502020204030204" pitchFamily="34" charset="0"/>
              </a:rPr>
              <a:t>iesnieguma veidlapas </a:t>
            </a:r>
            <a:r>
              <a:rPr lang="lv-LV" sz="1400" dirty="0" smtClean="0">
                <a:latin typeface="Calibri" panose="020F0502020204030204" pitchFamily="34" charset="0"/>
              </a:rPr>
              <a:t>4.pielikumā </a:t>
            </a:r>
            <a:r>
              <a:rPr lang="lv-LV" sz="1400" dirty="0">
                <a:latin typeface="Calibri" panose="020F0502020204030204" pitchFamily="34" charset="0"/>
              </a:rPr>
              <a:t>«Projekta izmaksu efektivitātes novērtēšana</a:t>
            </a:r>
            <a:r>
              <a:rPr lang="lv-LV" sz="1400" dirty="0" smtClean="0">
                <a:latin typeface="Calibri" panose="020F0502020204030204" pitchFamily="34" charset="0"/>
              </a:rPr>
              <a:t>», tad atsevišķs IIA ziņojums nav jāiesniedz.</a:t>
            </a:r>
          </a:p>
          <a:p>
            <a:pPr marL="457200" indent="-457200">
              <a:spcAft>
                <a:spcPts val="600"/>
              </a:spcAft>
              <a:buFont typeface="Wingdings" panose="05000000000000000000" pitchFamily="2" charset="2"/>
              <a:buChar char="Ø"/>
            </a:pPr>
            <a:r>
              <a:rPr lang="lv-LV" sz="1600" dirty="0" smtClean="0">
                <a:latin typeface="Calibri" panose="020F0502020204030204" pitchFamily="34" charset="0"/>
              </a:rPr>
              <a:t>Aktualizētā IIA metodika, IIA veidlapa un piemērs tiks publicēti VARAM </a:t>
            </a:r>
            <a:r>
              <a:rPr lang="lv-LV" sz="1600" dirty="0">
                <a:latin typeface="Calibri" panose="020F0502020204030204" pitchFamily="34" charset="0"/>
              </a:rPr>
              <a:t>tīmekļa vietnē: </a:t>
            </a:r>
            <a:r>
              <a:rPr lang="lv-LV" sz="1300" dirty="0">
                <a:latin typeface="Calibri" panose="020F0502020204030204" pitchFamily="34" charset="0"/>
                <a:hlinkClick r:id="rId2"/>
              </a:rPr>
              <a:t>http://www.varam.gov.lv/lat/fondi/kohez/2014_2020/?</a:t>
            </a:r>
            <a:r>
              <a:rPr lang="lv-LV" sz="1300" dirty="0" smtClean="0">
                <a:latin typeface="Calibri" panose="020F0502020204030204" pitchFamily="34" charset="0"/>
                <a:hlinkClick r:id="rId2"/>
              </a:rPr>
              <a:t>doc=21317</a:t>
            </a:r>
            <a:endParaRPr lang="lv-LV" sz="1300" dirty="0" smtClean="0">
              <a:latin typeface="Calibri" panose="020F0502020204030204" pitchFamily="34" charset="0"/>
            </a:endParaRPr>
          </a:p>
          <a:p>
            <a:endParaRPr lang="lv-LV" dirty="0"/>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3</a:t>
            </a:fld>
            <a:endParaRPr lang="en-US" altLang="en-US"/>
          </a:p>
        </p:txBody>
      </p:sp>
    </p:spTree>
    <p:extLst>
      <p:ext uri="{BB962C8B-B14F-4D97-AF65-F5344CB8AC3E}">
        <p14:creationId xmlns:p14="http://schemas.microsoft.com/office/powerpoint/2010/main" val="2612471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793906"/>
            <a:ext cx="6096000" cy="862471"/>
          </a:xfrm>
        </p:spPr>
        <p:txBody>
          <a:bodyPr>
            <a:normAutofit fontScale="90000"/>
          </a:bodyPr>
          <a:lstStyle/>
          <a:p>
            <a:pPr algn="ctr"/>
            <a:r>
              <a:rPr lang="lv-LV" sz="2700" dirty="0" smtClean="0">
                <a:latin typeface="Calibri" panose="020F0502020204030204" pitchFamily="34" charset="0"/>
                <a:sym typeface="Wingdings" panose="05000000000000000000" pitchFamily="2" charset="2"/>
              </a:rPr>
              <a:t>Pašvaldības izveidotās infrastruktūras </a:t>
            </a:r>
            <a:br>
              <a:rPr lang="lv-LV" sz="2700" dirty="0" smtClean="0">
                <a:latin typeface="Calibri" panose="020F0502020204030204" pitchFamily="34" charset="0"/>
                <a:sym typeface="Wingdings" panose="05000000000000000000" pitchFamily="2" charset="2"/>
              </a:rPr>
            </a:br>
            <a:r>
              <a:rPr lang="lv-LV" sz="2700" dirty="0" smtClean="0">
                <a:latin typeface="Calibri" panose="020F0502020204030204" pitchFamily="34" charset="0"/>
                <a:sym typeface="Wingdings" panose="05000000000000000000" pitchFamily="2" charset="2"/>
              </a:rPr>
              <a:t>nomas veikšanas brīdis </a:t>
            </a:r>
            <a:r>
              <a:rPr lang="lv-LV" dirty="0">
                <a:latin typeface="Calibri" panose="020F0502020204030204" pitchFamily="34" charset="0"/>
                <a:sym typeface="Wingdings" panose="05000000000000000000" pitchFamily="2" charset="2"/>
              </a:rPr>
              <a:t/>
            </a:r>
            <a:br>
              <a:rPr lang="lv-LV" dirty="0">
                <a:latin typeface="Calibri" panose="020F0502020204030204" pitchFamily="34" charset="0"/>
                <a:sym typeface="Wingdings" panose="05000000000000000000" pitchFamily="2" charset="2"/>
              </a:rPr>
            </a:br>
            <a:endParaRPr lang="lv-LV" dirty="0"/>
          </a:p>
        </p:txBody>
      </p:sp>
      <p:sp>
        <p:nvSpPr>
          <p:cNvPr id="3" name="Content Placeholder 2"/>
          <p:cNvSpPr>
            <a:spLocks noGrp="1"/>
          </p:cNvSpPr>
          <p:nvPr>
            <p:ph idx="1"/>
          </p:nvPr>
        </p:nvSpPr>
        <p:spPr>
          <a:xfrm>
            <a:off x="621323" y="1752600"/>
            <a:ext cx="8065477" cy="4261337"/>
          </a:xfrm>
        </p:spPr>
        <p:txBody>
          <a:bodyPr>
            <a:normAutofit fontScale="85000" lnSpcReduction="10000"/>
          </a:bodyPr>
          <a:lstStyle/>
          <a:p>
            <a:pPr algn="just">
              <a:spcAft>
                <a:spcPts val="600"/>
              </a:spcAft>
            </a:pPr>
            <a:r>
              <a:rPr lang="lv-LV" sz="1800" dirty="0" smtClean="0">
                <a:latin typeface="Calibri" panose="020F0502020204030204" pitchFamily="34" charset="0"/>
              </a:rPr>
              <a:t>Ja projekta ietvaros pašvaldība izveido infrastruktūru, kuru plāno nodot nomā komersantam: </a:t>
            </a:r>
          </a:p>
          <a:p>
            <a:pPr algn="just">
              <a:spcAft>
                <a:spcPts val="600"/>
              </a:spcAft>
            </a:pPr>
            <a:r>
              <a:rPr lang="lv-LV" sz="1400" dirty="0" smtClean="0">
                <a:latin typeface="Calibri" panose="020F0502020204030204" pitchFamily="34" charset="0"/>
              </a:rPr>
              <a:t>(MK noteikumu Nr.593 un Nr.645 19.2.p.risinājums, </a:t>
            </a:r>
            <a:r>
              <a:rPr lang="lv-LV" sz="1400" b="1" dirty="0" smtClean="0">
                <a:latin typeface="Calibri" panose="020F0502020204030204" pitchFamily="34" charset="0"/>
              </a:rPr>
              <a:t>ERAF intensitāte 85% - peļņa</a:t>
            </a:r>
            <a:r>
              <a:rPr lang="lv-LV" sz="1400" dirty="0" smtClean="0">
                <a:latin typeface="Calibri" panose="020F0502020204030204" pitchFamily="34" charset="0"/>
              </a:rPr>
              <a:t>, valsts atbalsts atbilstoši Regulas 651/2014 56.un 48.pantam):</a:t>
            </a:r>
          </a:p>
          <a:p>
            <a:pPr algn="just">
              <a:spcAft>
                <a:spcPts val="600"/>
              </a:spcAft>
            </a:pPr>
            <a:endParaRPr lang="lv-LV" sz="1400" dirty="0" smtClean="0">
              <a:latin typeface="Calibri" panose="020F0502020204030204" pitchFamily="34" charset="0"/>
            </a:endParaRPr>
          </a:p>
          <a:p>
            <a:pPr marL="285750" indent="-285750" algn="just">
              <a:spcAft>
                <a:spcPts val="1200"/>
              </a:spcAft>
              <a:buFont typeface="Wingdings" panose="05000000000000000000" pitchFamily="2" charset="2"/>
              <a:buChar char="Ø"/>
            </a:pPr>
            <a:r>
              <a:rPr lang="lv-LV" sz="1600" dirty="0" smtClean="0">
                <a:latin typeface="Calibri" panose="020F0502020204030204" pitchFamily="34" charset="0"/>
              </a:rPr>
              <a:t>Regulas 651/2014 56.panta 7.punkts nosaka, ka «atbrīvojumu saskaņā ar šo pantu </a:t>
            </a:r>
            <a:r>
              <a:rPr lang="lv-LV" sz="1600" b="1" dirty="0" smtClean="0">
                <a:latin typeface="Calibri" panose="020F0502020204030204" pitchFamily="34" charset="0"/>
              </a:rPr>
              <a:t>nepiešķir </a:t>
            </a:r>
            <a:r>
              <a:rPr lang="lv-LV" sz="1600" b="1" u="sng" dirty="0" smtClean="0">
                <a:latin typeface="Calibri" panose="020F0502020204030204" pitchFamily="34" charset="0"/>
              </a:rPr>
              <a:t>mērķorientētai infrastruktūrai</a:t>
            </a:r>
            <a:r>
              <a:rPr lang="lv-LV" sz="1600" b="1" dirty="0" smtClean="0">
                <a:latin typeface="Calibri" panose="020F0502020204030204" pitchFamily="34" charset="0"/>
              </a:rPr>
              <a:t>». </a:t>
            </a:r>
          </a:p>
          <a:p>
            <a:pPr algn="just">
              <a:spcAft>
                <a:spcPts val="1200"/>
              </a:spcAft>
            </a:pPr>
            <a:r>
              <a:rPr lang="lv-LV" sz="1600" b="1" dirty="0" smtClean="0">
                <a:solidFill>
                  <a:srgbClr val="FF0000"/>
                </a:solidFill>
                <a:latin typeface="Calibri" panose="020F0502020204030204" pitchFamily="34" charset="0"/>
              </a:rPr>
              <a:t>!!!</a:t>
            </a:r>
            <a:r>
              <a:rPr lang="lv-LV" sz="1600" b="1" dirty="0" smtClean="0">
                <a:latin typeface="Calibri" panose="020F0502020204030204" pitchFamily="34" charset="0"/>
              </a:rPr>
              <a:t> Mērķorientēta infrastruktūra ir infrastruktūra, kas </a:t>
            </a:r>
            <a:r>
              <a:rPr lang="lv-LV" sz="1600" b="1" u="sng" dirty="0" smtClean="0">
                <a:latin typeface="Calibri" panose="020F0502020204030204" pitchFamily="34" charset="0"/>
              </a:rPr>
              <a:t>izbūvēta iepriekš nosakāmam (-</a:t>
            </a:r>
            <a:r>
              <a:rPr lang="lv-LV" sz="1600" b="1" u="sng" dirty="0" err="1" smtClean="0">
                <a:latin typeface="Calibri" panose="020F0502020204030204" pitchFamily="34" charset="0"/>
              </a:rPr>
              <a:t>iem</a:t>
            </a:r>
            <a:r>
              <a:rPr lang="lv-LV" sz="1600" b="1" u="sng" dirty="0" smtClean="0">
                <a:latin typeface="Calibri" panose="020F0502020204030204" pitchFamily="34" charset="0"/>
              </a:rPr>
              <a:t>) uzņēmumam (-</a:t>
            </a:r>
            <a:r>
              <a:rPr lang="lv-LV" sz="1600" b="1" u="sng" dirty="0" err="1" smtClean="0">
                <a:latin typeface="Calibri" panose="020F0502020204030204" pitchFamily="34" charset="0"/>
              </a:rPr>
              <a:t>iem</a:t>
            </a:r>
            <a:r>
              <a:rPr lang="lv-LV" sz="1600" b="1" u="sng" dirty="0" smtClean="0">
                <a:latin typeface="Calibri" panose="020F0502020204030204" pitchFamily="34" charset="0"/>
              </a:rPr>
              <a:t>)</a:t>
            </a:r>
            <a:r>
              <a:rPr lang="lv-LV" sz="1600" b="1" dirty="0" smtClean="0">
                <a:latin typeface="Calibri" panose="020F0502020204030204" pitchFamily="34" charset="0"/>
              </a:rPr>
              <a:t> un </a:t>
            </a:r>
            <a:r>
              <a:rPr lang="lv-LV" sz="1600" b="1" u="sng" dirty="0" smtClean="0">
                <a:latin typeface="Calibri" panose="020F0502020204030204" pitchFamily="34" charset="0"/>
              </a:rPr>
              <a:t>pielāgota tā (to) vajadzībām</a:t>
            </a:r>
            <a:r>
              <a:rPr lang="lv-LV" sz="1600" b="1" dirty="0" smtClean="0">
                <a:latin typeface="Calibri" panose="020F0502020204030204" pitchFamily="34" charset="0"/>
              </a:rPr>
              <a:t>.</a:t>
            </a:r>
          </a:p>
          <a:p>
            <a:pPr algn="just">
              <a:spcAft>
                <a:spcPts val="1200"/>
              </a:spcAft>
            </a:pPr>
            <a:r>
              <a:rPr lang="lv-LV" sz="1600" dirty="0" smtClean="0">
                <a:latin typeface="Calibri" panose="020F0502020204030204" pitchFamily="34" charset="0"/>
              </a:rPr>
              <a:t>Lai ievērotu regulas 56.panta nosacījumus:</a:t>
            </a:r>
          </a:p>
          <a:p>
            <a:pPr marL="285750" indent="-285750" algn="just">
              <a:spcAft>
                <a:spcPts val="1200"/>
              </a:spcAft>
              <a:buFont typeface="Wingdings" panose="05000000000000000000" pitchFamily="2" charset="2"/>
              <a:buChar char="Ø"/>
            </a:pPr>
            <a:r>
              <a:rPr lang="lv-LV" sz="1600" b="1" dirty="0" smtClean="0">
                <a:latin typeface="Calibri" panose="020F0502020204030204" pitchFamily="34" charset="0"/>
              </a:rPr>
              <a:t>komersantu izvēlas atklātā, caurskatāmā un nediskriminējošā veidā</a:t>
            </a:r>
            <a:r>
              <a:rPr lang="lv-LV" sz="1600" dirty="0" smtClean="0">
                <a:latin typeface="Calibri" panose="020F0502020204030204" pitchFamily="34" charset="0"/>
              </a:rPr>
              <a:t>, par infrastruktūra izmantošanu nosakot tirgus cenu</a:t>
            </a:r>
          </a:p>
          <a:p>
            <a:pPr marL="285750" indent="-285750" algn="just">
              <a:spcAft>
                <a:spcPts val="1200"/>
              </a:spcAft>
              <a:buFont typeface="Wingdings" panose="05000000000000000000" pitchFamily="2" charset="2"/>
              <a:buChar char="Ø"/>
            </a:pPr>
            <a:r>
              <a:rPr lang="lv-LV" sz="1600" dirty="0" smtClean="0">
                <a:latin typeface="Calibri" panose="020F0502020204030204" pitchFamily="34" charset="0"/>
              </a:rPr>
              <a:t>komersantu </a:t>
            </a:r>
            <a:r>
              <a:rPr lang="lv-LV" sz="1600" dirty="0">
                <a:latin typeface="Calibri" panose="020F0502020204030204" pitchFamily="34" charset="0"/>
              </a:rPr>
              <a:t>izvēlas </a:t>
            </a:r>
            <a:r>
              <a:rPr lang="lv-LV" sz="1600" b="1" dirty="0">
                <a:latin typeface="Calibri" panose="020F0502020204030204" pitchFamily="34" charset="0"/>
              </a:rPr>
              <a:t>projekta īstenošanas </a:t>
            </a:r>
            <a:r>
              <a:rPr lang="lv-LV" sz="1600" b="1" dirty="0" smtClean="0">
                <a:latin typeface="Calibri" panose="020F0502020204030204" pitchFamily="34" charset="0"/>
              </a:rPr>
              <a:t>laikā </a:t>
            </a:r>
            <a:r>
              <a:rPr lang="lv-LV" sz="1600" dirty="0" smtClean="0">
                <a:latin typeface="Calibri" panose="020F0502020204030204" pitchFamily="34" charset="0"/>
              </a:rPr>
              <a:t>- </a:t>
            </a:r>
            <a:r>
              <a:rPr lang="lv-LV" sz="1600" dirty="0" smtClean="0">
                <a:solidFill>
                  <a:srgbClr val="FF0000"/>
                </a:solidFill>
                <a:latin typeface="Calibri" panose="020F0502020204030204" pitchFamily="34" charset="0"/>
              </a:rPr>
              <a:t>pēc projekta iesnieguma iesniegšanas vērtēšanai </a:t>
            </a:r>
            <a:r>
              <a:rPr lang="lv-LV" sz="1600" dirty="0" smtClean="0">
                <a:latin typeface="Calibri" panose="020F0502020204030204" pitchFamily="34" charset="0"/>
              </a:rPr>
              <a:t>- </a:t>
            </a:r>
            <a:r>
              <a:rPr lang="lv-LV" sz="1600" dirty="0">
                <a:latin typeface="Calibri" panose="020F0502020204030204" pitchFamily="34" charset="0"/>
              </a:rPr>
              <a:t> </a:t>
            </a:r>
            <a:r>
              <a:rPr lang="lv-LV" sz="1600" dirty="0" smtClean="0">
                <a:latin typeface="Calibri" panose="020F0502020204030204" pitchFamily="34" charset="0"/>
              </a:rPr>
              <a:t>un </a:t>
            </a:r>
            <a:r>
              <a:rPr lang="lv-LV" sz="1600" b="1" dirty="0">
                <a:latin typeface="Calibri" panose="020F0502020204030204" pitchFamily="34" charset="0"/>
              </a:rPr>
              <a:t>kad ir zināmas būvdarbu izmaksas </a:t>
            </a:r>
            <a:r>
              <a:rPr lang="lv-LV" sz="1600" dirty="0">
                <a:latin typeface="Calibri" panose="020F0502020204030204" pitchFamily="34" charset="0"/>
              </a:rPr>
              <a:t>(pēc </a:t>
            </a:r>
            <a:r>
              <a:rPr lang="lv-LV" sz="1600" dirty="0" smtClean="0">
                <a:latin typeface="Calibri" panose="020F0502020204030204" pitchFamily="34" charset="0"/>
              </a:rPr>
              <a:t>būvprojekta </a:t>
            </a:r>
            <a:r>
              <a:rPr lang="lv-LV" sz="1600" dirty="0">
                <a:latin typeface="Calibri" panose="020F0502020204030204" pitchFamily="34" charset="0"/>
              </a:rPr>
              <a:t>apstiprināšanas būvvaldē) </a:t>
            </a:r>
            <a:endParaRPr lang="lv-LV" sz="1600" dirty="0" smtClean="0">
              <a:latin typeface="Calibri" panose="020F0502020204030204" pitchFamily="34" charset="0"/>
            </a:endParaRPr>
          </a:p>
          <a:p>
            <a:pPr marL="285750" indent="-285750" algn="just">
              <a:spcAft>
                <a:spcPts val="1200"/>
              </a:spcAft>
              <a:buFont typeface="Wingdings" panose="05000000000000000000" pitchFamily="2" charset="2"/>
              <a:buChar char="Ø"/>
            </a:pPr>
            <a:r>
              <a:rPr lang="lv-LV" sz="1600" dirty="0" smtClean="0">
                <a:latin typeface="Calibri" panose="020F0502020204030204" pitchFamily="34" charset="0"/>
              </a:rPr>
              <a:t>izvēlētais komersants </a:t>
            </a:r>
            <a:r>
              <a:rPr lang="lv-LV" sz="1600" b="1" dirty="0">
                <a:latin typeface="Calibri" panose="020F0502020204030204" pitchFamily="34" charset="0"/>
              </a:rPr>
              <a:t>nedrīkst </a:t>
            </a:r>
            <a:r>
              <a:rPr lang="lv-LV" sz="1600" b="1" dirty="0" smtClean="0">
                <a:latin typeface="Calibri" panose="020F0502020204030204" pitchFamily="34" charset="0"/>
              </a:rPr>
              <a:t>ierosināt </a:t>
            </a:r>
            <a:r>
              <a:rPr lang="lv-LV" sz="1600" b="1" dirty="0">
                <a:latin typeface="Calibri" panose="020F0502020204030204" pitchFamily="34" charset="0"/>
              </a:rPr>
              <a:t>specifiskas izmaiņas </a:t>
            </a:r>
            <a:r>
              <a:rPr lang="lv-LV" sz="1600" dirty="0">
                <a:latin typeface="Calibri" panose="020F0502020204030204" pitchFamily="34" charset="0"/>
              </a:rPr>
              <a:t>būvniecības procesā, </a:t>
            </a:r>
            <a:r>
              <a:rPr lang="lv-LV" sz="1600" b="1" dirty="0">
                <a:latin typeface="Calibri" panose="020F0502020204030204" pitchFamily="34" charset="0"/>
              </a:rPr>
              <a:t>kas sniegtu tam priekšrocību</a:t>
            </a:r>
          </a:p>
        </p:txBody>
      </p:sp>
      <p:sp>
        <p:nvSpPr>
          <p:cNvPr id="4" name="Text Placeholder 3"/>
          <p:cNvSpPr>
            <a:spLocks noGrp="1"/>
          </p:cNvSpPr>
          <p:nvPr>
            <p:ph type="body" sz="quarter" idx="10"/>
          </p:nvPr>
        </p:nvSpPr>
        <p:spPr/>
        <p:txBody>
          <a:bodyPr/>
          <a:lstStyle/>
          <a:p>
            <a:endParaRPr lang="lv-LV" dirty="0"/>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4</a:t>
            </a:fld>
            <a:endParaRPr lang="en-US" altLang="en-US"/>
          </a:p>
        </p:txBody>
      </p:sp>
    </p:spTree>
    <p:extLst>
      <p:ext uri="{BB962C8B-B14F-4D97-AF65-F5344CB8AC3E}">
        <p14:creationId xmlns:p14="http://schemas.microsoft.com/office/powerpoint/2010/main" val="11620310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0800" y="876300"/>
            <a:ext cx="6096000" cy="548640"/>
          </a:xfrm>
        </p:spPr>
        <p:txBody>
          <a:bodyPr/>
          <a:lstStyle/>
          <a:p>
            <a:r>
              <a:rPr lang="lv-LV" dirty="0">
                <a:latin typeface="Calibri" panose="020F0502020204030204" pitchFamily="34" charset="0"/>
                <a:sym typeface="Wingdings" panose="05000000000000000000" pitchFamily="2" charset="2"/>
              </a:rPr>
              <a:t>Projekta atbilstība projekta idejai</a:t>
            </a:r>
            <a:endParaRPr lang="lv-LV" dirty="0"/>
          </a:p>
        </p:txBody>
      </p:sp>
      <p:sp>
        <p:nvSpPr>
          <p:cNvPr id="3" name="Content Placeholder 2"/>
          <p:cNvSpPr>
            <a:spLocks noGrp="1"/>
          </p:cNvSpPr>
          <p:nvPr>
            <p:ph idx="1"/>
          </p:nvPr>
        </p:nvSpPr>
        <p:spPr>
          <a:xfrm>
            <a:off x="879230" y="1683522"/>
            <a:ext cx="7807569" cy="4442652"/>
          </a:xfrm>
        </p:spPr>
        <p:txBody>
          <a:bodyPr>
            <a:normAutofit/>
          </a:bodyPr>
          <a:lstStyle/>
          <a:p>
            <a:pPr marL="171450" indent="-171450" algn="just">
              <a:spcAft>
                <a:spcPts val="600"/>
              </a:spcAft>
              <a:buFont typeface="Wingdings" panose="05000000000000000000" pitchFamily="2" charset="2"/>
              <a:buChar char="Ø"/>
            </a:pPr>
            <a:r>
              <a:rPr lang="lv-LV" sz="1300" dirty="0" smtClean="0">
                <a:latin typeface="Calibri" panose="020F0502020204030204" pitchFamily="34" charset="0"/>
              </a:rPr>
              <a:t>Projektam </a:t>
            </a:r>
            <a:r>
              <a:rPr lang="lv-LV" sz="1300" b="1" dirty="0" smtClean="0">
                <a:latin typeface="Calibri" panose="020F0502020204030204" pitchFamily="34" charset="0"/>
              </a:rPr>
              <a:t>ir jāatbilst </a:t>
            </a:r>
            <a:r>
              <a:rPr lang="lv-LV" sz="1300" dirty="0" smtClean="0">
                <a:latin typeface="Calibri" panose="020F0502020204030204" pitchFamily="34" charset="0"/>
              </a:rPr>
              <a:t>Reģionālās attīstības koordinācijas padomē apstiprinātajai </a:t>
            </a:r>
            <a:r>
              <a:rPr lang="lv-LV" sz="1300" b="1" dirty="0" smtClean="0">
                <a:latin typeface="Calibri" panose="020F0502020204030204" pitchFamily="34" charset="0"/>
              </a:rPr>
              <a:t>projekta idejai </a:t>
            </a:r>
            <a:r>
              <a:rPr lang="lv-LV" sz="1300" dirty="0" smtClean="0">
                <a:latin typeface="Calibri" panose="020F0502020204030204" pitchFamily="34" charset="0"/>
              </a:rPr>
              <a:t>vai </a:t>
            </a:r>
            <a:r>
              <a:rPr lang="lv-LV" sz="1300" b="1" dirty="0" smtClean="0">
                <a:latin typeface="Calibri" panose="020F0502020204030204" pitchFamily="34" charset="0"/>
              </a:rPr>
              <a:t>projekta idejas konceptam </a:t>
            </a:r>
            <a:r>
              <a:rPr lang="lv-LV" sz="1300" dirty="0" smtClean="0">
                <a:latin typeface="Calibri" panose="020F0502020204030204" pitchFamily="34" charset="0"/>
              </a:rPr>
              <a:t>(konceptam - ja projektu iesniedz SAM 3.3.1. 3.kārtā) </a:t>
            </a:r>
          </a:p>
          <a:p>
            <a:pPr marL="171450" indent="-171450" algn="just">
              <a:spcAft>
                <a:spcPts val="1200"/>
              </a:spcAft>
              <a:buFont typeface="Wingdings" panose="05000000000000000000" pitchFamily="2" charset="2"/>
              <a:buChar char="Ø"/>
            </a:pPr>
            <a:r>
              <a:rPr lang="lv-LV" sz="1300" dirty="0" smtClean="0">
                <a:latin typeface="Calibri" panose="020F0502020204030204" pitchFamily="34" charset="0"/>
                <a:sym typeface="Wingdings" panose="05000000000000000000" pitchFamily="2" charset="2"/>
              </a:rPr>
              <a:t>Projekta atbilstību projekta idejai  vai konceptam vērtē </a:t>
            </a:r>
            <a:r>
              <a:rPr lang="lv-LV" sz="1300" dirty="0" smtClean="0">
                <a:latin typeface="Calibri" panose="020F0502020204030204" pitchFamily="34" charset="0"/>
              </a:rPr>
              <a:t>SAM 3.3.1.projektiem vērtēšanas kritērijā Nr.3.2., bet SAM 5.6.2.projektiem vērtēšanas kritērijā Nr.3.1.</a:t>
            </a:r>
          </a:p>
          <a:p>
            <a:pPr marL="171450" indent="-171450" algn="just">
              <a:spcAft>
                <a:spcPts val="600"/>
              </a:spcAft>
              <a:buFont typeface="Wingdings" panose="05000000000000000000" pitchFamily="2" charset="2"/>
              <a:buChar char="Ø"/>
            </a:pPr>
            <a:r>
              <a:rPr lang="lv-LV" sz="1300" dirty="0" smtClean="0">
                <a:latin typeface="Calibri" panose="020F0502020204030204" pitchFamily="34" charset="0"/>
              </a:rPr>
              <a:t>Kritēriju piemērošanas metodikā ir noteikts, ka projekta iesniegums atbilst projekta idejai, ja projekta iesnieguma </a:t>
            </a:r>
            <a:r>
              <a:rPr lang="lv-LV" sz="1300" b="1" dirty="0" smtClean="0">
                <a:latin typeface="Calibri" panose="020F0502020204030204" pitchFamily="34" charset="0"/>
              </a:rPr>
              <a:t>saturs kopumā atbilst Reģionālās attīstības koordinācijas padomē saskaņotajai projekta idejai vai konceptam</a:t>
            </a:r>
            <a:r>
              <a:rPr lang="lv-LV" sz="1300" dirty="0" smtClean="0">
                <a:latin typeface="Calibri" panose="020F0502020204030204" pitchFamily="34" charset="0"/>
              </a:rPr>
              <a:t>, t.sk.:</a:t>
            </a:r>
          </a:p>
          <a:p>
            <a:pPr marL="768350" indent="-228600" algn="just">
              <a:spcAft>
                <a:spcPts val="600"/>
              </a:spcAft>
              <a:buFont typeface="+mj-lt"/>
              <a:buAutoNum type="arabicParenR"/>
            </a:pPr>
            <a:r>
              <a:rPr lang="lv-LV" sz="1200" b="1" dirty="0" smtClean="0">
                <a:latin typeface="Calibri" panose="020F0502020204030204" pitchFamily="34" charset="0"/>
              </a:rPr>
              <a:t>projekta </a:t>
            </a:r>
            <a:r>
              <a:rPr lang="lv-LV" sz="1200" b="1" dirty="0">
                <a:latin typeface="Calibri" panose="020F0502020204030204" pitchFamily="34" charset="0"/>
              </a:rPr>
              <a:t>iesniegumā norādītais </a:t>
            </a:r>
            <a:r>
              <a:rPr lang="lv-LV" sz="1200" b="1" u="sng" dirty="0">
                <a:latin typeface="Calibri" panose="020F0502020204030204" pitchFamily="34" charset="0"/>
              </a:rPr>
              <a:t>ERAF finansējums nav </a:t>
            </a:r>
            <a:r>
              <a:rPr lang="lv-LV" sz="1200" b="1" u="sng" dirty="0" smtClean="0">
                <a:latin typeface="Calibri" panose="020F0502020204030204" pitchFamily="34" charset="0"/>
              </a:rPr>
              <a:t>lielāks </a:t>
            </a:r>
            <a:r>
              <a:rPr lang="lv-LV" sz="1200" b="1" dirty="0" smtClean="0">
                <a:latin typeface="Calibri" panose="020F0502020204030204" pitchFamily="34" charset="0"/>
              </a:rPr>
              <a:t>par projekta idejā vai konceptā paredzēto ERAF finansējumu</a:t>
            </a:r>
          </a:p>
          <a:p>
            <a:pPr marL="768350" indent="-228600" algn="just">
              <a:spcAft>
                <a:spcPts val="600"/>
              </a:spcAft>
              <a:buFont typeface="+mj-lt"/>
              <a:buAutoNum type="arabicParenR"/>
            </a:pPr>
            <a:r>
              <a:rPr lang="lv-LV" sz="1200" b="1" dirty="0" smtClean="0">
                <a:latin typeface="Calibri" panose="020F0502020204030204" pitchFamily="34" charset="0"/>
              </a:rPr>
              <a:t>projekta </a:t>
            </a:r>
            <a:r>
              <a:rPr lang="lv-LV" sz="1200" b="1" dirty="0">
                <a:latin typeface="Calibri" panose="020F0502020204030204" pitchFamily="34" charset="0"/>
              </a:rPr>
              <a:t>iesniegumā </a:t>
            </a:r>
            <a:r>
              <a:rPr lang="lv-LV" sz="1200" b="1" dirty="0" smtClean="0">
                <a:latin typeface="Calibri" panose="020F0502020204030204" pitchFamily="34" charset="0"/>
              </a:rPr>
              <a:t>plānotie </a:t>
            </a:r>
            <a:r>
              <a:rPr lang="lv-LV" sz="1200" b="1" u="sng" dirty="0">
                <a:latin typeface="Calibri" panose="020F0502020204030204" pitchFamily="34" charset="0"/>
              </a:rPr>
              <a:t>iznākuma rādītāji nav mazāki</a:t>
            </a:r>
            <a:r>
              <a:rPr lang="lv-LV" sz="1200" b="1" dirty="0">
                <a:latin typeface="Calibri" panose="020F0502020204030204" pitchFamily="34" charset="0"/>
              </a:rPr>
              <a:t> par </a:t>
            </a:r>
            <a:r>
              <a:rPr lang="lv-LV" sz="1200" b="1" dirty="0" smtClean="0">
                <a:latin typeface="Calibri" panose="020F0502020204030204" pitchFamily="34" charset="0"/>
              </a:rPr>
              <a:t>projekta </a:t>
            </a:r>
            <a:r>
              <a:rPr lang="lv-LV" sz="1200" b="1" dirty="0">
                <a:latin typeface="Calibri" panose="020F0502020204030204" pitchFamily="34" charset="0"/>
              </a:rPr>
              <a:t>idejā vai konceptā </a:t>
            </a:r>
            <a:r>
              <a:rPr lang="lv-LV" sz="1200" b="1" dirty="0" smtClean="0">
                <a:latin typeface="Calibri" panose="020F0502020204030204" pitchFamily="34" charset="0"/>
              </a:rPr>
              <a:t>norādītajiem iznākuma rādītājiem</a:t>
            </a:r>
          </a:p>
          <a:p>
            <a:pPr algn="ctr">
              <a:spcAft>
                <a:spcPts val="600"/>
              </a:spcAft>
            </a:pPr>
            <a:r>
              <a:rPr lang="lv-LV" sz="1300" b="1" dirty="0" smtClean="0">
                <a:solidFill>
                  <a:srgbClr val="FF0000"/>
                </a:solidFill>
                <a:latin typeface="Calibri" panose="020F0502020204030204" pitchFamily="34" charset="0"/>
              </a:rPr>
              <a:t>!!! Pirms projekta iesnieguma iesniegšanas pārbaudiet projekta atbilstību projekta idejai vai konceptam: darbības, ERAF finansējumu, iznākuma rādītājus.</a:t>
            </a:r>
          </a:p>
          <a:p>
            <a:pPr algn="just">
              <a:spcAft>
                <a:spcPts val="600"/>
              </a:spcAft>
            </a:pPr>
            <a:r>
              <a:rPr lang="lv-LV" sz="1300" dirty="0" smtClean="0">
                <a:latin typeface="Calibri" panose="020F0502020204030204" pitchFamily="34" charset="0"/>
              </a:rPr>
              <a:t>Ja, vērtējot projektu, konstatē, ka projekta iesniegums neatbilst projekta idejai vai konceptam, tiek pieņemts lēmums ar nosacījumiem precizēt projekta iesniegumu. </a:t>
            </a:r>
          </a:p>
        </p:txBody>
      </p:sp>
      <p:sp>
        <p:nvSpPr>
          <p:cNvPr id="4" name="Text Placeholder 3"/>
          <p:cNvSpPr>
            <a:spLocks noGrp="1"/>
          </p:cNvSpPr>
          <p:nvPr>
            <p:ph type="body" sz="quarter" idx="10"/>
          </p:nvPr>
        </p:nvSpPr>
        <p:spPr/>
        <p:txBody>
          <a:bodyPr/>
          <a:lstStyle/>
          <a:p>
            <a:endParaRPr lang="lv-LV"/>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5</a:t>
            </a:fld>
            <a:endParaRPr lang="en-US" altLang="en-US"/>
          </a:p>
        </p:txBody>
      </p:sp>
    </p:spTree>
    <p:extLst>
      <p:ext uri="{BB962C8B-B14F-4D97-AF65-F5344CB8AC3E}">
        <p14:creationId xmlns:p14="http://schemas.microsoft.com/office/powerpoint/2010/main" val="26052602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6657" y="826461"/>
            <a:ext cx="6030686" cy="728511"/>
          </a:xfrm>
        </p:spPr>
        <p:txBody>
          <a:bodyPr>
            <a:noAutofit/>
          </a:bodyPr>
          <a:lstStyle/>
          <a:p>
            <a:pPr algn="ctr"/>
            <a:r>
              <a:rPr lang="lv-LV" dirty="0">
                <a:latin typeface="Calibri" panose="020F0502020204030204" pitchFamily="34" charset="0"/>
              </a:rPr>
              <a:t>Snieguma </a:t>
            </a:r>
            <a:r>
              <a:rPr lang="lv-LV" dirty="0" smtClean="0">
                <a:latin typeface="Calibri" panose="020F0502020204030204" pitchFamily="34" charset="0"/>
              </a:rPr>
              <a:t>rezerve </a:t>
            </a:r>
            <a:br>
              <a:rPr lang="lv-LV" dirty="0" smtClean="0">
                <a:latin typeface="Calibri" panose="020F0502020204030204" pitchFamily="34" charset="0"/>
              </a:rPr>
            </a:br>
            <a:r>
              <a:rPr lang="lv-LV" dirty="0" smtClean="0">
                <a:latin typeface="Calibri" panose="020F0502020204030204" pitchFamily="34" charset="0"/>
              </a:rPr>
              <a:t>SAM 3.3.1. un SAM 5.6.2. projektos</a:t>
            </a:r>
            <a:endParaRPr lang="lv-LV" dirty="0">
              <a:latin typeface="Calibri" panose="020F0502020204030204" pitchFamily="34" charset="0"/>
            </a:endParaRPr>
          </a:p>
        </p:txBody>
      </p:sp>
      <p:sp>
        <p:nvSpPr>
          <p:cNvPr id="4" name="Text Placeholder 3"/>
          <p:cNvSpPr>
            <a:spLocks noGrp="1"/>
          </p:cNvSpPr>
          <p:nvPr>
            <p:ph type="body" sz="half" idx="2"/>
          </p:nvPr>
        </p:nvSpPr>
        <p:spPr>
          <a:xfrm>
            <a:off x="1016950" y="1945237"/>
            <a:ext cx="7434841" cy="3703534"/>
          </a:xfrm>
        </p:spPr>
        <p:txBody>
          <a:bodyPr>
            <a:normAutofit/>
          </a:bodyPr>
          <a:lstStyle/>
          <a:p>
            <a:pPr marL="342900" indent="-342900" algn="just">
              <a:spcAft>
                <a:spcPts val="0"/>
              </a:spcAft>
              <a:buFont typeface="Wingdings"/>
              <a:buChar char="à"/>
            </a:pPr>
            <a:r>
              <a:rPr lang="lv-LV" sz="1500" dirty="0" smtClean="0">
                <a:latin typeface="Calibri" panose="020F0502020204030204" pitchFamily="34" charset="0"/>
                <a:cs typeface="Arial" panose="020B0604020202020204" pitchFamily="34" charset="0"/>
                <a:sym typeface="Wingdings" panose="05000000000000000000" pitchFamily="2" charset="2"/>
              </a:rPr>
              <a:t>Snieguma rezerve ir </a:t>
            </a:r>
            <a:r>
              <a:rPr lang="lv-LV" sz="1500" dirty="0" smtClean="0">
                <a:latin typeface="Calibri" panose="020F0502020204030204" pitchFamily="34" charset="0"/>
                <a:cs typeface="Arial" panose="020B0604020202020204" pitchFamily="34" charset="0"/>
                <a:sym typeface="Wingdings" panose="05000000000000000000" pitchFamily="2" charset="2"/>
              </a:rPr>
              <a:t>finansējums 6,1</a:t>
            </a:r>
            <a:r>
              <a:rPr lang="lv-LV" sz="1500" dirty="0" smtClean="0">
                <a:latin typeface="Calibri" panose="020F0502020204030204" pitchFamily="34" charset="0"/>
                <a:cs typeface="Arial" panose="020B0604020202020204" pitchFamily="34" charset="0"/>
                <a:sym typeface="Wingdings" panose="05000000000000000000" pitchFamily="2" charset="2"/>
              </a:rPr>
              <a:t>%* </a:t>
            </a:r>
            <a:r>
              <a:rPr lang="lv-LV" sz="1500" dirty="0" smtClean="0">
                <a:latin typeface="Calibri" panose="020F0502020204030204" pitchFamily="34" charset="0"/>
                <a:cs typeface="Arial" panose="020B0604020202020204" pitchFamily="34" charset="0"/>
                <a:sym typeface="Wingdings" panose="05000000000000000000" pitchFamily="2" charset="2"/>
              </a:rPr>
              <a:t>apmērā no </a:t>
            </a:r>
            <a:r>
              <a:rPr lang="lv-LV" sz="1500" dirty="0" smtClean="0">
                <a:latin typeface="Calibri" panose="020F0502020204030204" pitchFamily="34" charset="0"/>
                <a:cs typeface="Arial" panose="020B0604020202020204" pitchFamily="34" charset="0"/>
                <a:sym typeface="Wingdings" panose="05000000000000000000" pitchFamily="2" charset="2"/>
              </a:rPr>
              <a:t>SAM pieejamā ERAF finansējuma </a:t>
            </a:r>
          </a:p>
          <a:p>
            <a:pPr marL="358775" algn="just">
              <a:spcAft>
                <a:spcPts val="600"/>
              </a:spcAft>
            </a:pPr>
            <a:r>
              <a:rPr lang="lv-LV" sz="1400" i="1" dirty="0" smtClean="0">
                <a:latin typeface="Calibri" panose="020F0502020204030204" pitchFamily="34" charset="0"/>
                <a:cs typeface="Arial" panose="020B0604020202020204" pitchFamily="34" charset="0"/>
                <a:sym typeface="Wingdings" panose="05000000000000000000" pitchFamily="2" charset="2"/>
              </a:rPr>
              <a:t>Rezerve DPP: </a:t>
            </a:r>
            <a:r>
              <a:rPr lang="lv-LV" sz="1400" i="1" dirty="0">
                <a:latin typeface="Calibri" panose="020F0502020204030204" pitchFamily="34" charset="0"/>
                <a:cs typeface="Arial" panose="020B0604020202020204" pitchFamily="34" charset="0"/>
                <a:sym typeface="Wingdings" panose="05000000000000000000" pitchFamily="2" charset="2"/>
              </a:rPr>
              <a:t>SAM 3.3.1</a:t>
            </a:r>
            <a:r>
              <a:rPr lang="lv-LV" sz="1400" i="1" dirty="0" smtClean="0">
                <a:latin typeface="Calibri" panose="020F0502020204030204" pitchFamily="34" charset="0"/>
                <a:cs typeface="Arial" panose="020B0604020202020204" pitchFamily="34" charset="0"/>
                <a:sym typeface="Wingdings" panose="05000000000000000000" pitchFamily="2" charset="2"/>
              </a:rPr>
              <a:t>.= </a:t>
            </a:r>
            <a:r>
              <a:rPr lang="lv-LV" sz="1400" i="1" dirty="0">
                <a:latin typeface="Calibri" panose="020F0502020204030204" pitchFamily="34" charset="0"/>
                <a:cs typeface="Arial" panose="020B0604020202020204" pitchFamily="34" charset="0"/>
                <a:sym typeface="Wingdings" panose="05000000000000000000" pitchFamily="2" charset="2"/>
              </a:rPr>
              <a:t>6,09952419264171</a:t>
            </a:r>
            <a:r>
              <a:rPr lang="lv-LV" sz="1400" i="1" dirty="0" smtClean="0">
                <a:latin typeface="Calibri" panose="020F0502020204030204" pitchFamily="34" charset="0"/>
                <a:cs typeface="Arial" panose="020B0604020202020204" pitchFamily="34" charset="0"/>
                <a:sym typeface="Wingdings" panose="05000000000000000000" pitchFamily="2" charset="2"/>
              </a:rPr>
              <a:t>%, SAM 5.6.2.= </a:t>
            </a:r>
            <a:r>
              <a:rPr lang="lv-LV" sz="1400" i="1" dirty="0">
                <a:latin typeface="Calibri" panose="020F0502020204030204" pitchFamily="34" charset="0"/>
                <a:cs typeface="Arial" panose="020B0604020202020204" pitchFamily="34" charset="0"/>
                <a:sym typeface="Wingdings" panose="05000000000000000000" pitchFamily="2" charset="2"/>
              </a:rPr>
              <a:t>6,09952407070769</a:t>
            </a:r>
            <a:r>
              <a:rPr lang="lv-LV" sz="1400" i="1" dirty="0" smtClean="0">
                <a:latin typeface="Calibri" panose="020F0502020204030204" pitchFamily="34" charset="0"/>
                <a:cs typeface="Arial" panose="020B0604020202020204" pitchFamily="34" charset="0"/>
                <a:sym typeface="Wingdings" panose="05000000000000000000" pitchFamily="2" charset="2"/>
              </a:rPr>
              <a:t>%</a:t>
            </a:r>
            <a:endParaRPr lang="lv-LV" sz="1400" i="1" dirty="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0"/>
              </a:spcAft>
              <a:buFont typeface="Wingdings"/>
              <a:buChar char="à"/>
            </a:pPr>
            <a:r>
              <a:rPr lang="lv-LV" sz="1600" dirty="0" smtClean="0">
                <a:latin typeface="Calibri" panose="020F0502020204030204" pitchFamily="34" charset="0"/>
                <a:cs typeface="Arial" panose="020B0604020202020204" pitchFamily="34" charset="0"/>
                <a:sym typeface="Wingdings" panose="05000000000000000000" pitchFamily="2" charset="2"/>
              </a:rPr>
              <a:t>Snieguma rezerve </a:t>
            </a:r>
            <a:r>
              <a:rPr lang="lv-LV" sz="1600" b="1" dirty="0" smtClean="0">
                <a:latin typeface="Calibri" panose="020F0502020204030204" pitchFamily="34" charset="0"/>
                <a:cs typeface="Arial" panose="020B0604020202020204" pitchFamily="34" charset="0"/>
                <a:sym typeface="Wingdings" panose="05000000000000000000" pitchFamily="2" charset="2"/>
              </a:rPr>
              <a:t>būs pieejams tikai</a:t>
            </a:r>
            <a:r>
              <a:rPr lang="lv-LV" sz="1600" dirty="0" smtClean="0">
                <a:latin typeface="Calibri" panose="020F0502020204030204" pitchFamily="34" charset="0"/>
                <a:cs typeface="Arial" panose="020B0604020202020204" pitchFamily="34" charset="0"/>
                <a:sym typeface="Wingdings" panose="05000000000000000000" pitchFamily="2" charset="2"/>
              </a:rPr>
              <a:t>, </a:t>
            </a:r>
            <a:r>
              <a:rPr lang="lv-LV" sz="1600" b="1" u="sng" dirty="0" smtClean="0">
                <a:latin typeface="Calibri" panose="020F0502020204030204" pitchFamily="34" charset="0"/>
                <a:cs typeface="Arial" panose="020B0604020202020204" pitchFamily="34" charset="0"/>
                <a:sym typeface="Wingdings" panose="05000000000000000000" pitchFamily="2" charset="2"/>
              </a:rPr>
              <a:t>ja</a:t>
            </a:r>
            <a:r>
              <a:rPr lang="lv-LV" sz="1600" b="1" dirty="0" smtClean="0">
                <a:latin typeface="Calibri" panose="020F0502020204030204" pitchFamily="34" charset="0"/>
                <a:cs typeface="Arial" panose="020B0604020202020204" pitchFamily="34" charset="0"/>
                <a:sym typeface="Wingdings" panose="05000000000000000000" pitchFamily="2" charset="2"/>
              </a:rPr>
              <a:t> tiks saņemts </a:t>
            </a:r>
            <a:r>
              <a:rPr lang="lv-LV" sz="1600" b="1" u="sng" dirty="0" smtClean="0">
                <a:latin typeface="Calibri" panose="020F0502020204030204" pitchFamily="34" charset="0"/>
                <a:cs typeface="Arial" panose="020B0604020202020204" pitchFamily="34" charset="0"/>
                <a:sym typeface="Wingdings" panose="05000000000000000000" pitchFamily="2" charset="2"/>
              </a:rPr>
              <a:t>pozitīvs EK lēmums</a:t>
            </a:r>
            <a:r>
              <a:rPr lang="lv-LV" sz="1600" u="sng" dirty="0" smtClean="0">
                <a:latin typeface="Calibri" panose="020F0502020204030204" pitchFamily="34" charset="0"/>
                <a:cs typeface="Arial" panose="020B0604020202020204" pitchFamily="34" charset="0"/>
                <a:sym typeface="Wingdings" panose="05000000000000000000" pitchFamily="2" charset="2"/>
              </a:rPr>
              <a:t> </a:t>
            </a:r>
            <a:r>
              <a:rPr lang="lv-LV" sz="1600" dirty="0" smtClean="0">
                <a:latin typeface="Calibri" panose="020F0502020204030204" pitchFamily="34" charset="0"/>
                <a:cs typeface="Arial" panose="020B0604020202020204" pitchFamily="34" charset="0"/>
                <a:sym typeface="Wingdings" panose="05000000000000000000" pitchFamily="2" charset="2"/>
              </a:rPr>
              <a:t>par snieguma ietvara izpildi </a:t>
            </a:r>
          </a:p>
          <a:p>
            <a:pPr marL="358775" algn="just">
              <a:spcAft>
                <a:spcPts val="0"/>
              </a:spcAft>
            </a:pPr>
            <a:r>
              <a:rPr lang="lv-LV" sz="1400" i="1" dirty="0" smtClean="0">
                <a:latin typeface="Calibri" panose="020F0502020204030204" pitchFamily="34" charset="0"/>
                <a:cs typeface="Arial" panose="020B0604020202020204" pitchFamily="34" charset="0"/>
                <a:sym typeface="Wingdings" panose="05000000000000000000" pitchFamily="2" charset="2"/>
              </a:rPr>
              <a:t>EK </a:t>
            </a:r>
            <a:r>
              <a:rPr lang="lv-LV" sz="1400" i="1" dirty="0" smtClean="0">
                <a:latin typeface="Calibri" panose="020F0502020204030204" pitchFamily="34" charset="0"/>
                <a:cs typeface="Arial" panose="020B0604020202020204" pitchFamily="34" charset="0"/>
                <a:sym typeface="Wingdings" panose="05000000000000000000" pitchFamily="2" charset="2"/>
              </a:rPr>
              <a:t>lēmums - indikatīvi </a:t>
            </a:r>
            <a:r>
              <a:rPr lang="lv-LV" sz="1400" i="1" dirty="0" smtClean="0">
                <a:latin typeface="Calibri" panose="020F0502020204030204" pitchFamily="34" charset="0"/>
                <a:cs typeface="Arial" panose="020B0604020202020204" pitchFamily="34" charset="0"/>
                <a:sym typeface="Wingdings" panose="05000000000000000000" pitchFamily="2" charset="2"/>
              </a:rPr>
              <a:t>2019.gada beigās </a:t>
            </a:r>
          </a:p>
          <a:p>
            <a:pPr marL="358775" algn="just">
              <a:spcAft>
                <a:spcPts val="600"/>
              </a:spcAft>
            </a:pPr>
            <a:r>
              <a:rPr lang="lv-LV" sz="1400" i="1" dirty="0">
                <a:latin typeface="Calibri" panose="020F0502020204030204" pitchFamily="34" charset="0"/>
                <a:cs typeface="Arial" panose="020B0604020202020204" pitchFamily="34" charset="0"/>
                <a:sym typeface="Wingdings" panose="05000000000000000000" pitchFamily="2" charset="2"/>
              </a:rPr>
              <a:t>Prioritārā virziena snieguma ietvarā sasniedzamie rādītāji līdz 2018.gada beigām noteikti </a:t>
            </a:r>
            <a:r>
              <a:rPr lang="lv-LV" sz="1400" i="1" dirty="0" smtClean="0">
                <a:latin typeface="Calibri" panose="020F0502020204030204" pitchFamily="34" charset="0"/>
                <a:cs typeface="Arial" panose="020B0604020202020204" pitchFamily="34" charset="0"/>
                <a:sym typeface="Wingdings" panose="05000000000000000000" pitchFamily="2" charset="2"/>
              </a:rPr>
              <a:t>DP.</a:t>
            </a:r>
            <a:endParaRPr lang="lv-LV" sz="1400" i="1" dirty="0" smtClean="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600"/>
              </a:spcAft>
              <a:buFont typeface="Wingdings"/>
              <a:buChar char="à"/>
            </a:pPr>
            <a:r>
              <a:rPr lang="lv-LV" sz="1600" dirty="0">
                <a:latin typeface="Calibri" panose="020F0502020204030204" pitchFamily="34" charset="0"/>
              </a:rPr>
              <a:t>Finanšu ministrijas </a:t>
            </a:r>
            <a:r>
              <a:rPr lang="lv-LV" sz="1600" dirty="0" smtClean="0">
                <a:latin typeface="Calibri" panose="020F0502020204030204" pitchFamily="34" charset="0"/>
              </a:rPr>
              <a:t>skaidrojumi </a:t>
            </a:r>
            <a:r>
              <a:rPr lang="lv-LV" sz="1600" dirty="0">
                <a:latin typeface="Calibri" panose="020F0502020204030204" pitchFamily="34" charset="0"/>
              </a:rPr>
              <a:t>par snieguma rezerves piemērošanu </a:t>
            </a:r>
            <a:r>
              <a:rPr lang="lv-LV" sz="1600" dirty="0" smtClean="0">
                <a:latin typeface="Calibri" panose="020F0502020204030204" pitchFamily="34" charset="0"/>
              </a:rPr>
              <a:t>pieejami: </a:t>
            </a:r>
            <a:r>
              <a:rPr lang="lv-LV" sz="1400" u="sng" dirty="0">
                <a:latin typeface="Calibri" panose="020F0502020204030204" pitchFamily="34" charset="0"/>
                <a:hlinkClick r:id="rId2"/>
              </a:rPr>
              <a:t>http://www.esfondi.lv/vadlinijas--skaidrojumi</a:t>
            </a:r>
            <a:endParaRPr lang="lv-LV" sz="1400" b="1" dirty="0" smtClean="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0"/>
              </a:spcAft>
              <a:buFont typeface="Wingdings"/>
              <a:buChar char="à"/>
            </a:pPr>
            <a:r>
              <a:rPr lang="lv-LV" sz="1600" b="1" dirty="0" smtClean="0">
                <a:latin typeface="Calibri" panose="020F0502020204030204" pitchFamily="34" charset="0"/>
                <a:cs typeface="Arial" panose="020B0604020202020204" pitchFamily="34" charset="0"/>
                <a:sym typeface="Wingdings" panose="05000000000000000000" pitchFamily="2" charset="2"/>
              </a:rPr>
              <a:t>Projektu </a:t>
            </a:r>
            <a:r>
              <a:rPr lang="lv-LV" sz="1600" b="1" dirty="0">
                <a:latin typeface="Calibri" panose="020F0502020204030204" pitchFamily="34" charset="0"/>
                <a:cs typeface="Arial" panose="020B0604020202020204" pitchFamily="34" charset="0"/>
                <a:sym typeface="Wingdings" panose="05000000000000000000" pitchFamily="2" charset="2"/>
              </a:rPr>
              <a:t>nevar apstiprināt, ja nav ievēroti snieguma rezerves </a:t>
            </a:r>
            <a:r>
              <a:rPr lang="lv-LV" sz="1600" b="1" dirty="0" smtClean="0">
                <a:latin typeface="Calibri" panose="020F0502020204030204" pitchFamily="34" charset="0"/>
                <a:cs typeface="Arial" panose="020B0604020202020204" pitchFamily="34" charset="0"/>
                <a:sym typeface="Wingdings" panose="05000000000000000000" pitchFamily="2" charset="2"/>
              </a:rPr>
              <a:t>ierobežojumi!!! </a:t>
            </a:r>
            <a:r>
              <a:rPr lang="lv-LV" sz="1400" dirty="0" smtClean="0">
                <a:latin typeface="Calibri" panose="020F0502020204030204" pitchFamily="34" charset="0"/>
                <a:cs typeface="Arial" panose="020B0604020202020204" pitchFamily="34" charset="0"/>
                <a:sym typeface="Wingdings" panose="05000000000000000000" pitchFamily="2" charset="2"/>
              </a:rPr>
              <a:t>(Tiek izvirzīts nosacījums)</a:t>
            </a:r>
            <a:endParaRPr lang="lv-LV" sz="1400" dirty="0">
              <a:latin typeface="Calibri" panose="020F0502020204030204" pitchFamily="34" charset="0"/>
              <a:cs typeface="Arial" panose="020B0604020202020204" pitchFamily="34" charset="0"/>
              <a:sym typeface="Wingdings" panose="05000000000000000000" pitchFamily="2" charset="2"/>
            </a:endParaRPr>
          </a:p>
          <a:p>
            <a:pPr marL="358775" algn="just">
              <a:spcAft>
                <a:spcPts val="600"/>
              </a:spcAft>
            </a:pPr>
            <a:r>
              <a:rPr lang="lv-LV" sz="1400" i="1" dirty="0">
                <a:latin typeface="Calibri" panose="020F0502020204030204" pitchFamily="34" charset="0"/>
                <a:cs typeface="Arial" panose="020B0604020202020204" pitchFamily="34" charset="0"/>
                <a:sym typeface="Wingdings" panose="05000000000000000000" pitchFamily="2" charset="2"/>
              </a:rPr>
              <a:t>Snieguma </a:t>
            </a:r>
            <a:r>
              <a:rPr lang="lv-LV" sz="1400" i="1" dirty="0" smtClean="0">
                <a:latin typeface="Calibri" panose="020F0502020204030204" pitchFamily="34" charset="0"/>
                <a:cs typeface="Arial" panose="020B0604020202020204" pitchFamily="34" charset="0"/>
                <a:sym typeface="Wingdings" panose="05000000000000000000" pitchFamily="2" charset="2"/>
              </a:rPr>
              <a:t>rezerves ierobežojumi </a:t>
            </a:r>
            <a:r>
              <a:rPr lang="lv-LV" sz="1400" i="1" dirty="0">
                <a:latin typeface="Calibri" panose="020F0502020204030204" pitchFamily="34" charset="0"/>
                <a:cs typeface="Arial" panose="020B0604020202020204" pitchFamily="34" charset="0"/>
                <a:sym typeface="Wingdings" panose="05000000000000000000" pitchFamily="2" charset="2"/>
              </a:rPr>
              <a:t>nav jāievēro projektu līmenī SAM 3.3.1. </a:t>
            </a:r>
            <a:r>
              <a:rPr lang="lv-LV" sz="1400" i="1" dirty="0" smtClean="0">
                <a:latin typeface="Calibri" panose="020F0502020204030204" pitchFamily="34" charset="0"/>
                <a:cs typeface="Arial" panose="020B0604020202020204" pitchFamily="34" charset="0"/>
                <a:sym typeface="Wingdings" panose="05000000000000000000" pitchFamily="2" charset="2"/>
              </a:rPr>
              <a:t>3.kārtas (novadi) </a:t>
            </a:r>
            <a:r>
              <a:rPr lang="lv-LV" sz="1400" i="1" dirty="0">
                <a:latin typeface="Calibri" panose="020F0502020204030204" pitchFamily="34" charset="0"/>
                <a:cs typeface="Arial" panose="020B0604020202020204" pitchFamily="34" charset="0"/>
                <a:sym typeface="Wingdings" panose="05000000000000000000" pitchFamily="2" charset="2"/>
              </a:rPr>
              <a:t>ietvaros, jo finansējums SAM 3.3.1. </a:t>
            </a:r>
            <a:r>
              <a:rPr lang="lv-LV" sz="1400" i="1" dirty="0" smtClean="0">
                <a:latin typeface="Calibri" panose="020F0502020204030204" pitchFamily="34" charset="0"/>
                <a:cs typeface="Arial" panose="020B0604020202020204" pitchFamily="34" charset="0"/>
                <a:sym typeface="Wingdings" panose="05000000000000000000" pitchFamily="2" charset="2"/>
              </a:rPr>
              <a:t>3.kārtā projektiem </a:t>
            </a:r>
            <a:r>
              <a:rPr lang="lv-LV" sz="1400" i="1" dirty="0">
                <a:latin typeface="Calibri" panose="020F0502020204030204" pitchFamily="34" charset="0"/>
                <a:cs typeface="Arial" panose="020B0604020202020204" pitchFamily="34" charset="0"/>
                <a:sym typeface="Wingdings" panose="05000000000000000000" pitchFamily="2" charset="2"/>
              </a:rPr>
              <a:t>šobrīd </a:t>
            </a:r>
            <a:r>
              <a:rPr lang="lv-LV" sz="1400" i="1" dirty="0" smtClean="0">
                <a:latin typeface="Calibri" panose="020F0502020204030204" pitchFamily="34" charset="0"/>
                <a:cs typeface="Arial" panose="020B0604020202020204" pitchFamily="34" charset="0"/>
                <a:sym typeface="Wingdings" panose="05000000000000000000" pitchFamily="2" charset="2"/>
              </a:rPr>
              <a:t>ir novirzīts 93,9% </a:t>
            </a:r>
            <a:r>
              <a:rPr lang="lv-LV" sz="1400" i="1" dirty="0">
                <a:latin typeface="Calibri" panose="020F0502020204030204" pitchFamily="34" charset="0"/>
                <a:cs typeface="Arial" panose="020B0604020202020204" pitchFamily="34" charset="0"/>
                <a:sym typeface="Wingdings" panose="05000000000000000000" pitchFamily="2" charset="2"/>
              </a:rPr>
              <a:t>apmērā no atlases kārtai pieejama kopējā </a:t>
            </a:r>
            <a:r>
              <a:rPr lang="lv-LV" sz="1400" i="1" dirty="0" smtClean="0">
                <a:latin typeface="Calibri" panose="020F0502020204030204" pitchFamily="34" charset="0"/>
                <a:cs typeface="Arial" panose="020B0604020202020204" pitchFamily="34" charset="0"/>
                <a:sym typeface="Wingdings" panose="05000000000000000000" pitchFamily="2" charset="2"/>
              </a:rPr>
              <a:t>ERAF finansējuma.</a:t>
            </a:r>
            <a:endParaRPr lang="lv-LV" sz="1400" i="1" dirty="0">
              <a:latin typeface="Calibri" panose="020F0502020204030204" pitchFamily="34" charset="0"/>
              <a:cs typeface="Arial" panose="020B0604020202020204" pitchFamily="34" charset="0"/>
              <a:sym typeface="Wingdings" panose="05000000000000000000" pitchFamily="2" charset="2"/>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6</a:t>
            </a:fld>
            <a:endParaRPr lang="en-US" altLang="en-US"/>
          </a:p>
        </p:txBody>
      </p:sp>
    </p:spTree>
    <p:extLst>
      <p:ext uri="{BB962C8B-B14F-4D97-AF65-F5344CB8AC3E}">
        <p14:creationId xmlns:p14="http://schemas.microsoft.com/office/powerpoint/2010/main" val="24602978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960" y="802063"/>
            <a:ext cx="6030686" cy="973397"/>
          </a:xfrm>
        </p:spPr>
        <p:txBody>
          <a:bodyPr>
            <a:noAutofit/>
          </a:bodyPr>
          <a:lstStyle/>
          <a:p>
            <a:pPr algn="ctr"/>
            <a:r>
              <a:rPr lang="lv-LV" sz="2000" dirty="0">
                <a:latin typeface="Calibri" panose="020F0502020204030204" pitchFamily="34" charset="0"/>
              </a:rPr>
              <a:t>Snieguma rezerves </a:t>
            </a:r>
            <a:r>
              <a:rPr lang="lv-LV" sz="2000" dirty="0" smtClean="0">
                <a:latin typeface="Calibri" panose="020F0502020204030204" pitchFamily="34" charset="0"/>
              </a:rPr>
              <a:t>ierobežojumi </a:t>
            </a:r>
            <a:br>
              <a:rPr lang="lv-LV" sz="2000" dirty="0" smtClean="0">
                <a:latin typeface="Calibri" panose="020F0502020204030204" pitchFamily="34" charset="0"/>
              </a:rPr>
            </a:br>
            <a:r>
              <a:rPr lang="lv-LV" sz="2000" dirty="0" smtClean="0">
                <a:latin typeface="Calibri" panose="020F0502020204030204" pitchFamily="34" charset="0"/>
              </a:rPr>
              <a:t>SAM 3.3.1. un SAM 5.6.2. projektu </a:t>
            </a:r>
            <a:r>
              <a:rPr lang="lv-LV" sz="2000" dirty="0" smtClean="0">
                <a:latin typeface="Calibri" panose="020F0502020204030204" pitchFamily="34" charset="0"/>
              </a:rPr>
              <a:t>ietvaros</a:t>
            </a:r>
            <a:br>
              <a:rPr lang="lv-LV" sz="2000" dirty="0" smtClean="0">
                <a:latin typeface="Calibri" panose="020F0502020204030204" pitchFamily="34" charset="0"/>
              </a:rPr>
            </a:br>
            <a:r>
              <a:rPr lang="lv-LV" sz="1400" dirty="0" smtClean="0">
                <a:latin typeface="Calibri" panose="020F0502020204030204" pitchFamily="34" charset="0"/>
              </a:rPr>
              <a:t>(neattiecas uz SAM 3.kārtas (novadi) projektiem)</a:t>
            </a:r>
            <a:endParaRPr lang="lv-LV" sz="1400" dirty="0">
              <a:latin typeface="Calibri" panose="020F0502020204030204" pitchFamily="34" charset="0"/>
            </a:endParaRPr>
          </a:p>
        </p:txBody>
      </p:sp>
      <p:sp>
        <p:nvSpPr>
          <p:cNvPr id="4" name="Text Placeholder 3"/>
          <p:cNvSpPr>
            <a:spLocks noGrp="1"/>
          </p:cNvSpPr>
          <p:nvPr>
            <p:ph type="body" sz="half" idx="2"/>
          </p:nvPr>
        </p:nvSpPr>
        <p:spPr>
          <a:xfrm>
            <a:off x="1115367" y="1714500"/>
            <a:ext cx="7147728" cy="4024819"/>
          </a:xfrm>
        </p:spPr>
        <p:txBody>
          <a:bodyPr>
            <a:normAutofit fontScale="62500" lnSpcReduction="20000"/>
          </a:bodyPr>
          <a:lstStyle/>
          <a:p>
            <a:pPr marL="342900" indent="-342900" algn="just">
              <a:spcAft>
                <a:spcPts val="600"/>
              </a:spcAft>
              <a:buFont typeface="Wingdings"/>
              <a:buChar char="à"/>
            </a:pPr>
            <a:endParaRPr lang="lv-LV" sz="1600" dirty="0" smtClean="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600"/>
              </a:spcAf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Snieguma rezerves nosacījumus piemēro SAM 3.3.1. un SAM 5.6.2. 1.un 2.kārtas projektos (ITI un reģionālie </a:t>
            </a:r>
            <a:r>
              <a:rPr lang="lv-LV" sz="1700" dirty="0" smtClean="0">
                <a:latin typeface="Calibri" panose="020F0502020204030204" pitchFamily="34" charset="0"/>
                <a:cs typeface="Arial" panose="020B0604020202020204" pitchFamily="34" charset="0"/>
                <a:sym typeface="Wingdings" panose="05000000000000000000" pitchFamily="2" charset="2"/>
              </a:rPr>
              <a:t>centri</a:t>
            </a:r>
            <a:r>
              <a:rPr lang="lv-LV" sz="1700" dirty="0" smtClean="0">
                <a:latin typeface="Calibri" panose="020F0502020204030204" pitchFamily="34" charset="0"/>
                <a:cs typeface="Arial" panose="020B0604020202020204" pitchFamily="34" charset="0"/>
                <a:sym typeface="Wingdings" panose="05000000000000000000" pitchFamily="2" charset="2"/>
              </a:rPr>
              <a:t>), kā arī SAM 5.6.2. 3.kārtas projektos (Latgale).</a:t>
            </a:r>
          </a:p>
          <a:p>
            <a:pPr marL="342900" indent="-342900" algn="just">
              <a:spcAft>
                <a:spcPts val="600"/>
              </a:spcAft>
              <a:buFont typeface="Wingdings"/>
              <a:buChar char="à"/>
            </a:pPr>
            <a:r>
              <a:rPr lang="lv-LV" sz="1700" u="sng" dirty="0" smtClean="0">
                <a:latin typeface="Calibri" panose="020F0502020204030204" pitchFamily="34" charset="0"/>
                <a:cs typeface="Arial" panose="020B0604020202020204" pitchFamily="34" charset="0"/>
                <a:sym typeface="Wingdings" panose="05000000000000000000" pitchFamily="2" charset="2"/>
              </a:rPr>
              <a:t>Ja projekta darbības paredzēts </a:t>
            </a:r>
            <a:r>
              <a:rPr lang="lv-LV" sz="1700" b="1" u="sng" dirty="0" smtClean="0">
                <a:latin typeface="Calibri" panose="020F0502020204030204" pitchFamily="34" charset="0"/>
                <a:cs typeface="Arial" panose="020B0604020202020204" pitchFamily="34" charset="0"/>
                <a:sym typeface="Wingdings" panose="05000000000000000000" pitchFamily="2" charset="2"/>
              </a:rPr>
              <a:t>pabeigt </a:t>
            </a:r>
            <a:r>
              <a:rPr lang="lv-LV" sz="1700" b="1" u="sng" dirty="0" smtClean="0">
                <a:latin typeface="Calibri" panose="020F0502020204030204" pitchFamily="34" charset="0"/>
                <a:cs typeface="Arial" panose="020B0604020202020204" pitchFamily="34" charset="0"/>
                <a:sym typeface="Wingdings" panose="05000000000000000000" pitchFamily="2" charset="2"/>
              </a:rPr>
              <a:t>pirms </a:t>
            </a:r>
            <a:r>
              <a:rPr lang="lv-LV" sz="1700" u="sng" dirty="0" smtClean="0">
                <a:latin typeface="Calibri" panose="020F0502020204030204" pitchFamily="34" charset="0"/>
                <a:cs typeface="Arial" panose="020B0604020202020204" pitchFamily="34" charset="0"/>
                <a:sym typeface="Wingdings" panose="05000000000000000000" pitchFamily="2" charset="2"/>
              </a:rPr>
              <a:t>EK </a:t>
            </a:r>
            <a:r>
              <a:rPr lang="lv-LV" sz="1700" u="sng" dirty="0" smtClean="0">
                <a:latin typeface="Calibri" panose="020F0502020204030204" pitchFamily="34" charset="0"/>
                <a:cs typeface="Arial" panose="020B0604020202020204" pitchFamily="34" charset="0"/>
                <a:sym typeface="Wingdings" panose="05000000000000000000" pitchFamily="2" charset="2"/>
              </a:rPr>
              <a:t>lēmuma </a:t>
            </a:r>
            <a:r>
              <a:rPr lang="lv-LV" sz="1700" u="sng" dirty="0" smtClean="0">
                <a:latin typeface="Calibri" panose="020F0502020204030204" pitchFamily="34" charset="0"/>
                <a:cs typeface="Arial" panose="020B0604020202020204" pitchFamily="34" charset="0"/>
                <a:sym typeface="Wingdings" panose="05000000000000000000" pitchFamily="2" charset="2"/>
              </a:rPr>
              <a:t>par snieguma ietvara izpildi, </a:t>
            </a:r>
            <a:r>
              <a:rPr lang="lv-LV" sz="1700" b="1" u="sng" dirty="0" smtClean="0">
                <a:latin typeface="Calibri" panose="020F0502020204030204" pitchFamily="34" charset="0"/>
                <a:cs typeface="Arial" panose="020B0604020202020204" pitchFamily="34" charset="0"/>
                <a:sym typeface="Wingdings" panose="05000000000000000000" pitchFamily="2" charset="2"/>
              </a:rPr>
              <a:t>šobrīd</a:t>
            </a:r>
            <a:r>
              <a:rPr lang="lv-LV" sz="1700" u="sng" dirty="0" smtClean="0">
                <a:latin typeface="Calibri" panose="020F0502020204030204" pitchFamily="34" charset="0"/>
                <a:cs typeface="Arial" panose="020B0604020202020204" pitchFamily="34" charset="0"/>
                <a:sym typeface="Wingdings" panose="05000000000000000000" pitchFamily="2" charset="2"/>
              </a:rPr>
              <a:t> projektā ERAF </a:t>
            </a:r>
            <a:r>
              <a:rPr lang="lv-LV" sz="1700" u="sng" dirty="0">
                <a:latin typeface="Calibri" panose="020F0502020204030204" pitchFamily="34" charset="0"/>
                <a:cs typeface="Arial" panose="020B0604020202020204" pitchFamily="34" charset="0"/>
                <a:sym typeface="Wingdings" panose="05000000000000000000" pitchFamily="2" charset="2"/>
              </a:rPr>
              <a:t>finansējumu </a:t>
            </a:r>
            <a:r>
              <a:rPr lang="lv-LV" sz="1700" u="sng" dirty="0" smtClean="0">
                <a:latin typeface="Calibri" panose="020F0502020204030204" pitchFamily="34" charset="0"/>
                <a:cs typeface="Arial" panose="020B0604020202020204" pitchFamily="34" charset="0"/>
                <a:sym typeface="Wingdings" panose="05000000000000000000" pitchFamily="2" charset="2"/>
              </a:rPr>
              <a:t>plāno 93,9% </a:t>
            </a:r>
            <a:r>
              <a:rPr lang="lv-LV" sz="1700" u="sng" dirty="0">
                <a:latin typeface="Calibri" panose="020F0502020204030204" pitchFamily="34" charset="0"/>
                <a:cs typeface="Arial" panose="020B0604020202020204" pitchFamily="34" charset="0"/>
                <a:sym typeface="Wingdings" panose="05000000000000000000" pitchFamily="2" charset="2"/>
              </a:rPr>
              <a:t>apmērā no pašvaldībai kopumā pieejamā ERAF finansējuma </a:t>
            </a:r>
            <a:r>
              <a:rPr lang="lv-LV" sz="1700" u="sng" dirty="0" smtClean="0">
                <a:latin typeface="Calibri" panose="020F0502020204030204" pitchFamily="34" charset="0"/>
                <a:cs typeface="Arial" panose="020B0604020202020204" pitchFamily="34" charset="0"/>
                <a:sym typeface="Wingdings" panose="05000000000000000000" pitchFamily="2" charset="2"/>
              </a:rPr>
              <a:t>apmēra</a:t>
            </a:r>
            <a:r>
              <a:rPr lang="lv-LV" sz="1700" dirty="0" smtClean="0">
                <a:latin typeface="Calibri" panose="020F0502020204030204" pitchFamily="34" charset="0"/>
                <a:cs typeface="Arial" panose="020B0604020202020204" pitchFamily="34" charset="0"/>
                <a:sym typeface="Wingdings" panose="05000000000000000000" pitchFamily="2" charset="2"/>
              </a:rPr>
              <a:t>. </a:t>
            </a:r>
          </a:p>
          <a:p>
            <a:pPr marL="363538" algn="just">
              <a:spcAft>
                <a:spcPts val="600"/>
              </a:spcAft>
            </a:pPr>
            <a:r>
              <a:rPr lang="lv-LV" sz="1500" i="1" dirty="0" smtClean="0">
                <a:latin typeface="Calibri" panose="020F0502020204030204" pitchFamily="34" charset="0"/>
                <a:cs typeface="Arial" panose="020B0604020202020204" pitchFamily="34" charset="0"/>
              </a:rPr>
              <a:t>Snieguma </a:t>
            </a:r>
            <a:r>
              <a:rPr lang="lv-LV" sz="1500" i="1" dirty="0">
                <a:latin typeface="Calibri" panose="020F0502020204030204" pitchFamily="34" charset="0"/>
                <a:cs typeface="Arial" panose="020B0604020202020204" pitchFamily="34" charset="0"/>
              </a:rPr>
              <a:t>rezerves </a:t>
            </a:r>
            <a:r>
              <a:rPr lang="lv-LV" sz="1500" i="1" dirty="0" smtClean="0">
                <a:latin typeface="Calibri" panose="020F0502020204030204" pitchFamily="34" charset="0"/>
                <a:cs typeface="Arial" panose="020B0604020202020204" pitchFamily="34" charset="0"/>
              </a:rPr>
              <a:t>nosacījumu ievērošana </a:t>
            </a:r>
            <a:r>
              <a:rPr lang="lv-LV" sz="1500" i="1" dirty="0">
                <a:latin typeface="Calibri" panose="020F0502020204030204" pitchFamily="34" charset="0"/>
                <a:cs typeface="Arial" panose="020B0604020202020204" pitchFamily="34" charset="0"/>
              </a:rPr>
              <a:t>var tikt </a:t>
            </a:r>
            <a:r>
              <a:rPr lang="lv-LV" sz="1500" i="1" dirty="0" smtClean="0">
                <a:latin typeface="Calibri" panose="020F0502020204030204" pitchFamily="34" charset="0"/>
                <a:cs typeface="Arial" panose="020B0604020202020204" pitchFamily="34" charset="0"/>
              </a:rPr>
              <a:t>organizēta arī ar citiem nosacījumiem, j</a:t>
            </a:r>
            <a:r>
              <a:rPr lang="lv-LV" sz="1500" i="1" dirty="0" smtClean="0">
                <a:latin typeface="Calibri" panose="020F0502020204030204" pitchFamily="34" charset="0"/>
                <a:cs typeface="Arial" panose="020B0604020202020204" pitchFamily="34" charset="0"/>
                <a:sym typeface="Wingdings" panose="05000000000000000000" pitchFamily="2" charset="2"/>
              </a:rPr>
              <a:t>a VARAM saņems Latvijas Lielo pilsētu asociācijas, </a:t>
            </a:r>
            <a:r>
              <a:rPr lang="lv-LV" sz="1500" i="1" dirty="0" smtClean="0">
                <a:latin typeface="Calibri" panose="020F0502020204030204" pitchFamily="34" charset="0"/>
                <a:cs typeface="Arial" panose="020B0604020202020204" pitchFamily="34" charset="0"/>
              </a:rPr>
              <a:t>Reģionālo </a:t>
            </a:r>
            <a:r>
              <a:rPr lang="lv-LV" sz="1500" i="1" dirty="0">
                <a:latin typeface="Calibri" panose="020F0502020204030204" pitchFamily="34" charset="0"/>
                <a:cs typeface="Arial" panose="020B0604020202020204" pitchFamily="34" charset="0"/>
              </a:rPr>
              <a:t>attīstības centru </a:t>
            </a:r>
            <a:r>
              <a:rPr lang="lv-LV" sz="1500" i="1" dirty="0" smtClean="0">
                <a:latin typeface="Calibri" panose="020F0502020204030204" pitchFamily="34" charset="0"/>
                <a:cs typeface="Arial" panose="020B0604020202020204" pitchFamily="34" charset="0"/>
              </a:rPr>
              <a:t>apvienības un Latgales </a:t>
            </a:r>
            <a:r>
              <a:rPr lang="lv-LV" sz="1500" i="1" dirty="0">
                <a:latin typeface="Calibri" panose="020F0502020204030204" pitchFamily="34" charset="0"/>
                <a:cs typeface="Arial" panose="020B0604020202020204" pitchFamily="34" charset="0"/>
              </a:rPr>
              <a:t>plānošanas reģiona </a:t>
            </a:r>
            <a:r>
              <a:rPr lang="lv-LV" sz="1500" i="1" dirty="0" smtClean="0">
                <a:latin typeface="Calibri" panose="020F0502020204030204" pitchFamily="34" charset="0"/>
                <a:cs typeface="Arial" panose="020B0604020202020204" pitchFamily="34" charset="0"/>
              </a:rPr>
              <a:t>lēmumu par citu kārtību, kā nodrošināt snieguma rezerves ievērošanu attiecīgās atlases kārtas ietvaros.</a:t>
            </a:r>
            <a:endParaRPr lang="lv-LV" sz="1500" i="1" dirty="0">
              <a:latin typeface="Calibri" panose="020F0502020204030204" pitchFamily="34" charset="0"/>
              <a:cs typeface="Arial" panose="020B0604020202020204" pitchFamily="34" charset="0"/>
              <a:sym typeface="Wingdings" panose="05000000000000000000" pitchFamily="2" charset="2"/>
            </a:endParaRPr>
          </a:p>
          <a:p>
            <a:pPr marL="342900" indent="-342900" algn="just">
              <a:spcAft>
                <a:spcPts val="600"/>
              </a:spcAft>
              <a:buFont typeface="Wingdings"/>
              <a:buChar char="à"/>
            </a:pPr>
            <a:r>
              <a:rPr lang="lv-LV" sz="1700" u="sng" dirty="0" smtClean="0">
                <a:latin typeface="Calibri" panose="020F0502020204030204" pitchFamily="34" charset="0"/>
                <a:cs typeface="Arial" panose="020B0604020202020204" pitchFamily="34" charset="0"/>
                <a:sym typeface="Wingdings" panose="05000000000000000000" pitchFamily="2" charset="2"/>
              </a:rPr>
              <a:t>Ja projektu uzsāk pirms, bet projekta </a:t>
            </a:r>
            <a:r>
              <a:rPr lang="lv-LV" sz="1700" u="sng" dirty="0">
                <a:latin typeface="Calibri" panose="020F0502020204030204" pitchFamily="34" charset="0"/>
                <a:cs typeface="Arial" panose="020B0604020202020204" pitchFamily="34" charset="0"/>
                <a:sym typeface="Wingdings" panose="05000000000000000000" pitchFamily="2" charset="2"/>
              </a:rPr>
              <a:t>darbības paredzēts </a:t>
            </a:r>
            <a:r>
              <a:rPr lang="lv-LV" sz="1700" b="1" u="sng" dirty="0" smtClean="0">
                <a:latin typeface="Calibri" panose="020F0502020204030204" pitchFamily="34" charset="0"/>
                <a:cs typeface="Arial" panose="020B0604020202020204" pitchFamily="34" charset="0"/>
                <a:sym typeface="Wingdings" panose="05000000000000000000" pitchFamily="2" charset="2"/>
              </a:rPr>
              <a:t>pabeigt* </a:t>
            </a:r>
            <a:r>
              <a:rPr lang="lv-LV" sz="1700" b="1" u="sng" dirty="0">
                <a:latin typeface="Calibri" panose="020F0502020204030204" pitchFamily="34" charset="0"/>
                <a:cs typeface="Arial" panose="020B0604020202020204" pitchFamily="34" charset="0"/>
                <a:sym typeface="Wingdings" panose="05000000000000000000" pitchFamily="2" charset="2"/>
              </a:rPr>
              <a:t>pēc </a:t>
            </a:r>
            <a:r>
              <a:rPr lang="lv-LV" sz="1700" u="sng" dirty="0">
                <a:latin typeface="Calibri" panose="020F0502020204030204" pitchFamily="34" charset="0"/>
                <a:cs typeface="Arial" panose="020B0604020202020204" pitchFamily="34" charset="0"/>
                <a:sym typeface="Wingdings" panose="05000000000000000000" pitchFamily="2" charset="2"/>
              </a:rPr>
              <a:t>EK lēmuma par snieguma ietvara izpildi, </a:t>
            </a:r>
            <a:r>
              <a:rPr lang="lv-LV" sz="1700" b="1" u="sng" dirty="0">
                <a:latin typeface="Calibri" panose="020F0502020204030204" pitchFamily="34" charset="0"/>
                <a:cs typeface="Arial" panose="020B0604020202020204" pitchFamily="34" charset="0"/>
                <a:sym typeface="Wingdings" panose="05000000000000000000" pitchFamily="2" charset="2"/>
              </a:rPr>
              <a:t>šobrīd</a:t>
            </a:r>
            <a:r>
              <a:rPr lang="lv-LV" sz="1700" u="sng" dirty="0">
                <a:latin typeface="Calibri" panose="020F0502020204030204" pitchFamily="34" charset="0"/>
                <a:cs typeface="Arial" panose="020B0604020202020204" pitchFamily="34" charset="0"/>
                <a:sym typeface="Wingdings" panose="05000000000000000000" pitchFamily="2" charset="2"/>
              </a:rPr>
              <a:t> projektā ERAF finansējumu plāno 93,9% apmērā no pašvaldībai kopumā pieejamā ERAF finansējuma </a:t>
            </a:r>
            <a:r>
              <a:rPr lang="lv-LV" sz="1700" u="sng" dirty="0" smtClean="0">
                <a:latin typeface="Calibri" panose="020F0502020204030204" pitchFamily="34" charset="0"/>
                <a:cs typeface="Arial" panose="020B0604020202020204" pitchFamily="34" charset="0"/>
                <a:sym typeface="Wingdings" panose="05000000000000000000" pitchFamily="2" charset="2"/>
              </a:rPr>
              <a:t>apmēra, bet papildus var projektā paredzēt </a:t>
            </a:r>
            <a:r>
              <a:rPr lang="lv-LV" sz="1700" b="1" u="sng" dirty="0">
                <a:latin typeface="Calibri" panose="020F0502020204030204" pitchFamily="34" charset="0"/>
                <a:cs typeface="Arial" panose="020B0604020202020204" pitchFamily="34" charset="0"/>
                <a:sym typeface="Wingdings" panose="05000000000000000000" pitchFamily="2" charset="2"/>
              </a:rPr>
              <a:t>priekšfinansējumu</a:t>
            </a:r>
            <a:r>
              <a:rPr lang="lv-LV" sz="1700" u="sng" dirty="0">
                <a:latin typeface="Calibri" panose="020F0502020204030204" pitchFamily="34" charset="0"/>
                <a:cs typeface="Arial" panose="020B0604020202020204" pitchFamily="34" charset="0"/>
                <a:sym typeface="Wingdings" panose="05000000000000000000" pitchFamily="2" charset="2"/>
              </a:rPr>
              <a:t> 6,1% apmērā snieguma </a:t>
            </a:r>
            <a:r>
              <a:rPr lang="lv-LV" sz="1700" u="sng" dirty="0" smtClean="0">
                <a:latin typeface="Calibri" panose="020F0502020204030204" pitchFamily="34" charset="0"/>
                <a:cs typeface="Arial" panose="020B0604020202020204" pitchFamily="34" charset="0"/>
                <a:sym typeface="Wingdings" panose="05000000000000000000" pitchFamily="2" charset="2"/>
              </a:rPr>
              <a:t>rezervei.</a:t>
            </a:r>
            <a:endParaRPr lang="lv-LV" sz="1700" u="sng" dirty="0">
              <a:latin typeface="Calibri" panose="020F0502020204030204" pitchFamily="34" charset="0"/>
              <a:cs typeface="Arial" panose="020B0604020202020204" pitchFamily="34" charset="0"/>
              <a:sym typeface="Wingdings" panose="05000000000000000000" pitchFamily="2" charset="2"/>
            </a:endParaRPr>
          </a:p>
          <a:p>
            <a:pPr marL="358775" lvl="1" algn="just"/>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a:t>
            </a:r>
            <a:r>
              <a:rPr lang="lv-LV" sz="1500" i="1"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P</a:t>
            </a:r>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rojekts </a:t>
            </a:r>
            <a:r>
              <a:rPr lang="lv-LV" sz="1500" i="1"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tiek uzskatīts par pabeigtu jau tad, kad projekta ietvaros visi būvdarbi ir pabeigti, piemēram, nodoti </a:t>
            </a:r>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ekspluatācijā, </a:t>
            </a:r>
            <a:r>
              <a:rPr lang="lv-LV" sz="1500" i="1"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un vēl nav veikts projekta noslēguma </a:t>
            </a:r>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maksājums</a:t>
            </a:r>
          </a:p>
          <a:p>
            <a:pPr marL="358775" lvl="1" algn="just"/>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 Ja projektā paredz priekšfinansējumu snieguma rezervei – priekšfinansējuma apmēru norāda finansēšanas plāna rindā «Cits publiskais finansējums» un projekta iesnieguma veidlapas 1.1.sadaļā «</a:t>
            </a:r>
            <a:r>
              <a:rPr lang="lv-LV" sz="1500" i="1"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P</a:t>
            </a:r>
            <a:r>
              <a:rPr lang="lv-LV" sz="1500" i="1"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rojekta kopsavilkums» </a:t>
            </a:r>
            <a:endParaRPr lang="lv-LV" sz="1500" i="1"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endParaRPr>
          </a:p>
          <a:p>
            <a:pPr marL="342900" lvl="1" indent="-342900" algn="just">
              <a:buFont typeface="Wingdings"/>
              <a:buChar char="à"/>
            </a:pPr>
            <a:endParaRPr lang="lv-LV" sz="1600" dirty="0" smtClean="0">
              <a:latin typeface="Calibri" panose="020F0502020204030204" pitchFamily="34" charset="0"/>
              <a:cs typeface="Arial" panose="020B0604020202020204" pitchFamily="34" charset="0"/>
              <a:sym typeface="Wingdings" panose="05000000000000000000" pitchFamily="2" charset="2"/>
            </a:endParaRPr>
          </a:p>
          <a:p>
            <a:pPr marL="342900" lvl="1" indent="-342900" algn="jus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Snieguma </a:t>
            </a:r>
            <a:r>
              <a:rPr lang="lv-LV" sz="1700" dirty="0">
                <a:latin typeface="Calibri" panose="020F0502020204030204" pitchFamily="34" charset="0"/>
                <a:cs typeface="Arial" panose="020B0604020202020204" pitchFamily="34" charset="0"/>
                <a:sym typeface="Wingdings" panose="05000000000000000000" pitchFamily="2" charset="2"/>
              </a:rPr>
              <a:t>rezerves apmēru un nosacījumus </a:t>
            </a:r>
            <a:r>
              <a:rPr lang="lv-LV" sz="1700" dirty="0" smtClean="0">
                <a:latin typeface="Calibri" panose="020F0502020204030204" pitchFamily="34" charset="0"/>
                <a:cs typeface="Arial" panose="020B0604020202020204" pitchFamily="34" charset="0"/>
                <a:sym typeface="Wingdings" panose="05000000000000000000" pitchFamily="2" charset="2"/>
              </a:rPr>
              <a:t>iekļauj vienošanās </a:t>
            </a:r>
            <a:r>
              <a:rPr lang="lv-LV" sz="1700" dirty="0">
                <a:latin typeface="Calibri" panose="020F0502020204030204" pitchFamily="34" charset="0"/>
                <a:cs typeface="Arial" panose="020B0604020202020204" pitchFamily="34" charset="0"/>
                <a:sym typeface="Wingdings" panose="05000000000000000000" pitchFamily="2" charset="2"/>
              </a:rPr>
              <a:t>par projekta </a:t>
            </a:r>
            <a:r>
              <a:rPr lang="lv-LV" sz="1700" dirty="0" smtClean="0">
                <a:latin typeface="Calibri" panose="020F0502020204030204" pitchFamily="34" charset="0"/>
                <a:cs typeface="Arial" panose="020B0604020202020204" pitchFamily="34" charset="0"/>
                <a:sym typeface="Wingdings" panose="05000000000000000000" pitchFamily="2" charset="2"/>
              </a:rPr>
              <a:t>īstenošanu. </a:t>
            </a:r>
            <a:r>
              <a:rPr lang="lv-LV" sz="1700" dirty="0">
                <a:latin typeface="Calibri" panose="020F0502020204030204" pitchFamily="34" charset="0"/>
                <a:cs typeface="Arial" panose="020B0604020202020204" pitchFamily="34" charset="0"/>
                <a:sym typeface="Wingdings" panose="05000000000000000000" pitchFamily="2" charset="2"/>
              </a:rPr>
              <a:t>Snieguma rezerves apmēru paredz tikai projekta </a:t>
            </a:r>
            <a:r>
              <a:rPr lang="lv-LV" sz="1700" u="sng" dirty="0">
                <a:latin typeface="Calibri" panose="020F0502020204030204" pitchFamily="34" charset="0"/>
                <a:cs typeface="Arial" panose="020B0604020202020204" pitchFamily="34" charset="0"/>
                <a:sym typeface="Wingdings" panose="05000000000000000000" pitchFamily="2" charset="2"/>
              </a:rPr>
              <a:t>publiskā finansējuma (ERAF) </a:t>
            </a:r>
            <a:r>
              <a:rPr lang="lv-LV" sz="1700" dirty="0">
                <a:latin typeface="Calibri" panose="020F0502020204030204" pitchFamily="34" charset="0"/>
                <a:cs typeface="Arial" panose="020B0604020202020204" pitchFamily="34" charset="0"/>
                <a:sym typeface="Wingdings" panose="05000000000000000000" pitchFamily="2" charset="2"/>
              </a:rPr>
              <a:t>daļas ietvaros.   </a:t>
            </a:r>
          </a:p>
          <a:p>
            <a:pPr marL="342900" lvl="1" indent="-342900" algn="just">
              <a:buFont typeface="Wingdings"/>
              <a:buChar char="à"/>
            </a:pPr>
            <a:endPar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endParaRPr>
          </a:p>
          <a:p>
            <a:pPr marL="342900" lvl="1" indent="-342900" algn="just">
              <a:buFont typeface="Wingdings"/>
              <a:buChar char="à"/>
            </a:pPr>
            <a:r>
              <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Izsludinot iepirkumu un nosakot būvdarbu izpildes termiņu līgumā, jāņem vērā nosacījumi par snieguma rezerves pārskatīšanu (EK lēmums un pabeigta projekta statuss). Plānojot būvdarbus jānosaka atbilstošs </a:t>
            </a:r>
            <a:r>
              <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būvdarbu </a:t>
            </a:r>
            <a:r>
              <a:rPr lang="lv-LV" sz="1600" dirty="0" smtClean="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rPr>
              <a:t>izpildes termiņš – indikatīvi 2019.gada beigas/2020.gads.</a:t>
            </a:r>
            <a:endParaRPr lang="lv-LV" sz="1600" dirty="0">
              <a:latin typeface="Calibri" panose="020F0502020204030204" pitchFamily="34" charset="0"/>
              <a:ea typeface="Verdana" panose="020B0604030504040204" pitchFamily="34" charset="0"/>
              <a:cs typeface="Arial" panose="020B0604020202020204" pitchFamily="34" charset="0"/>
              <a:sym typeface="Wingdings" panose="05000000000000000000" pitchFamily="2" charset="2"/>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7</a:t>
            </a:fld>
            <a:endParaRPr lang="en-US" altLang="en-US"/>
          </a:p>
        </p:txBody>
      </p:sp>
    </p:spTree>
    <p:extLst>
      <p:ext uri="{BB962C8B-B14F-4D97-AF65-F5344CB8AC3E}">
        <p14:creationId xmlns:p14="http://schemas.microsoft.com/office/powerpoint/2010/main" val="30416206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9960" y="802063"/>
            <a:ext cx="6030686" cy="761817"/>
          </a:xfrm>
        </p:spPr>
        <p:txBody>
          <a:bodyPr>
            <a:noAutofit/>
          </a:bodyPr>
          <a:lstStyle/>
          <a:p>
            <a:pPr algn="ctr"/>
            <a:r>
              <a:rPr lang="lv-LV" sz="2000" dirty="0" smtClean="0">
                <a:latin typeface="Calibri" panose="020F0502020204030204" pitchFamily="34" charset="0"/>
              </a:rPr>
              <a:t>Kritēriji/pazīmes projektā, «ka projekts ir/būs neatbalsta projekts»</a:t>
            </a:r>
            <a:endParaRPr lang="lv-LV" sz="2000" dirty="0">
              <a:latin typeface="Calibri" panose="020F0502020204030204" pitchFamily="34" charset="0"/>
            </a:endParaRPr>
          </a:p>
        </p:txBody>
      </p:sp>
      <p:sp>
        <p:nvSpPr>
          <p:cNvPr id="4" name="Text Placeholder 3"/>
          <p:cNvSpPr>
            <a:spLocks noGrp="1"/>
          </p:cNvSpPr>
          <p:nvPr>
            <p:ph type="body" sz="half" idx="2"/>
          </p:nvPr>
        </p:nvSpPr>
        <p:spPr>
          <a:xfrm>
            <a:off x="1115367" y="1714500"/>
            <a:ext cx="7147728" cy="4024819"/>
          </a:xfrm>
        </p:spPr>
        <p:txBody>
          <a:bodyPr>
            <a:normAutofit fontScale="70000" lnSpcReduction="20000"/>
          </a:bodyPr>
          <a:lstStyle/>
          <a:p>
            <a:pPr marL="342900" indent="-342900" algn="just">
              <a:spcAft>
                <a:spcPts val="600"/>
              </a:spcAf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SAM 3.3.1. un SAM 5.6.2.projekti var būt ar valsts atbalstu («valsts atbalsta projekts») un bez valsts atbalsta («neatbalsta projekti»)</a:t>
            </a:r>
          </a:p>
          <a:p>
            <a:pPr marL="342900" indent="-342900" algn="just">
              <a:spcAft>
                <a:spcPts val="600"/>
              </a:spcAf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SAM īstenošanas MK noteikumi paredz finansējuma atmaksāšanu šādos gadījumos: </a:t>
            </a:r>
          </a:p>
          <a:p>
            <a:pPr marL="623888" indent="-265113" algn="just">
              <a:spcAft>
                <a:spcPts val="600"/>
              </a:spcAft>
              <a:buFont typeface="Wingdings" panose="05000000000000000000" pitchFamily="2" charset="2"/>
              <a:buChar char="Ø"/>
            </a:pPr>
            <a:r>
              <a:rPr lang="lv-LV" sz="1700" b="1" dirty="0">
                <a:latin typeface="Calibri" panose="020F0502020204030204" pitchFamily="34" charset="0"/>
                <a:cs typeface="Arial" panose="020B0604020202020204" pitchFamily="34" charset="0"/>
              </a:rPr>
              <a:t>Ja </a:t>
            </a:r>
            <a:r>
              <a:rPr lang="lv-LV" sz="1700" b="1" dirty="0" smtClean="0">
                <a:latin typeface="Calibri" panose="020F0502020204030204" pitchFamily="34" charset="0"/>
                <a:cs typeface="Arial" panose="020B0604020202020204" pitchFamily="34" charset="0"/>
              </a:rPr>
              <a:t>«neatbalsta projekts» </a:t>
            </a:r>
            <a:r>
              <a:rPr lang="lv-LV" sz="1700" b="1" dirty="0">
                <a:latin typeface="Calibri" panose="020F0502020204030204" pitchFamily="34" charset="0"/>
                <a:cs typeface="Arial" panose="020B0604020202020204" pitchFamily="34" charset="0"/>
              </a:rPr>
              <a:t>tā ieviešanas gaitā vai uzraudzības periodā pēc tā pabeigšanas kļūst par </a:t>
            </a:r>
            <a:r>
              <a:rPr lang="lv-LV" sz="1700" b="1" dirty="0" smtClean="0">
                <a:latin typeface="Calibri" panose="020F0502020204030204" pitchFamily="34" charset="0"/>
                <a:cs typeface="Arial" panose="020B0604020202020204" pitchFamily="34" charset="0"/>
              </a:rPr>
              <a:t>«valsts atbalsta projektu», </a:t>
            </a:r>
            <a:r>
              <a:rPr lang="lv-LV" sz="1700" b="1" u="sng" dirty="0">
                <a:latin typeface="Calibri" panose="020F0502020204030204" pitchFamily="34" charset="0"/>
                <a:cs typeface="Arial" panose="020B0604020202020204" pitchFamily="34" charset="0"/>
              </a:rPr>
              <a:t>finansējuma saņēmējs no privātā finansējuma atmaksā </a:t>
            </a:r>
            <a:r>
              <a:rPr lang="lv-LV" sz="1700" b="1" u="sng" dirty="0" smtClean="0">
                <a:latin typeface="Calibri" panose="020F0502020204030204" pitchFamily="34" charset="0"/>
                <a:cs typeface="Arial" panose="020B0604020202020204" pitchFamily="34" charset="0"/>
              </a:rPr>
              <a:t>CFLA </a:t>
            </a:r>
            <a:r>
              <a:rPr lang="lv-LV" sz="1700" b="1" u="sng" dirty="0">
                <a:latin typeface="Calibri" panose="020F0502020204030204" pitchFamily="34" charset="0"/>
                <a:cs typeface="Arial" panose="020B0604020202020204" pitchFamily="34" charset="0"/>
              </a:rPr>
              <a:t>visu saņemto publisko finansējumu</a:t>
            </a:r>
            <a:r>
              <a:rPr lang="lv-LV" sz="1700" dirty="0">
                <a:latin typeface="Calibri" panose="020F0502020204030204" pitchFamily="34" charset="0"/>
                <a:cs typeface="Arial" panose="020B0604020202020204" pitchFamily="34" charset="0"/>
              </a:rPr>
              <a:t>. </a:t>
            </a:r>
            <a:endParaRPr lang="lv-LV" sz="1700" dirty="0" smtClean="0">
              <a:latin typeface="Calibri" panose="020F0502020204030204" pitchFamily="34" charset="0"/>
              <a:cs typeface="Arial" panose="020B0604020202020204" pitchFamily="34" charset="0"/>
            </a:endParaRPr>
          </a:p>
          <a:p>
            <a:pPr marL="623888" indent="-265113" algn="just">
              <a:spcAft>
                <a:spcPts val="600"/>
              </a:spcAft>
              <a:buFont typeface="Wingdings" panose="05000000000000000000" pitchFamily="2" charset="2"/>
              <a:buChar char="Ø"/>
            </a:pPr>
            <a:r>
              <a:rPr lang="lv-LV" sz="1700" b="1" dirty="0" smtClean="0">
                <a:latin typeface="Calibri" panose="020F0502020204030204" pitchFamily="34" charset="0"/>
                <a:cs typeface="Arial" panose="020B0604020202020204" pitchFamily="34" charset="0"/>
              </a:rPr>
              <a:t>Ja «valsts atbalsta projektam» </a:t>
            </a:r>
            <a:r>
              <a:rPr lang="lv-LV" sz="1700" b="1" dirty="0">
                <a:latin typeface="Calibri" panose="020F0502020204030204" pitchFamily="34" charset="0"/>
                <a:cs typeface="Arial" panose="020B0604020202020204" pitchFamily="34" charset="0"/>
              </a:rPr>
              <a:t>nav piemērota atbilstoša valsts atbalsta intensitāte</a:t>
            </a:r>
            <a:r>
              <a:rPr lang="lv-LV" sz="1700" dirty="0">
                <a:latin typeface="Calibri" panose="020F0502020204030204" pitchFamily="34" charset="0"/>
                <a:cs typeface="Arial" panose="020B0604020202020204" pitchFamily="34" charset="0"/>
              </a:rPr>
              <a:t>, bet ir ievēroti pārējie nosacījumi par valsts atbalstu komercdarbībai, </a:t>
            </a:r>
            <a:r>
              <a:rPr lang="lv-LV" sz="1700" b="1" dirty="0">
                <a:latin typeface="Calibri" panose="020F0502020204030204" pitchFamily="34" charset="0"/>
                <a:cs typeface="Arial" panose="020B0604020202020204" pitchFamily="34" charset="0"/>
              </a:rPr>
              <a:t>finansējuma saņēmējs no privātā </a:t>
            </a:r>
            <a:r>
              <a:rPr lang="lv-LV" sz="1700" b="1" u="sng" dirty="0">
                <a:latin typeface="Calibri" panose="020F0502020204030204" pitchFamily="34" charset="0"/>
                <a:cs typeface="Arial" panose="020B0604020202020204" pitchFamily="34" charset="0"/>
              </a:rPr>
              <a:t>finansējuma atmaksā </a:t>
            </a:r>
            <a:r>
              <a:rPr lang="lv-LV" sz="1700" b="1" u="sng" dirty="0" smtClean="0">
                <a:latin typeface="Calibri" panose="020F0502020204030204" pitchFamily="34" charset="0"/>
                <a:cs typeface="Arial" panose="020B0604020202020204" pitchFamily="34" charset="0"/>
              </a:rPr>
              <a:t>CFLA </a:t>
            </a:r>
            <a:r>
              <a:rPr lang="lv-LV" sz="1700" b="1" u="sng" dirty="0">
                <a:latin typeface="Calibri" panose="020F0502020204030204" pitchFamily="34" charset="0"/>
                <a:cs typeface="Arial" panose="020B0604020202020204" pitchFamily="34" charset="0"/>
              </a:rPr>
              <a:t>publiskā finansējuma starpību</a:t>
            </a:r>
            <a:r>
              <a:rPr lang="lv-LV" sz="1700" b="1" dirty="0">
                <a:latin typeface="Calibri" panose="020F0502020204030204" pitchFamily="34" charset="0"/>
                <a:cs typeface="Arial" panose="020B0604020202020204" pitchFamily="34" charset="0"/>
              </a:rPr>
              <a:t> </a:t>
            </a:r>
            <a:r>
              <a:rPr lang="lv-LV" sz="1700" dirty="0">
                <a:latin typeface="Calibri" panose="020F0502020204030204" pitchFamily="34" charset="0"/>
                <a:cs typeface="Arial" panose="020B0604020202020204" pitchFamily="34" charset="0"/>
              </a:rPr>
              <a:t>starp sākotnēji piemēroto atbalsta intensitāti un to atbalsta intensitāti, kas jāpiemēro pēc faktiskās </a:t>
            </a:r>
            <a:r>
              <a:rPr lang="lv-LV" sz="1700" dirty="0" smtClean="0">
                <a:latin typeface="Calibri" panose="020F0502020204030204" pitchFamily="34" charset="0"/>
                <a:cs typeface="Arial" panose="020B0604020202020204" pitchFamily="34" charset="0"/>
              </a:rPr>
              <a:t>situācijas.</a:t>
            </a:r>
          </a:p>
          <a:p>
            <a:pPr marL="342900" indent="-342900" algn="just">
              <a:spcAft>
                <a:spcPts val="600"/>
              </a:spcAf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Kritēriju </a:t>
            </a:r>
            <a:r>
              <a:rPr lang="lv-LV" sz="1700" dirty="0">
                <a:latin typeface="Calibri" panose="020F0502020204030204" pitchFamily="34" charset="0"/>
                <a:cs typeface="Arial" panose="020B0604020202020204" pitchFamily="34" charset="0"/>
                <a:sym typeface="Wingdings" panose="05000000000000000000" pitchFamily="2" charset="2"/>
              </a:rPr>
              <a:t>piemērošanas metodika un projekta veidlapas aizpildīšanas </a:t>
            </a:r>
            <a:r>
              <a:rPr lang="lv-LV" sz="1700" dirty="0" smtClean="0">
                <a:latin typeface="Calibri" panose="020F0502020204030204" pitchFamily="34" charset="0"/>
                <a:cs typeface="Arial" panose="020B0604020202020204" pitchFamily="34" charset="0"/>
                <a:sym typeface="Wingdings" panose="05000000000000000000" pitchFamily="2" charset="2"/>
              </a:rPr>
              <a:t>metodikā ir noteikts, </a:t>
            </a:r>
            <a:r>
              <a:rPr lang="lv-LV" sz="1700" dirty="0">
                <a:latin typeface="Calibri" panose="020F0502020204030204" pitchFamily="34" charset="0"/>
                <a:cs typeface="Arial" panose="020B0604020202020204" pitchFamily="34" charset="0"/>
                <a:sym typeface="Wingdings" panose="05000000000000000000" pitchFamily="2" charset="2"/>
              </a:rPr>
              <a:t>ka </a:t>
            </a:r>
            <a:r>
              <a:rPr lang="lv-LV" sz="1700" b="1" u="sng" dirty="0">
                <a:latin typeface="Calibri" panose="020F0502020204030204" pitchFamily="34" charset="0"/>
                <a:cs typeface="Arial" panose="020B0604020202020204" pitchFamily="34" charset="0"/>
                <a:sym typeface="Wingdings" panose="05000000000000000000" pitchFamily="2" charset="2"/>
              </a:rPr>
              <a:t>projekta veidlapas 1.3.sadaļā jānorāda noteikti </a:t>
            </a:r>
            <a:r>
              <a:rPr lang="lv-LV" sz="1700" b="1" u="sng" dirty="0" smtClean="0">
                <a:latin typeface="Calibri" panose="020F0502020204030204" pitchFamily="34" charset="0"/>
                <a:cs typeface="Arial" panose="020B0604020202020204" pitchFamily="34" charset="0"/>
                <a:sym typeface="Wingdings" panose="05000000000000000000" pitchFamily="2" charset="2"/>
              </a:rPr>
              <a:t>kritēriji/pazīmes</a:t>
            </a:r>
            <a:r>
              <a:rPr lang="lv-LV" sz="1700" b="1" dirty="0" smtClean="0">
                <a:latin typeface="Calibri" panose="020F0502020204030204" pitchFamily="34" charset="0"/>
                <a:cs typeface="Arial" panose="020B0604020202020204" pitchFamily="34" charset="0"/>
                <a:sym typeface="Wingdings" panose="05000000000000000000" pitchFamily="2" charset="2"/>
              </a:rPr>
              <a:t>, </a:t>
            </a:r>
            <a:r>
              <a:rPr lang="lv-LV" sz="1700" b="1" dirty="0">
                <a:latin typeface="Calibri" panose="020F0502020204030204" pitchFamily="34" charset="0"/>
                <a:cs typeface="Arial" panose="020B0604020202020204" pitchFamily="34" charset="0"/>
                <a:sym typeface="Wingdings" panose="05000000000000000000" pitchFamily="2" charset="2"/>
              </a:rPr>
              <a:t>pēc kuriem projekta iesniedzējs ir </a:t>
            </a:r>
            <a:r>
              <a:rPr lang="lv-LV" sz="1700" b="1" dirty="0" smtClean="0">
                <a:latin typeface="Calibri" panose="020F0502020204030204" pitchFamily="34" charset="0"/>
                <a:cs typeface="Arial" panose="020B0604020202020204" pitchFamily="34" charset="0"/>
                <a:sym typeface="Wingdings" panose="05000000000000000000" pitchFamily="2" charset="2"/>
              </a:rPr>
              <a:t>vadījies </a:t>
            </a:r>
            <a:r>
              <a:rPr lang="lv-LV" sz="1700" b="1" dirty="0">
                <a:latin typeface="Calibri" panose="020F0502020204030204" pitchFamily="34" charset="0"/>
                <a:cs typeface="Arial" panose="020B0604020202020204" pitchFamily="34" charset="0"/>
                <a:sym typeface="Wingdings" panose="05000000000000000000" pitchFamily="2" charset="2"/>
              </a:rPr>
              <a:t>(un vadīsies), lai identificētu, ka projekts (vai tā daļa) netiek un netiks īstenots kā valsts </a:t>
            </a:r>
            <a:r>
              <a:rPr lang="lv-LV" sz="1700" b="1" dirty="0" smtClean="0">
                <a:latin typeface="Calibri" panose="020F0502020204030204" pitchFamily="34" charset="0"/>
                <a:cs typeface="Arial" panose="020B0604020202020204" pitchFamily="34" charset="0"/>
                <a:sym typeface="Wingdings" panose="05000000000000000000" pitchFamily="2" charset="2"/>
              </a:rPr>
              <a:t>atbalsts.</a:t>
            </a:r>
          </a:p>
          <a:p>
            <a:pPr marL="342900" indent="-342900" algn="just">
              <a:spcAft>
                <a:spcPts val="600"/>
              </a:spcAft>
              <a:buFont typeface="Wingdings"/>
              <a:buChar char="à"/>
            </a:pPr>
            <a:r>
              <a:rPr lang="lv-LV" sz="1700" dirty="0" smtClean="0">
                <a:latin typeface="Calibri" panose="020F0502020204030204" pitchFamily="34" charset="0"/>
                <a:cs typeface="Arial" panose="020B0604020202020204" pitchFamily="34" charset="0"/>
                <a:sym typeface="Wingdings" panose="05000000000000000000" pitchFamily="2" charset="2"/>
              </a:rPr>
              <a:t>Kritēriji/pazīmes katram projektam būs individuālas. Var norādīt, piemēram, informāciju, ka:</a:t>
            </a:r>
          </a:p>
          <a:p>
            <a:pPr marL="623888" indent="-265113" algn="just">
              <a:spcAft>
                <a:spcPts val="600"/>
              </a:spcAft>
              <a:buFont typeface="Wingdings" panose="05000000000000000000" pitchFamily="2" charset="2"/>
              <a:buChar char="Ø"/>
            </a:pPr>
            <a:r>
              <a:rPr lang="lv-LV" sz="1700" dirty="0">
                <a:latin typeface="Calibri" panose="020F0502020204030204" pitchFamily="34" charset="0"/>
                <a:cs typeface="Arial" panose="020B0604020202020204" pitchFamily="34" charset="0"/>
                <a:sym typeface="Wingdings" panose="05000000000000000000" pitchFamily="2" charset="2"/>
              </a:rPr>
              <a:t>atjaunojamā iela saskaņā ar pašvaldības teritorijas plānojumu šobrīd un projekta uzraudzības periodā būs publiski izmantojama iela;</a:t>
            </a:r>
          </a:p>
          <a:p>
            <a:pPr marL="623888" indent="-265113" algn="just">
              <a:spcAft>
                <a:spcPts val="600"/>
              </a:spcAft>
              <a:buFont typeface="Wingdings" panose="05000000000000000000" pitchFamily="2" charset="2"/>
              <a:buChar char="Ø"/>
            </a:pPr>
            <a:r>
              <a:rPr lang="lv-LV" sz="1700" dirty="0" smtClean="0">
                <a:latin typeface="Calibri" panose="020F0502020204030204" pitchFamily="34" charset="0"/>
                <a:cs typeface="Arial" panose="020B0604020202020204" pitchFamily="34" charset="0"/>
                <a:sym typeface="Wingdings" panose="05000000000000000000" pitchFamily="2" charset="2"/>
              </a:rPr>
              <a:t>atjaunojamā </a:t>
            </a:r>
            <a:r>
              <a:rPr lang="lv-LV" sz="1700" dirty="0">
                <a:latin typeface="Calibri" panose="020F0502020204030204" pitchFamily="34" charset="0"/>
                <a:cs typeface="Arial" panose="020B0604020202020204" pitchFamily="34" charset="0"/>
                <a:sym typeface="Wingdings" panose="05000000000000000000" pitchFamily="2" charset="2"/>
              </a:rPr>
              <a:t>ielā tiks novirzīts sabiedriskā transporta </a:t>
            </a:r>
            <a:r>
              <a:rPr lang="lv-LV" sz="1700" dirty="0" smtClean="0">
                <a:latin typeface="Calibri" panose="020F0502020204030204" pitchFamily="34" charset="0"/>
                <a:cs typeface="Arial" panose="020B0604020202020204" pitchFamily="34" charset="0"/>
                <a:sym typeface="Wingdings" panose="05000000000000000000" pitchFamily="2" charset="2"/>
              </a:rPr>
              <a:t>maršruts, </a:t>
            </a:r>
            <a:r>
              <a:rPr lang="lv-LV" sz="1700" dirty="0">
                <a:latin typeface="Calibri" panose="020F0502020204030204" pitchFamily="34" charset="0"/>
                <a:cs typeface="Arial" panose="020B0604020202020204" pitchFamily="34" charset="0"/>
                <a:sym typeface="Wingdings" panose="05000000000000000000" pitchFamily="2" charset="2"/>
              </a:rPr>
              <a:t>iela </a:t>
            </a:r>
            <a:r>
              <a:rPr lang="lv-LV" sz="1700" dirty="0" smtClean="0">
                <a:latin typeface="Calibri" panose="020F0502020204030204" pitchFamily="34" charset="0"/>
                <a:cs typeface="Arial" panose="020B0604020202020204" pitchFamily="34" charset="0"/>
                <a:sym typeface="Wingdings" panose="05000000000000000000" pitchFamily="2" charset="2"/>
              </a:rPr>
              <a:t>tiks </a:t>
            </a:r>
            <a:r>
              <a:rPr lang="lv-LV" sz="1700" dirty="0">
                <a:latin typeface="Calibri" panose="020F0502020204030204" pitchFamily="34" charset="0"/>
                <a:cs typeface="Arial" panose="020B0604020202020204" pitchFamily="34" charset="0"/>
                <a:sym typeface="Wingdings" panose="05000000000000000000" pitchFamily="2" charset="2"/>
              </a:rPr>
              <a:t>izmantota, lai </a:t>
            </a:r>
            <a:r>
              <a:rPr lang="lv-LV" sz="1700" dirty="0" smtClean="0">
                <a:latin typeface="Calibri" panose="020F0502020204030204" pitchFamily="34" charset="0"/>
                <a:cs typeface="Arial" panose="020B0604020202020204" pitchFamily="34" charset="0"/>
                <a:sym typeface="Wingdings" panose="05000000000000000000" pitchFamily="2" charset="2"/>
              </a:rPr>
              <a:t>nokļūtu līdz komersanta ražotnei, bet ielas turpinājumu izmanto iedzīvotāji, lai nokļūtu līdz dzīvojamām mājām.</a:t>
            </a:r>
          </a:p>
          <a:p>
            <a:pPr marL="623888" indent="-265113" algn="just">
              <a:spcAft>
                <a:spcPts val="600"/>
              </a:spcAft>
              <a:buFont typeface="Wingdings" panose="05000000000000000000" pitchFamily="2" charset="2"/>
              <a:buChar char="Ø"/>
            </a:pPr>
            <a:r>
              <a:rPr lang="lv-LV" sz="1700" dirty="0" smtClean="0">
                <a:latin typeface="Calibri" panose="020F0502020204030204" pitchFamily="34" charset="0"/>
                <a:cs typeface="Arial" panose="020B0604020202020204" pitchFamily="34" charset="0"/>
                <a:sym typeface="Wingdings" panose="05000000000000000000" pitchFamily="2" charset="2"/>
              </a:rPr>
              <a:t>U.c.    </a:t>
            </a:r>
            <a:endParaRPr lang="lv-LV" sz="1700" dirty="0">
              <a:latin typeface="Calibri" panose="020F0502020204030204" pitchFamily="34" charset="0"/>
              <a:cs typeface="Arial" panose="020B0604020202020204" pitchFamily="34" charset="0"/>
              <a:sym typeface="Wingdings" panose="05000000000000000000" pitchFamily="2" charset="2"/>
            </a:endParaRPr>
          </a:p>
          <a:p>
            <a:pPr algn="just">
              <a:spcAft>
                <a:spcPts val="600"/>
              </a:spcAft>
            </a:pPr>
            <a:endParaRPr lang="lv-LV" sz="1700" b="1" dirty="0">
              <a:latin typeface="Calibri" panose="020F0502020204030204" pitchFamily="34" charset="0"/>
              <a:cs typeface="Arial" panose="020B0604020202020204" pitchFamily="34" charset="0"/>
              <a:sym typeface="Wingdings" panose="05000000000000000000" pitchFamily="2" charset="2"/>
            </a:endParaRPr>
          </a:p>
          <a:p>
            <a:pPr marL="623888" indent="-265113" algn="just">
              <a:spcAft>
                <a:spcPts val="600"/>
              </a:spcAft>
              <a:buFont typeface="Wingdings" panose="05000000000000000000" pitchFamily="2" charset="2"/>
              <a:buChar char="Ø"/>
            </a:pPr>
            <a:endParaRPr lang="lv-LV" sz="1600" dirty="0">
              <a:latin typeface="Calibri" panose="020F0502020204030204" pitchFamily="34" charset="0"/>
              <a:cs typeface="Arial" panose="020B0604020202020204" pitchFamily="34" charset="0"/>
              <a:sym typeface="Wingdings" panose="05000000000000000000" pitchFamily="2" charset="2"/>
            </a:endParaRPr>
          </a:p>
        </p:txBody>
      </p:sp>
      <p:sp>
        <p:nvSpPr>
          <p:cNvPr id="5" name="Text Placeholder 4"/>
          <p:cNvSpPr>
            <a:spLocks noGrp="1"/>
          </p:cNvSpPr>
          <p:nvPr>
            <p:ph type="body" sz="quarter" idx="10"/>
          </p:nvPr>
        </p:nvSpPr>
        <p:spPr/>
        <p:txBody>
          <a:bodyPr/>
          <a:lstStyle/>
          <a:p>
            <a:endParaRPr lang="lv-LV"/>
          </a:p>
        </p:txBody>
      </p:sp>
      <p:sp>
        <p:nvSpPr>
          <p:cNvPr id="6" name="Text Placeholder 5"/>
          <p:cNvSpPr>
            <a:spLocks noGrp="1"/>
          </p:cNvSpPr>
          <p:nvPr>
            <p:ph type="body" sz="quarter" idx="12"/>
          </p:nvPr>
        </p:nvSpPr>
        <p:spPr/>
        <p:txBody>
          <a:bodyPr/>
          <a:lstStyle/>
          <a:p>
            <a:endParaRPr lang="lv-LV"/>
          </a:p>
        </p:txBody>
      </p:sp>
      <p:sp>
        <p:nvSpPr>
          <p:cNvPr id="7" name="Slide Number Placeholder 6"/>
          <p:cNvSpPr>
            <a:spLocks noGrp="1"/>
          </p:cNvSpPr>
          <p:nvPr>
            <p:ph type="sldNum" sz="quarter" idx="13"/>
          </p:nvPr>
        </p:nvSpPr>
        <p:spPr/>
        <p:txBody>
          <a:bodyPr/>
          <a:lstStyle/>
          <a:p>
            <a:fld id="{E686F27E-D2F5-4EB3-B1EE-3F24A0F49E0D}" type="slidenum">
              <a:rPr lang="en-US" altLang="en-US" smtClean="0"/>
              <a:pPr/>
              <a:t>8</a:t>
            </a:fld>
            <a:endParaRPr lang="en-US" altLang="en-US"/>
          </a:p>
        </p:txBody>
      </p:sp>
    </p:spTree>
    <p:extLst>
      <p:ext uri="{BB962C8B-B14F-4D97-AF65-F5344CB8AC3E}">
        <p14:creationId xmlns:p14="http://schemas.microsoft.com/office/powerpoint/2010/main" val="11744001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598711"/>
            <a:ext cx="6096000" cy="862471"/>
          </a:xfrm>
        </p:spPr>
        <p:txBody>
          <a:bodyPr>
            <a:normAutofit/>
          </a:bodyPr>
          <a:lstStyle/>
          <a:p>
            <a:pPr algn="ctr"/>
            <a:r>
              <a:rPr lang="lv-LV" dirty="0">
                <a:latin typeface="Calibri" panose="020F0502020204030204" pitchFamily="34" charset="0"/>
              </a:rPr>
              <a:t>Funkcionālais savienojums </a:t>
            </a:r>
            <a:br>
              <a:rPr lang="lv-LV" dirty="0">
                <a:latin typeface="Calibri" panose="020F0502020204030204" pitchFamily="34" charset="0"/>
              </a:rPr>
            </a:br>
            <a:r>
              <a:rPr lang="lv-LV" dirty="0">
                <a:latin typeface="Calibri" panose="020F0502020204030204" pitchFamily="34" charset="0"/>
              </a:rPr>
              <a:t>(līdz 2 km)</a:t>
            </a:r>
            <a:endParaRPr lang="lv-LV" dirty="0"/>
          </a:p>
        </p:txBody>
      </p:sp>
      <p:sp>
        <p:nvSpPr>
          <p:cNvPr id="3" name="Content Placeholder 2"/>
          <p:cNvSpPr>
            <a:spLocks noGrp="1"/>
          </p:cNvSpPr>
          <p:nvPr>
            <p:ph idx="1"/>
          </p:nvPr>
        </p:nvSpPr>
        <p:spPr>
          <a:xfrm>
            <a:off x="566057" y="1752600"/>
            <a:ext cx="8120743" cy="4373573"/>
          </a:xfrm>
        </p:spPr>
        <p:txBody>
          <a:bodyPr>
            <a:normAutofit fontScale="92500"/>
          </a:bodyPr>
          <a:lstStyle/>
          <a:p>
            <a:pPr algn="just">
              <a:spcAft>
                <a:spcPts val="600"/>
              </a:spcAft>
            </a:pPr>
            <a:r>
              <a:rPr lang="lv-LV" sz="1700" dirty="0" smtClean="0">
                <a:latin typeface="Calibri" panose="020F0502020204030204" pitchFamily="34" charset="0"/>
              </a:rPr>
              <a:t>Satiksmes infrastruktūras (pārvadi, ielas, ceļi) būvniecība, pārbūve vai atjaunošana pieļaujama:</a:t>
            </a:r>
          </a:p>
          <a:p>
            <a:pPr marL="285750" indent="-285750" algn="just">
              <a:buFont typeface="Wingdings" panose="05000000000000000000" pitchFamily="2" charset="2"/>
              <a:buChar char="Ø"/>
            </a:pPr>
            <a:r>
              <a:rPr lang="lv-LV" sz="1600" b="1" dirty="0" smtClean="0">
                <a:latin typeface="Calibri" panose="020F0502020204030204" pitchFamily="34" charset="0"/>
              </a:rPr>
              <a:t>ar komercdarbību saistītajā teritorijā </a:t>
            </a:r>
            <a:r>
              <a:rPr lang="lv-LV" sz="1600" dirty="0" smtClean="0">
                <a:latin typeface="Calibri" panose="020F0502020204030204" pitchFamily="34" charset="0"/>
              </a:rPr>
              <a:t>(3.3.1.SAM) </a:t>
            </a:r>
            <a:r>
              <a:rPr lang="lv-LV" sz="1600" b="1" dirty="0" smtClean="0">
                <a:latin typeface="Calibri" panose="020F0502020204030204" pitchFamily="34" charset="0"/>
              </a:rPr>
              <a:t>vai tās </a:t>
            </a:r>
            <a:r>
              <a:rPr lang="lv-LV" sz="1600" b="1" u="sng" dirty="0" smtClean="0">
                <a:latin typeface="Calibri" panose="020F0502020204030204" pitchFamily="34" charset="0"/>
              </a:rPr>
              <a:t>funkcionālajā savienojumā </a:t>
            </a:r>
            <a:r>
              <a:rPr lang="lv-LV" sz="1600" b="1" dirty="0" smtClean="0">
                <a:latin typeface="Calibri" panose="020F0502020204030204" pitchFamily="34" charset="0"/>
              </a:rPr>
              <a:t>2 km garumā</a:t>
            </a:r>
          </a:p>
          <a:p>
            <a:pPr marL="271463" algn="just"/>
            <a:r>
              <a:rPr lang="lv-LV" sz="1400" u="sng" dirty="0">
                <a:latin typeface="Calibri" panose="020F0502020204030204" pitchFamily="34" charset="0"/>
              </a:rPr>
              <a:t>Ar komercdarbību saistītā teritorija</a:t>
            </a:r>
            <a:r>
              <a:rPr lang="lv-LV" sz="1400" dirty="0">
                <a:latin typeface="Calibri" panose="020F0502020204030204" pitchFamily="34" charset="0"/>
              </a:rPr>
              <a:t> ir pašvaldības noteikta teritorija, kurā komersants, kas daļēji vai kopumā nodrošina projekta iznākuma rādītājus, veic vai plāno veikt savu saimniecisko darbību un tajā atrodas vai ir plānots izvietot infrastruktūru (ēka), kas nepieciešama komersanta saimnieciskās darbības veikšanai, piemēram, ražošanas ēka, noliktava, darbnīca, ferma u.tml. </a:t>
            </a:r>
            <a:endParaRPr lang="lv-LV" sz="1400" dirty="0" smtClean="0">
              <a:latin typeface="Calibri" panose="020F0502020204030204" pitchFamily="34" charset="0"/>
            </a:endParaRPr>
          </a:p>
          <a:p>
            <a:pPr marL="271463" algn="just">
              <a:spcAft>
                <a:spcPts val="1200"/>
              </a:spcAft>
            </a:pPr>
            <a:r>
              <a:rPr lang="lv-LV" sz="1400" dirty="0">
                <a:solidFill>
                  <a:srgbClr val="FF0000"/>
                </a:solidFill>
                <a:latin typeface="Calibri" panose="020F0502020204030204" pitchFamily="34" charset="0"/>
              </a:rPr>
              <a:t>!!! </a:t>
            </a:r>
            <a:r>
              <a:rPr lang="lv-LV" sz="1400" dirty="0">
                <a:latin typeface="Calibri" panose="020F0502020204030204" pitchFamily="34" charset="0"/>
              </a:rPr>
              <a:t>Ar komercdarbību saistītajā teritorijā neieskaita tādu teritoriju, kurā nav izvietots konkrēts komersanta saimnieciskās darbības veikšanai nepieciešamais objekts (ēka), līdz ar to </a:t>
            </a:r>
            <a:r>
              <a:rPr lang="lv-LV" sz="1400" u="sng" dirty="0">
                <a:latin typeface="Calibri" panose="020F0502020204030204" pitchFamily="34" charset="0"/>
              </a:rPr>
              <a:t>neieskaita, piemēram, aramzemi, ganības, mežu, ūdenstilpnes</a:t>
            </a:r>
            <a:r>
              <a:rPr lang="lv-LV" sz="1400" dirty="0">
                <a:latin typeface="Calibri" panose="020F0502020204030204" pitchFamily="34" charset="0"/>
              </a:rPr>
              <a:t> </a:t>
            </a:r>
            <a:r>
              <a:rPr lang="lv-LV" sz="1400" dirty="0" smtClean="0">
                <a:latin typeface="Calibri" panose="020F0502020204030204" pitchFamily="34" charset="0"/>
              </a:rPr>
              <a:t>u.tml</a:t>
            </a:r>
            <a:r>
              <a:rPr lang="lv-LV" sz="1400" dirty="0" smtClean="0">
                <a:latin typeface="Calibri" panose="020F0502020204030204" pitchFamily="34" charset="0"/>
              </a:rPr>
              <a:t>.</a:t>
            </a:r>
            <a:endParaRPr lang="lv-LV" sz="1400" dirty="0" smtClean="0">
              <a:latin typeface="Calibri" panose="020F0502020204030204" pitchFamily="34" charset="0"/>
            </a:endParaRPr>
          </a:p>
          <a:p>
            <a:pPr marL="285750" indent="-285750" algn="just">
              <a:buFont typeface="Wingdings" panose="05000000000000000000" pitchFamily="2" charset="2"/>
              <a:buChar char="Ø"/>
            </a:pPr>
            <a:r>
              <a:rPr lang="lv-LV" sz="1600" b="1" dirty="0" smtClean="0">
                <a:latin typeface="Calibri" panose="020F0502020204030204" pitchFamily="34" charset="0"/>
              </a:rPr>
              <a:t>degradētajā </a:t>
            </a:r>
            <a:r>
              <a:rPr lang="lv-LV" sz="1600" b="1" dirty="0">
                <a:latin typeface="Calibri" panose="020F0502020204030204" pitchFamily="34" charset="0"/>
              </a:rPr>
              <a:t>teritorijā </a:t>
            </a:r>
            <a:r>
              <a:rPr lang="lv-LV" sz="1600" dirty="0" smtClean="0">
                <a:latin typeface="Calibri" panose="020F0502020204030204" pitchFamily="34" charset="0"/>
              </a:rPr>
              <a:t>(5.6.2.SAM</a:t>
            </a:r>
            <a:r>
              <a:rPr lang="lv-LV" sz="1600" dirty="0">
                <a:latin typeface="Calibri" panose="020F0502020204030204" pitchFamily="34" charset="0"/>
              </a:rPr>
              <a:t>) </a:t>
            </a:r>
            <a:r>
              <a:rPr lang="lv-LV" sz="1600" b="1" dirty="0">
                <a:latin typeface="Calibri" panose="020F0502020204030204" pitchFamily="34" charset="0"/>
              </a:rPr>
              <a:t>vai tās </a:t>
            </a:r>
            <a:r>
              <a:rPr lang="lv-LV" sz="1600" b="1" u="sng" dirty="0">
                <a:latin typeface="Calibri" panose="020F0502020204030204" pitchFamily="34" charset="0"/>
              </a:rPr>
              <a:t>funkcionālajā savienojumā</a:t>
            </a:r>
            <a:r>
              <a:rPr lang="lv-LV" sz="1600" b="1" dirty="0">
                <a:latin typeface="Calibri" panose="020F0502020204030204" pitchFamily="34" charset="0"/>
              </a:rPr>
              <a:t> 2 km </a:t>
            </a:r>
            <a:r>
              <a:rPr lang="lv-LV" sz="1600" b="1" dirty="0" smtClean="0">
                <a:latin typeface="Calibri" panose="020F0502020204030204" pitchFamily="34" charset="0"/>
              </a:rPr>
              <a:t>garumā</a:t>
            </a:r>
          </a:p>
          <a:p>
            <a:pPr marL="271463" algn="just"/>
            <a:r>
              <a:rPr lang="lv-LV" sz="1400" u="sng" dirty="0">
                <a:latin typeface="Calibri" panose="020F0502020204030204" pitchFamily="34" charset="0"/>
              </a:rPr>
              <a:t>Degradētā teritorija</a:t>
            </a:r>
            <a:r>
              <a:rPr lang="lv-LV" sz="1400" dirty="0">
                <a:latin typeface="Calibri" panose="020F0502020204030204" pitchFamily="34" charset="0"/>
              </a:rPr>
              <a:t> ir vieta (teritorija (ne visos gadījumos ar negatīvu ietekmi uz vidi), ēka vai ēku komplekss), kas iepriekš tikusi izmantota vai apbūvēta, bet pašlaik pamesta vai netiek pilnīgi izmantota. Tā var būt nolaista vai piesārņota, neapdzīvota vai daļēji apdzīvota vai citādi izmantota teritorija, kurai ir negatīva kumulatīva ietekme uz apkārtējām teritorijām, vidi un vietējiem </a:t>
            </a:r>
            <a:r>
              <a:rPr lang="lv-LV" sz="1400" dirty="0" smtClean="0">
                <a:latin typeface="Calibri" panose="020F0502020204030204" pitchFamily="34" charset="0"/>
              </a:rPr>
              <a:t>iedzīvotājiem.</a:t>
            </a:r>
          </a:p>
          <a:p>
            <a:pPr marL="271463" algn="just"/>
            <a:r>
              <a:rPr lang="lv-LV" sz="1400" dirty="0">
                <a:solidFill>
                  <a:srgbClr val="FF0000"/>
                </a:solidFill>
                <a:latin typeface="Calibri" panose="020F0502020204030204" pitchFamily="34" charset="0"/>
              </a:rPr>
              <a:t>!!! </a:t>
            </a:r>
            <a:r>
              <a:rPr lang="lv-LV" sz="1400" u="sng" dirty="0">
                <a:latin typeface="Calibri" panose="020F0502020204030204" pitchFamily="34" charset="0"/>
              </a:rPr>
              <a:t>Investīcijas tiek veiktas </a:t>
            </a:r>
            <a:r>
              <a:rPr lang="lv-LV" sz="1400" b="1" u="sng" dirty="0">
                <a:latin typeface="Calibri" panose="020F0502020204030204" pitchFamily="34" charset="0"/>
              </a:rPr>
              <a:t>atjaunoto degradēto teritoriju </a:t>
            </a:r>
            <a:r>
              <a:rPr lang="lv-LV" sz="1400" u="sng" dirty="0">
                <a:latin typeface="Calibri" panose="020F0502020204030204" pitchFamily="34" charset="0"/>
              </a:rPr>
              <a:t>pielāgošanai jaunu komersantu izvietošanai vai esošo komersantu paplašināšanai</a:t>
            </a:r>
            <a:r>
              <a:rPr lang="lv-LV" sz="1400" dirty="0" smtClean="0">
                <a:latin typeface="Calibri" panose="020F0502020204030204" pitchFamily="34" charset="0"/>
              </a:rPr>
              <a:t>, </a:t>
            </a:r>
            <a:r>
              <a:rPr lang="lv-LV" sz="1400" b="1" dirty="0" smtClean="0">
                <a:solidFill>
                  <a:srgbClr val="FF0000"/>
                </a:solidFill>
                <a:latin typeface="Calibri" panose="020F0502020204030204" pitchFamily="34" charset="0"/>
              </a:rPr>
              <a:t>ja komersanta nav – teritoriju nevar uzskatīt par atjaunotu degradētu teritoriju</a:t>
            </a:r>
            <a:r>
              <a:rPr lang="lv-LV" sz="1400" b="1" dirty="0" smtClean="0">
                <a:latin typeface="Calibri" panose="020F0502020204030204" pitchFamily="34" charset="0"/>
              </a:rPr>
              <a:t>. </a:t>
            </a:r>
            <a:endParaRPr lang="lv-LV" sz="1400" dirty="0">
              <a:latin typeface="Calibri" panose="020F0502020204030204" pitchFamily="34" charset="0"/>
            </a:endParaRPr>
          </a:p>
        </p:txBody>
      </p:sp>
      <p:sp>
        <p:nvSpPr>
          <p:cNvPr id="4" name="Text Placeholder 3"/>
          <p:cNvSpPr>
            <a:spLocks noGrp="1"/>
          </p:cNvSpPr>
          <p:nvPr>
            <p:ph type="body" sz="quarter" idx="10"/>
          </p:nvPr>
        </p:nvSpPr>
        <p:spPr/>
        <p:txBody>
          <a:bodyPr/>
          <a:lstStyle/>
          <a:p>
            <a:endParaRPr lang="lv-LV" dirty="0"/>
          </a:p>
        </p:txBody>
      </p:sp>
      <p:sp>
        <p:nvSpPr>
          <p:cNvPr id="5" name="Text Placeholder 4"/>
          <p:cNvSpPr>
            <a:spLocks noGrp="1"/>
          </p:cNvSpPr>
          <p:nvPr>
            <p:ph type="body" sz="quarter" idx="12"/>
          </p:nvPr>
        </p:nvSpPr>
        <p:spPr/>
        <p:txBody>
          <a:bodyPr/>
          <a:lstStyle/>
          <a:p>
            <a:endParaRPr lang="lv-LV"/>
          </a:p>
        </p:txBody>
      </p:sp>
      <p:sp>
        <p:nvSpPr>
          <p:cNvPr id="6" name="Slide Number Placeholder 5"/>
          <p:cNvSpPr>
            <a:spLocks noGrp="1"/>
          </p:cNvSpPr>
          <p:nvPr>
            <p:ph type="sldNum" sz="quarter" idx="13"/>
          </p:nvPr>
        </p:nvSpPr>
        <p:spPr/>
        <p:txBody>
          <a:bodyPr/>
          <a:lstStyle/>
          <a:p>
            <a:fld id="{F62954E9-6ACE-404F-8ECE-5CBDB5AFD361}" type="slidenum">
              <a:rPr lang="en-US" altLang="en-US" smtClean="0"/>
              <a:pPr/>
              <a:t>9</a:t>
            </a:fld>
            <a:endParaRPr lang="en-US" altLang="en-US"/>
          </a:p>
        </p:txBody>
      </p:sp>
    </p:spTree>
    <p:extLst>
      <p:ext uri="{BB962C8B-B14F-4D97-AF65-F5344CB8AC3E}">
        <p14:creationId xmlns:p14="http://schemas.microsoft.com/office/powerpoint/2010/main" val="652806813"/>
      </p:ext>
    </p:extLst>
  </p:cSld>
  <p:clrMapOvr>
    <a:masterClrMapping/>
  </p:clrMapOvr>
</p:sld>
</file>

<file path=ppt/theme/theme1.xml><?xml version="1.0" encoding="utf-8"?>
<a:theme xmlns:a="http://schemas.openxmlformats.org/drawingml/2006/main" name="89_Prezentacija_templateLV">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itullapa_kontaktinformacij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23185</TotalTime>
  <Words>1767</Words>
  <Application>Microsoft Office PowerPoint</Application>
  <PresentationFormat>On-screen Show (4:3)</PresentationFormat>
  <Paragraphs>138</Paragraphs>
  <Slides>13</Slides>
  <Notes>2</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89_Prezentacija_templateLV</vt:lpstr>
      <vt:lpstr>Būtiskie nosacījumi projektu sagatavošanā  SAM 3.3.1. un SAM 5.6.2. ietvaros  LPS 07.10.2016.</vt:lpstr>
      <vt:lpstr>Saturs</vt:lpstr>
      <vt:lpstr>Izmaksu un ieguvumu analīze  (aktuālā informācija)</vt:lpstr>
      <vt:lpstr>Pašvaldības izveidotās infrastruktūras  nomas veikšanas brīdis  </vt:lpstr>
      <vt:lpstr>Projekta atbilstība projekta idejai</vt:lpstr>
      <vt:lpstr>Snieguma rezerve  SAM 3.3.1. un SAM 5.6.2. projektos</vt:lpstr>
      <vt:lpstr>Snieguma rezerves ierobežojumi  SAM 3.3.1. un SAM 5.6.2. projektu ietvaros (neattiecas uz SAM 3.kārtas (novadi) projektiem)</vt:lpstr>
      <vt:lpstr>Kritēriji/pazīmes projektā, «ka projekts ir/būs neatbalsta projekts»</vt:lpstr>
      <vt:lpstr>Funkcionālais savienojums  (līdz 2 km)</vt:lpstr>
      <vt:lpstr>Funkcionālais savienojums (līdz 2 km) satiksmes infrastruktūras gadījumā </vt:lpstr>
      <vt:lpstr> Kartogrāfija</vt:lpstr>
      <vt:lpstr>Funkcionālā savienojuma principi SAM 3.3.1., SAM 5.6.2</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Ritvars Timermanis</dc:creator>
  <cp:lastModifiedBy>VARAM</cp:lastModifiedBy>
  <cp:revision>1097</cp:revision>
  <cp:lastPrinted>2016-10-07T05:56:52Z</cp:lastPrinted>
  <dcterms:created xsi:type="dcterms:W3CDTF">2014-11-20T14:46:47Z</dcterms:created>
  <dcterms:modified xsi:type="dcterms:W3CDTF">2016-10-07T06:09:49Z</dcterms:modified>
</cp:coreProperties>
</file>