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91" r:id="rId2"/>
    <p:sldId id="341" r:id="rId3"/>
    <p:sldId id="256" r:id="rId4"/>
    <p:sldId id="347" r:id="rId5"/>
    <p:sldId id="346" r:id="rId6"/>
    <p:sldId id="301" r:id="rId7"/>
    <p:sldId id="313" r:id="rId8"/>
    <p:sldId id="299" r:id="rId9"/>
    <p:sldId id="312" r:id="rId10"/>
    <p:sldId id="314" r:id="rId11"/>
    <p:sldId id="307" r:id="rId12"/>
    <p:sldId id="308" r:id="rId13"/>
    <p:sldId id="311" r:id="rId14"/>
    <p:sldId id="315" r:id="rId15"/>
    <p:sldId id="318" r:id="rId16"/>
    <p:sldId id="316" r:id="rId17"/>
    <p:sldId id="321" r:id="rId18"/>
    <p:sldId id="338" r:id="rId19"/>
    <p:sldId id="317" r:id="rId20"/>
    <p:sldId id="324" r:id="rId21"/>
    <p:sldId id="325" r:id="rId22"/>
    <p:sldId id="327" r:id="rId23"/>
    <p:sldId id="328" r:id="rId24"/>
    <p:sldId id="343" r:id="rId25"/>
    <p:sldId id="344" r:id="rId26"/>
    <p:sldId id="345" r:id="rId27"/>
    <p:sldId id="266" r:id="rId28"/>
    <p:sldId id="257" r:id="rId29"/>
    <p:sldId id="267" r:id="rId30"/>
    <p:sldId id="259" r:id="rId31"/>
    <p:sldId id="331" r:id="rId32"/>
    <p:sldId id="332" r:id="rId33"/>
    <p:sldId id="333" r:id="rId34"/>
    <p:sldId id="273" r:id="rId35"/>
    <p:sldId id="293" r:id="rId36"/>
    <p:sldId id="294" r:id="rId37"/>
    <p:sldId id="296" r:id="rId38"/>
    <p:sldId id="336" r:id="rId39"/>
    <p:sldId id="337" r:id="rId4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EAE19E88-2B24-4E32-B5D1-2913AE8A90A8}">
          <p14:sldIdLst>
            <p14:sldId id="291"/>
            <p14:sldId id="341"/>
            <p14:sldId id="256"/>
            <p14:sldId id="347"/>
            <p14:sldId id="346"/>
          </p14:sldIdLst>
        </p14:section>
        <p14:section name="IIA uzdevumi" id="{5101D360-D4A1-46FA-B625-D38AA87EB5E5}">
          <p14:sldIdLst>
            <p14:sldId id="301"/>
            <p14:sldId id="313"/>
            <p14:sldId id="299"/>
            <p14:sldId id="312"/>
            <p14:sldId id="314"/>
            <p14:sldId id="307"/>
            <p14:sldId id="308"/>
            <p14:sldId id="311"/>
            <p14:sldId id="315"/>
            <p14:sldId id="318"/>
            <p14:sldId id="316"/>
            <p14:sldId id="321"/>
            <p14:sldId id="338"/>
            <p14:sldId id="317"/>
            <p14:sldId id="324"/>
            <p14:sldId id="325"/>
            <p14:sldId id="327"/>
            <p14:sldId id="328"/>
            <p14:sldId id="343"/>
            <p14:sldId id="344"/>
            <p14:sldId id="345"/>
          </p14:sldIdLst>
        </p14:section>
        <p14:section name="IIA izstrādes forma un tās saturs" id="{A05F4E54-A799-4496-8CCA-923D60F8D3DF}">
          <p14:sldIdLst>
            <p14:sldId id="266"/>
            <p14:sldId id="257"/>
            <p14:sldId id="267"/>
            <p14:sldId id="259"/>
            <p14:sldId id="331"/>
            <p14:sldId id="332"/>
            <p14:sldId id="333"/>
            <p14:sldId id="273"/>
            <p14:sldId id="293"/>
            <p14:sldId id="294"/>
            <p14:sldId id="296"/>
            <p14:sldId id="336"/>
            <p14:sldId id="337"/>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ita Kundrate" initials="AK"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90" autoAdjust="0"/>
    <p:restoredTop sz="95455" autoAdjust="0"/>
  </p:normalViewPr>
  <p:slideViewPr>
    <p:cSldViewPr snapToGrid="0">
      <p:cViewPr varScale="1">
        <p:scale>
          <a:sx n="75" d="100"/>
          <a:sy n="75" d="100"/>
        </p:scale>
        <p:origin x="-108" y="-57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DAD887-6016-474B-8DF3-84A8BF9145A0}" type="doc">
      <dgm:prSet loTypeId="urn:microsoft.com/office/officeart/2005/8/layout/chevron1" loCatId="process" qsTypeId="urn:microsoft.com/office/officeart/2005/8/quickstyle/simple1" qsCatId="simple" csTypeId="urn:microsoft.com/office/officeart/2005/8/colors/colorful5" csCatId="colorful" phldr="1"/>
      <dgm:spPr/>
    </dgm:pt>
    <dgm:pt modelId="{5DE91361-6829-4F63-A3D1-2858C7023E1C}">
      <dgm:prSet phldrT="[Text]"/>
      <dgm:spPr/>
      <dgm:t>
        <a:bodyPr/>
        <a:lstStyle/>
        <a:p>
          <a:r>
            <a:rPr lang="lv-LV" dirty="0"/>
            <a:t>Projekta iznākumu un ietekmes definēšana</a:t>
          </a:r>
        </a:p>
      </dgm:t>
    </dgm:pt>
    <dgm:pt modelId="{5B015947-28AF-4916-BEA8-226BA27753B5}" type="parTrans" cxnId="{EF9D726C-E9BE-44F6-A3FF-F479CAD3F13F}">
      <dgm:prSet/>
      <dgm:spPr/>
      <dgm:t>
        <a:bodyPr/>
        <a:lstStyle/>
        <a:p>
          <a:endParaRPr lang="lv-LV"/>
        </a:p>
      </dgm:t>
    </dgm:pt>
    <dgm:pt modelId="{248402C4-CE11-4D9C-B18F-B6A6F6C7472A}" type="sibTrans" cxnId="{EF9D726C-E9BE-44F6-A3FF-F479CAD3F13F}">
      <dgm:prSet/>
      <dgm:spPr/>
      <dgm:t>
        <a:bodyPr/>
        <a:lstStyle/>
        <a:p>
          <a:endParaRPr lang="lv-LV"/>
        </a:p>
      </dgm:t>
    </dgm:pt>
    <dgm:pt modelId="{8A611262-ED76-4EF9-8995-62D214CBA6B9}">
      <dgm:prSet phldrT="[Text]"/>
      <dgm:spPr/>
      <dgm:t>
        <a:bodyPr/>
        <a:lstStyle/>
        <a:p>
          <a:r>
            <a:rPr lang="lv-LV" dirty="0"/>
            <a:t>Projekta identificēšana</a:t>
          </a:r>
        </a:p>
      </dgm:t>
    </dgm:pt>
    <dgm:pt modelId="{40F1EC64-A24E-4636-A075-85341872420F}" type="parTrans" cxnId="{BA430957-4B21-49E4-A165-93808FADF557}">
      <dgm:prSet/>
      <dgm:spPr/>
      <dgm:t>
        <a:bodyPr/>
        <a:lstStyle/>
        <a:p>
          <a:endParaRPr lang="lv-LV"/>
        </a:p>
      </dgm:t>
    </dgm:pt>
    <dgm:pt modelId="{67CF2059-65FA-4511-8E6F-99F35B1DF9FE}" type="sibTrans" cxnId="{BA430957-4B21-49E4-A165-93808FADF557}">
      <dgm:prSet/>
      <dgm:spPr/>
      <dgm:t>
        <a:bodyPr/>
        <a:lstStyle/>
        <a:p>
          <a:endParaRPr lang="lv-LV"/>
        </a:p>
      </dgm:t>
    </dgm:pt>
    <dgm:pt modelId="{A425817F-C21A-43EA-B9CC-49D6E19DBC92}">
      <dgm:prSet phldrT="[Text]"/>
      <dgm:spPr/>
      <dgm:t>
        <a:bodyPr/>
        <a:lstStyle/>
        <a:p>
          <a:r>
            <a:rPr lang="lv-LV" dirty="0"/>
            <a:t>Projekta īstenošanas alternatīvu apzināšana</a:t>
          </a:r>
        </a:p>
      </dgm:t>
    </dgm:pt>
    <dgm:pt modelId="{77100DF9-11FB-40D6-A33A-9B03B8C0079C}" type="parTrans" cxnId="{C51E492B-9CA5-4F26-94E9-54E3E8174770}">
      <dgm:prSet/>
      <dgm:spPr/>
      <dgm:t>
        <a:bodyPr/>
        <a:lstStyle/>
        <a:p>
          <a:endParaRPr lang="lv-LV"/>
        </a:p>
      </dgm:t>
    </dgm:pt>
    <dgm:pt modelId="{6E32C1B8-5B9F-4341-8230-93C91D433531}" type="sibTrans" cxnId="{C51E492B-9CA5-4F26-94E9-54E3E8174770}">
      <dgm:prSet/>
      <dgm:spPr/>
      <dgm:t>
        <a:bodyPr/>
        <a:lstStyle/>
        <a:p>
          <a:endParaRPr lang="lv-LV"/>
        </a:p>
      </dgm:t>
    </dgm:pt>
    <dgm:pt modelId="{28F3AD4A-32F6-4F21-BEC6-6FFA72AE9E30}" type="pres">
      <dgm:prSet presAssocID="{57DAD887-6016-474B-8DF3-84A8BF9145A0}" presName="Name0" presStyleCnt="0">
        <dgm:presLayoutVars>
          <dgm:dir/>
          <dgm:animLvl val="lvl"/>
          <dgm:resizeHandles val="exact"/>
        </dgm:presLayoutVars>
      </dgm:prSet>
      <dgm:spPr/>
    </dgm:pt>
    <dgm:pt modelId="{5C11B35E-8547-4E24-BFA4-16A84A2407ED}" type="pres">
      <dgm:prSet presAssocID="{5DE91361-6829-4F63-A3D1-2858C7023E1C}" presName="parTxOnly" presStyleLbl="node1" presStyleIdx="0" presStyleCnt="3">
        <dgm:presLayoutVars>
          <dgm:chMax val="0"/>
          <dgm:chPref val="0"/>
          <dgm:bulletEnabled val="1"/>
        </dgm:presLayoutVars>
      </dgm:prSet>
      <dgm:spPr/>
      <dgm:t>
        <a:bodyPr/>
        <a:lstStyle/>
        <a:p>
          <a:endParaRPr lang="lv-LV"/>
        </a:p>
      </dgm:t>
    </dgm:pt>
    <dgm:pt modelId="{FFC2633A-62CA-46FA-9A38-1B04A72329A0}" type="pres">
      <dgm:prSet presAssocID="{248402C4-CE11-4D9C-B18F-B6A6F6C7472A}" presName="parTxOnlySpace" presStyleCnt="0"/>
      <dgm:spPr/>
    </dgm:pt>
    <dgm:pt modelId="{7EC4B8E9-9C75-42DE-8D00-320358D3D426}" type="pres">
      <dgm:prSet presAssocID="{8A611262-ED76-4EF9-8995-62D214CBA6B9}" presName="parTxOnly" presStyleLbl="node1" presStyleIdx="1" presStyleCnt="3">
        <dgm:presLayoutVars>
          <dgm:chMax val="0"/>
          <dgm:chPref val="0"/>
          <dgm:bulletEnabled val="1"/>
        </dgm:presLayoutVars>
      </dgm:prSet>
      <dgm:spPr/>
      <dgm:t>
        <a:bodyPr/>
        <a:lstStyle/>
        <a:p>
          <a:endParaRPr lang="lv-LV"/>
        </a:p>
      </dgm:t>
    </dgm:pt>
    <dgm:pt modelId="{6D2716C3-156C-4924-BE74-7CAA73212EAC}" type="pres">
      <dgm:prSet presAssocID="{67CF2059-65FA-4511-8E6F-99F35B1DF9FE}" presName="parTxOnlySpace" presStyleCnt="0"/>
      <dgm:spPr/>
    </dgm:pt>
    <dgm:pt modelId="{AC68F7C1-1E91-4BF7-B043-320B399A127C}" type="pres">
      <dgm:prSet presAssocID="{A425817F-C21A-43EA-B9CC-49D6E19DBC92}" presName="parTxOnly" presStyleLbl="node1" presStyleIdx="2" presStyleCnt="3">
        <dgm:presLayoutVars>
          <dgm:chMax val="0"/>
          <dgm:chPref val="0"/>
          <dgm:bulletEnabled val="1"/>
        </dgm:presLayoutVars>
      </dgm:prSet>
      <dgm:spPr/>
      <dgm:t>
        <a:bodyPr/>
        <a:lstStyle/>
        <a:p>
          <a:endParaRPr lang="lv-LV"/>
        </a:p>
      </dgm:t>
    </dgm:pt>
  </dgm:ptLst>
  <dgm:cxnLst>
    <dgm:cxn modelId="{325BCADC-FE48-4A8C-B66D-8CACB4AA0579}" type="presOf" srcId="{8A611262-ED76-4EF9-8995-62D214CBA6B9}" destId="{7EC4B8E9-9C75-42DE-8D00-320358D3D426}" srcOrd="0" destOrd="0" presId="urn:microsoft.com/office/officeart/2005/8/layout/chevron1"/>
    <dgm:cxn modelId="{C51E492B-9CA5-4F26-94E9-54E3E8174770}" srcId="{57DAD887-6016-474B-8DF3-84A8BF9145A0}" destId="{A425817F-C21A-43EA-B9CC-49D6E19DBC92}" srcOrd="2" destOrd="0" parTransId="{77100DF9-11FB-40D6-A33A-9B03B8C0079C}" sibTransId="{6E32C1B8-5B9F-4341-8230-93C91D433531}"/>
    <dgm:cxn modelId="{BA430957-4B21-49E4-A165-93808FADF557}" srcId="{57DAD887-6016-474B-8DF3-84A8BF9145A0}" destId="{8A611262-ED76-4EF9-8995-62D214CBA6B9}" srcOrd="1" destOrd="0" parTransId="{40F1EC64-A24E-4636-A075-85341872420F}" sibTransId="{67CF2059-65FA-4511-8E6F-99F35B1DF9FE}"/>
    <dgm:cxn modelId="{A29A85F7-7627-4EE0-9FE0-C08701D3E173}" type="presOf" srcId="{57DAD887-6016-474B-8DF3-84A8BF9145A0}" destId="{28F3AD4A-32F6-4F21-BEC6-6FFA72AE9E30}" srcOrd="0" destOrd="0" presId="urn:microsoft.com/office/officeart/2005/8/layout/chevron1"/>
    <dgm:cxn modelId="{EF9D726C-E9BE-44F6-A3FF-F479CAD3F13F}" srcId="{57DAD887-6016-474B-8DF3-84A8BF9145A0}" destId="{5DE91361-6829-4F63-A3D1-2858C7023E1C}" srcOrd="0" destOrd="0" parTransId="{5B015947-28AF-4916-BEA8-226BA27753B5}" sibTransId="{248402C4-CE11-4D9C-B18F-B6A6F6C7472A}"/>
    <dgm:cxn modelId="{E85213FA-5A20-44B0-90FF-87A37D9E4C3C}" type="presOf" srcId="{A425817F-C21A-43EA-B9CC-49D6E19DBC92}" destId="{AC68F7C1-1E91-4BF7-B043-320B399A127C}" srcOrd="0" destOrd="0" presId="urn:microsoft.com/office/officeart/2005/8/layout/chevron1"/>
    <dgm:cxn modelId="{BF43DF35-37A1-4F0B-8477-6CDDCBDAEF6B}" type="presOf" srcId="{5DE91361-6829-4F63-A3D1-2858C7023E1C}" destId="{5C11B35E-8547-4E24-BFA4-16A84A2407ED}" srcOrd="0" destOrd="0" presId="urn:microsoft.com/office/officeart/2005/8/layout/chevron1"/>
    <dgm:cxn modelId="{3A502A74-0535-4D4A-87CF-7A93A6D39406}" type="presParOf" srcId="{28F3AD4A-32F6-4F21-BEC6-6FFA72AE9E30}" destId="{5C11B35E-8547-4E24-BFA4-16A84A2407ED}" srcOrd="0" destOrd="0" presId="urn:microsoft.com/office/officeart/2005/8/layout/chevron1"/>
    <dgm:cxn modelId="{CEBB7DA5-95A8-4AE3-B1C9-BB1CBC8C9B57}" type="presParOf" srcId="{28F3AD4A-32F6-4F21-BEC6-6FFA72AE9E30}" destId="{FFC2633A-62CA-46FA-9A38-1B04A72329A0}" srcOrd="1" destOrd="0" presId="urn:microsoft.com/office/officeart/2005/8/layout/chevron1"/>
    <dgm:cxn modelId="{B1F8FEE9-5BD9-4502-83EE-2617B68E90EC}" type="presParOf" srcId="{28F3AD4A-32F6-4F21-BEC6-6FFA72AE9E30}" destId="{7EC4B8E9-9C75-42DE-8D00-320358D3D426}" srcOrd="2" destOrd="0" presId="urn:microsoft.com/office/officeart/2005/8/layout/chevron1"/>
    <dgm:cxn modelId="{317E989E-B262-4D38-9E72-2DB9251619E8}" type="presParOf" srcId="{28F3AD4A-32F6-4F21-BEC6-6FFA72AE9E30}" destId="{6D2716C3-156C-4924-BE74-7CAA73212EAC}" srcOrd="3" destOrd="0" presId="urn:microsoft.com/office/officeart/2005/8/layout/chevron1"/>
    <dgm:cxn modelId="{D6D123CF-F13E-4E5F-98F7-2AD48BBC9B13}" type="presParOf" srcId="{28F3AD4A-32F6-4F21-BEC6-6FFA72AE9E30}" destId="{AC68F7C1-1E91-4BF7-B043-320B399A127C}" srcOrd="4"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11B35E-8547-4E24-BFA4-16A84A2407ED}">
      <dsp:nvSpPr>
        <dsp:cNvPr id="0" name=""/>
        <dsp:cNvSpPr/>
      </dsp:nvSpPr>
      <dsp:spPr>
        <a:xfrm>
          <a:off x="2686" y="1995493"/>
          <a:ext cx="3272866" cy="1309146"/>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lv-LV" sz="2200" kern="1200" dirty="0"/>
            <a:t>Projekta iznākumu un ietekmes definēšana</a:t>
          </a:r>
        </a:p>
      </dsp:txBody>
      <dsp:txXfrm>
        <a:off x="2686" y="1995493"/>
        <a:ext cx="3272866" cy="1309146"/>
      </dsp:txXfrm>
    </dsp:sp>
    <dsp:sp modelId="{7EC4B8E9-9C75-42DE-8D00-320358D3D426}">
      <dsp:nvSpPr>
        <dsp:cNvPr id="0" name=""/>
        <dsp:cNvSpPr/>
      </dsp:nvSpPr>
      <dsp:spPr>
        <a:xfrm>
          <a:off x="2948266" y="1995493"/>
          <a:ext cx="3272866" cy="1309146"/>
        </a:xfrm>
        <a:prstGeom prst="chevron">
          <a:avLst/>
        </a:prstGeom>
        <a:solidFill>
          <a:schemeClr val="accent5">
            <a:hueOff val="5437505"/>
            <a:satOff val="-31742"/>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lv-LV" sz="2200" kern="1200" dirty="0"/>
            <a:t>Projekta identificēšana</a:t>
          </a:r>
        </a:p>
      </dsp:txBody>
      <dsp:txXfrm>
        <a:off x="2948266" y="1995493"/>
        <a:ext cx="3272866" cy="1309146"/>
      </dsp:txXfrm>
    </dsp:sp>
    <dsp:sp modelId="{AC68F7C1-1E91-4BF7-B043-320B399A127C}">
      <dsp:nvSpPr>
        <dsp:cNvPr id="0" name=""/>
        <dsp:cNvSpPr/>
      </dsp:nvSpPr>
      <dsp:spPr>
        <a:xfrm>
          <a:off x="5893846" y="1995493"/>
          <a:ext cx="3272866" cy="1309146"/>
        </a:xfrm>
        <a:prstGeom prst="chevron">
          <a:avLst/>
        </a:prstGeom>
        <a:solidFill>
          <a:schemeClr val="accent5">
            <a:hueOff val="10875009"/>
            <a:satOff val="-63485"/>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lv-LV" sz="2200" kern="1200" dirty="0"/>
            <a:t>Projekta īstenošanas alternatīvu apzināšana</a:t>
          </a:r>
        </a:p>
      </dsp:txBody>
      <dsp:txXfrm>
        <a:off x="5893846" y="1995493"/>
        <a:ext cx="3272866" cy="13091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3F6537-F3E6-40FB-9F6A-A85579063F6F}" type="datetimeFigureOut">
              <a:rPr lang="lv-LV" smtClean="0"/>
              <a:pPr/>
              <a:t>2016.07.15.</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7D7BD9-C729-4947-BA4C-9E705DEB3AD4}" type="slidenum">
              <a:rPr lang="lv-LV" smtClean="0"/>
              <a:pPr/>
              <a:t>‹#›</a:t>
            </a:fld>
            <a:endParaRPr lang="lv-LV"/>
          </a:p>
        </p:txBody>
      </p:sp>
    </p:spTree>
    <p:extLst>
      <p:ext uri="{BB962C8B-B14F-4D97-AF65-F5344CB8AC3E}">
        <p14:creationId xmlns:p14="http://schemas.microsoft.com/office/powerpoint/2010/main" xmlns="" val="29341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C57D7BD9-C729-4947-BA4C-9E705DEB3AD4}" type="slidenum">
              <a:rPr lang="lv-LV" smtClean="0"/>
              <a:pPr/>
              <a:t>17</a:t>
            </a:fld>
            <a:endParaRPr lang="lv-LV"/>
          </a:p>
        </p:txBody>
      </p:sp>
    </p:spTree>
    <p:extLst>
      <p:ext uri="{BB962C8B-B14F-4D97-AF65-F5344CB8AC3E}">
        <p14:creationId xmlns:p14="http://schemas.microsoft.com/office/powerpoint/2010/main" xmlns="" val="3331752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7BCBBD4-CA83-43A6-B3C0-E3BE4BA5EF0E}" type="datetimeFigureOut">
              <a:rPr lang="lv-LV" smtClean="0"/>
              <a:pPr/>
              <a:t>2016.07.15.</a:t>
            </a:fld>
            <a:endParaRPr lang="lv-LV"/>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lv-LV"/>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82C5CC2-3D87-4444-A375-02DB29ED0FF8}" type="slidenum">
              <a:rPr lang="lv-LV" smtClean="0"/>
              <a:pPr/>
              <a:t>‹#›</a:t>
            </a:fld>
            <a:endParaRPr lang="lv-LV"/>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3556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2702933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290413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209942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82C5CC2-3D87-4444-A375-02DB29ED0FF8}" type="slidenum">
              <a:rPr lang="lv-LV" smtClean="0"/>
              <a:pPr/>
              <a:t>‹#›</a:t>
            </a:fld>
            <a:endParaRPr lang="lv-LV"/>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6928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3907891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229864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192216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424263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161904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BCBBD4-CA83-43A6-B3C0-E3BE4BA5EF0E}" type="datetimeFigureOut">
              <a:rPr lang="lv-LV" smtClean="0"/>
              <a:pPr/>
              <a:t>2016.07.15.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160956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7BCBBD4-CA83-43A6-B3C0-E3BE4BA5EF0E}" type="datetimeFigureOut">
              <a:rPr lang="lv-LV" smtClean="0"/>
              <a:pPr/>
              <a:t>2016.07.15.</a:t>
            </a:fld>
            <a:endParaRPr lang="lv-LV"/>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lv-LV"/>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82C5CC2-3D87-4444-A375-02DB29ED0FF8}" type="slidenum">
              <a:rPr lang="lv-LV" smtClean="0"/>
              <a:pPr/>
              <a:t>‹#›</a:t>
            </a:fld>
            <a:endParaRPr lang="lv-LV"/>
          </a:p>
        </p:txBody>
      </p:sp>
    </p:spTree>
    <p:extLst>
      <p:ext uri="{BB962C8B-B14F-4D97-AF65-F5344CB8AC3E}">
        <p14:creationId xmlns:p14="http://schemas.microsoft.com/office/powerpoint/2010/main" xmlns="" val="2722098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varam.gov.lv/in_site/tools/download.php?file=files/text/Finansu_instrumenti/koh_f//VARAM_raditajs_2016.xlsx"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c.europa.eu/regional_policy/sources/docgener/studies/pdf/cba_guide.pdf" TargetMode="External"/><Relationship Id="rId2" Type="http://schemas.openxmlformats.org/officeDocument/2006/relationships/hyperlink" Target="http://likumi.lv/doc.php?id=271368" TargetMode="External"/><Relationship Id="rId1" Type="http://schemas.openxmlformats.org/officeDocument/2006/relationships/slideLayout" Target="../slideLayouts/slideLayout2.xml"/><Relationship Id="rId5" Type="http://schemas.openxmlformats.org/officeDocument/2006/relationships/hyperlink" Target="http://likumi.lv/ta/id/281110" TargetMode="External"/><Relationship Id="rId4" Type="http://schemas.openxmlformats.org/officeDocument/2006/relationships/hyperlink" Target="http://likumi.lv/ta/id/278255"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likumi.lv/wwwraksti/2015/003/784/P1.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96333" y="766003"/>
            <a:ext cx="11599334" cy="2328332"/>
          </a:xfrm>
        </p:spPr>
        <p:txBody>
          <a:bodyPr>
            <a:noAutofit/>
          </a:bodyPr>
          <a:lstStyle/>
          <a:p>
            <a:r>
              <a:rPr lang="lv-LV" sz="3000" dirty="0"/>
              <a:t>IZMAKSU UN IEGUVUMU ANALĪZES</a:t>
            </a:r>
            <a:br>
              <a:rPr lang="lv-LV" sz="3000" dirty="0"/>
            </a:br>
            <a:r>
              <a:rPr lang="lv-LV" sz="3000" dirty="0"/>
              <a:t>SAGATAVOŠANAS METODIKA</a:t>
            </a:r>
            <a:endParaRPr lang="lv-LV" sz="3000" b="1" dirty="0"/>
          </a:p>
        </p:txBody>
      </p:sp>
      <p:sp>
        <p:nvSpPr>
          <p:cNvPr id="5" name="Subtitle 4"/>
          <p:cNvSpPr>
            <a:spLocks noGrp="1"/>
          </p:cNvSpPr>
          <p:nvPr>
            <p:ph type="subTitle" idx="1"/>
          </p:nvPr>
        </p:nvSpPr>
        <p:spPr>
          <a:xfrm>
            <a:off x="1034716" y="3869633"/>
            <a:ext cx="9829800" cy="2735703"/>
          </a:xfrm>
        </p:spPr>
        <p:txBody>
          <a:bodyPr>
            <a:noAutofit/>
          </a:bodyPr>
          <a:lstStyle/>
          <a:p>
            <a:r>
              <a:rPr lang="lv-LV" sz="1800" dirty="0">
                <a:latin typeface="Calibri" panose="020F0502020204030204" pitchFamily="34" charset="0"/>
              </a:rPr>
              <a:t>Darbības programmas «Izaugsme un nodarbinātība» specifiskā atbalsta mērķa</a:t>
            </a:r>
          </a:p>
          <a:p>
            <a:endParaRPr lang="lv-LV" sz="1800" b="1" dirty="0">
              <a:latin typeface="Calibri" panose="020F0502020204030204" pitchFamily="34" charset="0"/>
            </a:endParaRPr>
          </a:p>
          <a:p>
            <a:r>
              <a:rPr lang="lv-LV" sz="1800" b="1" dirty="0">
                <a:latin typeface="Calibri" panose="020F0502020204030204" pitchFamily="34" charset="0"/>
              </a:rPr>
              <a:t>2.2.1. </a:t>
            </a:r>
            <a:r>
              <a:rPr lang="lv-LV" sz="1800" dirty="0">
                <a:latin typeface="Calibri" panose="020F0502020204030204" pitchFamily="34" charset="0"/>
              </a:rPr>
              <a:t>«</a:t>
            </a:r>
            <a:r>
              <a:rPr lang="lv-LV" sz="1800" dirty="0"/>
              <a:t>"Nodrošināt publisko datu atkalizmantošanas pieaugumu </a:t>
            </a:r>
          </a:p>
          <a:p>
            <a:r>
              <a:rPr lang="lv-LV" sz="1800" dirty="0"/>
              <a:t>un efektīvu publiskās pārvaldes un privātā sektora mijiedarbību"</a:t>
            </a:r>
            <a:r>
              <a:rPr lang="lv-LV" sz="1800" dirty="0">
                <a:latin typeface="Calibri" panose="020F0502020204030204" pitchFamily="34" charset="0"/>
              </a:rPr>
              <a:t>» projektiem</a:t>
            </a:r>
          </a:p>
          <a:p>
            <a:endParaRPr lang="lv-LV" sz="1800" dirty="0">
              <a:latin typeface="Calibri" panose="020F0502020204030204" pitchFamily="34" charset="0"/>
            </a:endParaRPr>
          </a:p>
          <a:p>
            <a:r>
              <a:rPr lang="lv-LV" sz="1800" dirty="0">
                <a:latin typeface="Calibri" panose="020F0502020204030204" pitchFamily="34" charset="0"/>
              </a:rPr>
              <a:t>2016</a:t>
            </a:r>
            <a:endParaRPr lang="lv-LV" sz="1800" b="1" dirty="0">
              <a:latin typeface="Calibri" panose="020F0502020204030204" pitchFamily="34" charset="0"/>
            </a:endParaRPr>
          </a:p>
        </p:txBody>
      </p:sp>
    </p:spTree>
    <p:extLst>
      <p:ext uri="{BB962C8B-B14F-4D97-AF65-F5344CB8AC3E}">
        <p14:creationId xmlns:p14="http://schemas.microsoft.com/office/powerpoint/2010/main" xmlns="" val="232435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PROJEKTA IEVIEŠANAS ALTERNATĪVU ANALĪZE</a:t>
            </a:r>
          </a:p>
        </p:txBody>
      </p:sp>
      <p:sp>
        <p:nvSpPr>
          <p:cNvPr id="9" name="TextBox 8"/>
          <p:cNvSpPr txBox="1"/>
          <p:nvPr/>
        </p:nvSpPr>
        <p:spPr>
          <a:xfrm>
            <a:off x="338667" y="643468"/>
            <a:ext cx="11133666" cy="2665345"/>
          </a:xfrm>
          <a:prstGeom prst="rect">
            <a:avLst/>
          </a:prstGeom>
          <a:noFill/>
        </p:spPr>
        <p:txBody>
          <a:bodyPr wrap="square" rtlCol="0">
            <a:spAutoFit/>
          </a:bodyPr>
          <a:lstStyle/>
          <a:p>
            <a:r>
              <a:rPr lang="lv-LV" sz="1600" dirty="0"/>
              <a:t>Projekta ieviešanas alternatīvu analīze nepieciešama, lai izvēlētos optimālāko un efektīvāko plānotā projekta, kas paredz identificētās vajadzības vai problēmas risināšanu, ieviešanas scenāriju.</a:t>
            </a:r>
          </a:p>
          <a:p>
            <a:endParaRPr lang="lv-LV" sz="1600" dirty="0"/>
          </a:p>
          <a:p>
            <a:endParaRPr lang="lv-LV" sz="1600" dirty="0"/>
          </a:p>
          <a:p>
            <a:endParaRPr lang="lv-LV" sz="1600" dirty="0"/>
          </a:p>
          <a:p>
            <a:r>
              <a:rPr lang="lv-LV" sz="1600" dirty="0"/>
              <a:t>Šis IIA posms sastāv no trim soļiem:</a:t>
            </a:r>
          </a:p>
          <a:p>
            <a:pPr marL="285750" indent="-285750">
              <a:buFont typeface="Arial" panose="020B0604020202020204" pitchFamily="34" charset="0"/>
              <a:buChar char="•"/>
            </a:pPr>
            <a:endParaRPr lang="lv-LV" sz="1600" b="1" dirty="0"/>
          </a:p>
          <a:p>
            <a:endParaRPr lang="lv-LV" sz="1600" b="1" dirty="0"/>
          </a:p>
          <a:p>
            <a:endParaRPr lang="lv-LV" sz="1400" dirty="0"/>
          </a:p>
          <a:p>
            <a:pPr algn="just">
              <a:lnSpc>
                <a:spcPct val="80000"/>
              </a:lnSpc>
            </a:pPr>
            <a:endParaRPr lang="lv-LV" sz="1400" dirty="0"/>
          </a:p>
          <a:p>
            <a:r>
              <a:rPr lang="lv-LV" sz="1400" dirty="0"/>
              <a:t> </a:t>
            </a:r>
          </a:p>
        </p:txBody>
      </p:sp>
      <p:graphicFrame>
        <p:nvGraphicFramePr>
          <p:cNvPr id="2" name="Diagram 1"/>
          <p:cNvGraphicFramePr/>
          <p:nvPr>
            <p:extLst>
              <p:ext uri="{D42A27DB-BD31-4B8C-83A1-F6EECF244321}">
                <p14:modId xmlns:p14="http://schemas.microsoft.com/office/powerpoint/2010/main" xmlns="" val="2062162153"/>
              </p:ext>
            </p:extLst>
          </p:nvPr>
        </p:nvGraphicFramePr>
        <p:xfrm>
          <a:off x="592667" y="445030"/>
          <a:ext cx="9169400" cy="5300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5984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Projekta identifikācija un</a:t>
            </a:r>
            <a:r>
              <a:rPr lang="lv-LV" sz="2400" b="1" dirty="0"/>
              <a:t> PROJEKTA IEVIEŠANAS ALTERNATĪVAS</a:t>
            </a:r>
            <a:endParaRPr lang="lv-LV" sz="2400" dirty="0"/>
          </a:p>
        </p:txBody>
      </p:sp>
      <p:sp>
        <p:nvSpPr>
          <p:cNvPr id="9" name="TextBox 8"/>
          <p:cNvSpPr txBox="1"/>
          <p:nvPr/>
        </p:nvSpPr>
        <p:spPr>
          <a:xfrm>
            <a:off x="338667" y="643468"/>
            <a:ext cx="11133666" cy="4739759"/>
          </a:xfrm>
          <a:prstGeom prst="rect">
            <a:avLst/>
          </a:prstGeom>
          <a:noFill/>
        </p:spPr>
        <p:txBody>
          <a:bodyPr wrap="square" rtlCol="0">
            <a:spAutoFit/>
          </a:bodyPr>
          <a:lstStyle/>
          <a:p>
            <a:endParaRPr lang="lv-LV" sz="1600" dirty="0"/>
          </a:p>
          <a:p>
            <a:r>
              <a:rPr lang="lv-LV" sz="1600" dirty="0"/>
              <a:t>PROBLĒMA ir šķērslis, kas neļauj sasniegt vēlamo situāciju/rezultātu; neatbilstība starp lietu pašreizējo un vēlamo stāvokli. </a:t>
            </a:r>
          </a:p>
          <a:p>
            <a:r>
              <a:rPr lang="lv-LV" sz="1600" dirty="0"/>
              <a:t>Izvērtējot esošo situāciju un svarīgākās attīstības tendences saistībā ar konkrēto projekta ieceri, identificē konkrētas problēmas. Problēmas identificē, organizējot projektu darba grupu sanāksmes. Svarīgi, ka tiek iesaistīti visi</a:t>
            </a:r>
            <a:r>
              <a:rPr lang="lv-LV" sz="1600" dirty="0">
                <a:solidFill>
                  <a:srgbClr val="FF0000"/>
                </a:solidFill>
              </a:rPr>
              <a:t> </a:t>
            </a:r>
            <a:r>
              <a:rPr lang="lv-LV" sz="1600" dirty="0"/>
              <a:t>pārvalžu, domes nodaļu vadītāji. Problēmas identificēšana, definēšana un paskaidrošana ietver: problēmas konstatēšanu, ietekmējošo apstākļu noskaidrošanu, iespējamo grūtību noteikšanu, problēmas galveno jautājumu noteikšanu, problēmas analizēšanu, apkopojot faktus un informāciju par iespējamo problēmu cēloņiem.</a:t>
            </a:r>
          </a:p>
          <a:p>
            <a:endParaRPr lang="lv-LV" sz="1600" dirty="0"/>
          </a:p>
          <a:p>
            <a:r>
              <a:rPr lang="lv-LV" sz="1600" dirty="0"/>
              <a:t>Jāņem vērā:</a:t>
            </a:r>
          </a:p>
          <a:p>
            <a:pPr marL="285750" lvl="0" indent="-285750">
              <a:buFont typeface="Arial" panose="020B0604020202020204" pitchFamily="34" charset="0"/>
              <a:buChar char="•"/>
            </a:pPr>
            <a:r>
              <a:rPr lang="lv-LV" sz="1600" dirty="0"/>
              <a:t>Pamatojama mērķa grupas problēmsituācija, nevis pašvaldības problēmsituācija, ja vien tās darbinieki nav projekta mērķa grupa;</a:t>
            </a:r>
          </a:p>
          <a:p>
            <a:pPr marL="285750" lvl="0" indent="-285750">
              <a:buFont typeface="Arial" panose="020B0604020202020204" pitchFamily="34" charset="0"/>
              <a:buChar char="•"/>
            </a:pPr>
            <a:r>
              <a:rPr lang="lv-LV" sz="1600" dirty="0"/>
              <a:t>Ieteicams problēmas aktualitātes pamatojumu sākt ar vispārīgu situācijas aprakstu Latvijā, tālāk aprakstīt situāciju reģionā, līdz nonākam līdz padziļinātai analīzei pašvaldībā;</a:t>
            </a:r>
          </a:p>
          <a:p>
            <a:pPr marL="285750" lvl="0" indent="-285750">
              <a:buFont typeface="Arial" panose="020B0604020202020204" pitchFamily="34" charset="0"/>
              <a:buChar char="•"/>
            </a:pPr>
            <a:r>
              <a:rPr lang="lv-LV" sz="1600" dirty="0"/>
              <a:t>Problēmas apraksts faktiski ir vienīgā vieta projekta iesniegumā, kurā iespējams pārliecināt vērtētājus par projekta nozīmīgumu;</a:t>
            </a:r>
          </a:p>
          <a:p>
            <a:pPr marL="285750" lvl="0" indent="-285750">
              <a:buFont typeface="Arial" panose="020B0604020202020204" pitchFamily="34" charset="0"/>
              <a:buChar char="•"/>
            </a:pPr>
            <a:r>
              <a:rPr lang="lv-LV" sz="1600" dirty="0"/>
              <a:t>Nepieciešams izvēlēties problēmu, kuras atrisināšana iespējama projekta ietvaros un tam būs pieejami nepieciešamie resursi - laiks, cilvēkresursi, finanses;</a:t>
            </a:r>
          </a:p>
          <a:p>
            <a:pPr marL="285750" indent="-285750">
              <a:buFont typeface="Arial" panose="020B0604020202020204" pitchFamily="34" charset="0"/>
              <a:buChar char="•"/>
            </a:pPr>
            <a:r>
              <a:rPr lang="lv-LV" sz="1600" dirty="0"/>
              <a:t>Izmantojiet statistiku, var atsaukties uz pētījumiem un sniegt informāciju par to, kas līdz šim darīts šajā </a:t>
            </a:r>
            <a:r>
              <a:rPr lang="lv-LV" sz="1600" dirty="0" err="1"/>
              <a:t>problēmsituācijā</a:t>
            </a:r>
            <a:r>
              <a:rPr lang="lv-LV" sz="1600" dirty="0"/>
              <a:t>.</a:t>
            </a:r>
            <a:endParaRPr lang="lv-LV" sz="1400" dirty="0"/>
          </a:p>
          <a:p>
            <a:r>
              <a:rPr lang="lv-LV" sz="1400" dirty="0"/>
              <a:t> </a:t>
            </a:r>
          </a:p>
        </p:txBody>
      </p:sp>
    </p:spTree>
    <p:extLst>
      <p:ext uri="{BB962C8B-B14F-4D97-AF65-F5344CB8AC3E}">
        <p14:creationId xmlns:p14="http://schemas.microsoft.com/office/powerpoint/2010/main" xmlns="" val="1078825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Projekta mērķu definēšana</a:t>
            </a:r>
            <a:endParaRPr lang="lv-LV" sz="2400" dirty="0"/>
          </a:p>
        </p:txBody>
      </p:sp>
      <p:sp>
        <p:nvSpPr>
          <p:cNvPr id="9" name="TextBox 8"/>
          <p:cNvSpPr txBox="1"/>
          <p:nvPr/>
        </p:nvSpPr>
        <p:spPr>
          <a:xfrm>
            <a:off x="338667" y="643468"/>
            <a:ext cx="11133666" cy="2062103"/>
          </a:xfrm>
          <a:prstGeom prst="rect">
            <a:avLst/>
          </a:prstGeom>
          <a:noFill/>
        </p:spPr>
        <p:txBody>
          <a:bodyPr wrap="square" rtlCol="0">
            <a:spAutoFit/>
          </a:bodyPr>
          <a:lstStyle/>
          <a:p>
            <a:endParaRPr lang="lv-LV" sz="1600" dirty="0"/>
          </a:p>
          <a:p>
            <a:r>
              <a:rPr lang="lv-LV" sz="1600" dirty="0"/>
              <a:t>Mērķis izriet no definētās problēmas. Definējot projekta mērķus, jāievēro:</a:t>
            </a:r>
          </a:p>
          <a:p>
            <a:pPr marL="285750" lvl="0" indent="-285750">
              <a:buFont typeface="Arial" panose="020B0604020202020204" pitchFamily="34" charset="0"/>
              <a:buChar char="•"/>
            </a:pPr>
            <a:r>
              <a:rPr lang="lv-LV" sz="1600" dirty="0"/>
              <a:t>Mērķim ir jābūt atbilstošiem MK noteikumiem Nr.653  un MK noteikumiem Nr.151;</a:t>
            </a:r>
          </a:p>
          <a:p>
            <a:pPr marL="285750" lvl="0" indent="-285750">
              <a:buFont typeface="Arial" panose="020B0604020202020204" pitchFamily="34" charset="0"/>
              <a:buChar char="•"/>
            </a:pPr>
            <a:r>
              <a:rPr lang="lv-LV" sz="1600" dirty="0"/>
              <a:t>Mērķim jābūt – īsam, konkrētam un problēmai atbilstošam;</a:t>
            </a:r>
          </a:p>
          <a:p>
            <a:pPr marL="285750" lvl="0" indent="-285750">
              <a:buFont typeface="Arial" panose="020B0604020202020204" pitchFamily="34" charset="0"/>
              <a:buChar char="•"/>
            </a:pPr>
            <a:r>
              <a:rPr lang="lv-LV" sz="1600" dirty="0"/>
              <a:t>Projekta vispārīgajam ilgtermiņa mērķim jāatspoguļo to, </a:t>
            </a:r>
            <a:r>
              <a:rPr lang="lv-LV" sz="1600" b="1" dirty="0"/>
              <a:t>KĀ</a:t>
            </a:r>
            <a:r>
              <a:rPr lang="lv-LV" sz="1600" dirty="0"/>
              <a:t> projekta iesniedzējs vēlas ietekmēt sabiedrību, tās daļu (sociālekonomiskie ieguvumi);</a:t>
            </a:r>
          </a:p>
          <a:p>
            <a:pPr marL="285750" lvl="0" indent="-285750">
              <a:buFont typeface="Arial" panose="020B0604020202020204" pitchFamily="34" charset="0"/>
              <a:buChar char="•"/>
            </a:pPr>
            <a:r>
              <a:rPr lang="lv-LV" sz="1600" dirty="0"/>
              <a:t>Projekta tiešais mērķis parāda to, </a:t>
            </a:r>
            <a:r>
              <a:rPr lang="lv-LV" sz="1600" b="1" dirty="0"/>
              <a:t>KO </a:t>
            </a:r>
            <a:r>
              <a:rPr lang="lv-LV" sz="1600" dirty="0"/>
              <a:t>tieši projekta iesniedzējs ir iecerējis sasniegt konkrētajā projektā;</a:t>
            </a:r>
          </a:p>
          <a:p>
            <a:pPr marL="285750" indent="-285750">
              <a:buFont typeface="Arial" panose="020B0604020202020204" pitchFamily="34" charset="0"/>
              <a:buChar char="•"/>
            </a:pPr>
            <a:r>
              <a:rPr lang="lv-LV" sz="1600" dirty="0"/>
              <a:t>Formulējot mērķus, izmantojiet atslēgas vārdus </a:t>
            </a:r>
            <a:r>
              <a:rPr lang="lv-LV" sz="1600" i="1" dirty="0"/>
              <a:t>(sekmēt, rosināt, veicināt, uzlabot, ietekmēt...).</a:t>
            </a:r>
            <a:r>
              <a:rPr lang="lv-LV" sz="1400" dirty="0"/>
              <a:t> </a:t>
            </a:r>
          </a:p>
        </p:txBody>
      </p:sp>
      <p:sp>
        <p:nvSpPr>
          <p:cNvPr id="4" name="Title 1"/>
          <p:cNvSpPr txBox="1">
            <a:spLocks/>
          </p:cNvSpPr>
          <p:nvPr/>
        </p:nvSpPr>
        <p:spPr>
          <a:xfrm>
            <a:off x="990600" y="3371537"/>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Projekta uzdevumi</a:t>
            </a:r>
            <a:endParaRPr lang="lv-LV" sz="2400" dirty="0"/>
          </a:p>
        </p:txBody>
      </p:sp>
      <p:sp>
        <p:nvSpPr>
          <p:cNvPr id="5" name="TextBox 4"/>
          <p:cNvSpPr txBox="1"/>
          <p:nvPr/>
        </p:nvSpPr>
        <p:spPr>
          <a:xfrm>
            <a:off x="338667" y="3768413"/>
            <a:ext cx="11133666" cy="1569660"/>
          </a:xfrm>
          <a:prstGeom prst="rect">
            <a:avLst/>
          </a:prstGeom>
          <a:noFill/>
        </p:spPr>
        <p:txBody>
          <a:bodyPr wrap="square" rtlCol="0">
            <a:spAutoFit/>
          </a:bodyPr>
          <a:lstStyle/>
          <a:p>
            <a:endParaRPr lang="lv-LV" sz="1600" dirty="0"/>
          </a:p>
          <a:p>
            <a:pPr marL="285750" lvl="0" indent="-285750">
              <a:buFont typeface="Arial" panose="020B0604020202020204" pitchFamily="34" charset="0"/>
              <a:buChar char="•"/>
            </a:pPr>
            <a:r>
              <a:rPr lang="lv-LV" sz="1600" dirty="0"/>
              <a:t>Projekta uzdevumi nosaka, kas konkrēti tiks paveikts projekta ietvaros, lai tuvinātos izvirzītajam mērķim;</a:t>
            </a:r>
          </a:p>
          <a:p>
            <a:pPr marL="285750" lvl="0" indent="-285750">
              <a:buFont typeface="Arial" panose="020B0604020202020204" pitchFamily="34" charset="0"/>
              <a:buChar char="•"/>
            </a:pPr>
            <a:r>
              <a:rPr lang="lv-LV" sz="1600" dirty="0"/>
              <a:t>Projekta uzdevumiem jābūt konkrētiem; ar precīzi formulētu paredzamo galarezultātu; izpildāmiem konkrētā laikposmā;</a:t>
            </a:r>
          </a:p>
          <a:p>
            <a:pPr marL="285750" lvl="0" indent="-285750">
              <a:buFont typeface="Arial" panose="020B0604020202020204" pitchFamily="34" charset="0"/>
              <a:buChar char="•"/>
            </a:pPr>
            <a:r>
              <a:rPr lang="lv-LV" sz="1600" dirty="0"/>
              <a:t>Uzdevumi pierāda, ka jums ir pilnīgi skaidrs, ko jūs gribat panākt, un ka jums ir kritēriji, pēc kuriem novērtēt rezultātus;</a:t>
            </a:r>
          </a:p>
          <a:p>
            <a:pPr marL="285750" lvl="0" indent="-285750">
              <a:buFont typeface="Arial" panose="020B0604020202020204" pitchFamily="34" charset="0"/>
              <a:buChar char="•"/>
            </a:pPr>
            <a:r>
              <a:rPr lang="lv-LV" sz="1600" dirty="0"/>
              <a:t>Tieši no projekta uzdevumu formulējuma atkarīga finansētāja izpratne par jūsu projekta saturu un apjomu;</a:t>
            </a:r>
          </a:p>
          <a:p>
            <a:pPr marL="285750" indent="-285750">
              <a:buFont typeface="Arial" panose="020B0604020202020204" pitchFamily="34" charset="0"/>
              <a:buChar char="•"/>
            </a:pPr>
            <a:r>
              <a:rPr lang="lv-LV" sz="1600" dirty="0"/>
              <a:t>Uzdevumu formulējumā ieteicams lietot konkrētus kvantitatīvus un kvalitatīvus lielumus.</a:t>
            </a:r>
            <a:endParaRPr lang="lv-LV" sz="1400" dirty="0"/>
          </a:p>
        </p:txBody>
      </p:sp>
    </p:spTree>
    <p:extLst>
      <p:ext uri="{BB962C8B-B14F-4D97-AF65-F5344CB8AC3E}">
        <p14:creationId xmlns:p14="http://schemas.microsoft.com/office/powerpoint/2010/main" xmlns="" val="2380769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Projekta loģiskās plānošanas metode</a:t>
            </a:r>
            <a:endParaRPr lang="lv-LV" sz="2400" dirty="0"/>
          </a:p>
        </p:txBody>
      </p:sp>
      <p:sp>
        <p:nvSpPr>
          <p:cNvPr id="9" name="TextBox 8"/>
          <p:cNvSpPr txBox="1"/>
          <p:nvPr/>
        </p:nvSpPr>
        <p:spPr>
          <a:xfrm>
            <a:off x="338667" y="643468"/>
            <a:ext cx="11133666" cy="2554545"/>
          </a:xfrm>
          <a:prstGeom prst="rect">
            <a:avLst/>
          </a:prstGeom>
          <a:noFill/>
        </p:spPr>
        <p:txBody>
          <a:bodyPr wrap="square" rtlCol="0">
            <a:spAutoFit/>
          </a:bodyPr>
          <a:lstStyle/>
          <a:p>
            <a:endParaRPr lang="lv-LV" sz="1600" dirty="0"/>
          </a:p>
          <a:p>
            <a:pPr lvl="0"/>
            <a:r>
              <a:rPr lang="lv-LV" sz="1600" dirty="0"/>
              <a:t>Loģiskās plānošanas matrica atbild uz šādiem jautājumiem: </a:t>
            </a:r>
          </a:p>
          <a:p>
            <a:pPr marL="285750" lvl="0" indent="-285750">
              <a:buFont typeface="Arial" panose="020B0604020202020204" pitchFamily="34" charset="0"/>
              <a:buChar char="•"/>
            </a:pPr>
            <a:r>
              <a:rPr lang="lv-LV" sz="1600" dirty="0"/>
              <a:t>Kādus mērķus projektā paredzēts sasniegt?</a:t>
            </a:r>
          </a:p>
          <a:p>
            <a:pPr marL="285750" lvl="0" indent="-285750">
              <a:buFont typeface="Arial" panose="020B0604020202020204" pitchFamily="34" charset="0"/>
              <a:buChar char="•"/>
            </a:pPr>
            <a:r>
              <a:rPr lang="lv-LV" sz="1600" dirty="0"/>
              <a:t>Kādā veidā plānots sasniegt rezultātus?</a:t>
            </a:r>
          </a:p>
          <a:p>
            <a:pPr marL="285750" lvl="0" indent="-285750">
              <a:buFont typeface="Arial" panose="020B0604020202020204" pitchFamily="34" charset="0"/>
              <a:buChar char="•"/>
            </a:pPr>
            <a:r>
              <a:rPr lang="lv-LV" sz="1600" dirty="0"/>
              <a:t>Kādi riska faktori var ietekmēt projekta mērķa sasniegšanu?</a:t>
            </a:r>
          </a:p>
          <a:p>
            <a:pPr marL="285750" lvl="0" indent="-285750">
              <a:buFont typeface="Arial" panose="020B0604020202020204" pitchFamily="34" charset="0"/>
              <a:buChar char="•"/>
            </a:pPr>
            <a:r>
              <a:rPr lang="lv-LV" sz="1600" dirty="0"/>
              <a:t>Kā varēs novērtēt projekta gaitā sasniegtos mērķus?</a:t>
            </a:r>
          </a:p>
          <a:p>
            <a:pPr marL="285750" lvl="0" indent="-285750">
              <a:buFont typeface="Arial" panose="020B0604020202020204" pitchFamily="34" charset="0"/>
              <a:buChar char="•"/>
            </a:pPr>
            <a:r>
              <a:rPr lang="lv-LV" sz="1600" dirty="0"/>
              <a:t>Kādi informācijas avoti nepieciešami projekta izvērtēšanai?</a:t>
            </a:r>
          </a:p>
          <a:p>
            <a:pPr marL="285750" lvl="0" indent="-285750">
              <a:buFont typeface="Arial" panose="020B0604020202020204" pitchFamily="34" charset="0"/>
              <a:buChar char="•"/>
            </a:pPr>
            <a:r>
              <a:rPr lang="lv-LV" sz="1600" dirty="0"/>
              <a:t>Kādi resursi (cilvēkresursi, finanses, materiāltehniskais nodrošinājums) nepieciešami projekta ieviešanai?</a:t>
            </a:r>
          </a:p>
          <a:p>
            <a:pPr marL="285750" indent="-285750">
              <a:buFont typeface="Arial" panose="020B0604020202020204" pitchFamily="34" charset="0"/>
              <a:buChar char="•"/>
            </a:pPr>
            <a:r>
              <a:rPr lang="lv-LV" sz="1600" dirty="0"/>
              <a:t>Jānorāda objektīvi pārbaudāmi indikatori, kas ir izmērāmi rādītāji un kas atspoguļo to, vai projekta mērķi ir sasniegti ikvienā projekta pakāpē un, vai tie ir sasniegti noteiktajā laikā.</a:t>
            </a:r>
            <a:endParaRPr lang="lv-LV" sz="1400" dirty="0"/>
          </a:p>
        </p:txBody>
      </p:sp>
    </p:spTree>
    <p:extLst>
      <p:ext uri="{BB962C8B-B14F-4D97-AF65-F5344CB8AC3E}">
        <p14:creationId xmlns:p14="http://schemas.microsoft.com/office/powerpoint/2010/main" xmlns="" val="2367291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1.2. </a:t>
            </a:r>
          </a:p>
        </p:txBody>
      </p:sp>
      <p:sp>
        <p:nvSpPr>
          <p:cNvPr id="5" name="Text Placeholder 4"/>
          <p:cNvSpPr>
            <a:spLocks noGrp="1"/>
          </p:cNvSpPr>
          <p:nvPr>
            <p:ph type="body" idx="1"/>
          </p:nvPr>
        </p:nvSpPr>
        <p:spPr/>
        <p:txBody>
          <a:bodyPr/>
          <a:lstStyle/>
          <a:p>
            <a:r>
              <a:rPr lang="lv-LV" sz="2400" b="1" dirty="0"/>
              <a:t>FINANŠU ANALĪZE</a:t>
            </a:r>
            <a:endParaRPr lang="lv-LV" dirty="0"/>
          </a:p>
        </p:txBody>
      </p:sp>
    </p:spTree>
    <p:extLst>
      <p:ext uri="{BB962C8B-B14F-4D97-AF65-F5344CB8AC3E}">
        <p14:creationId xmlns:p14="http://schemas.microsoft.com/office/powerpoint/2010/main" xmlns="" val="160497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FINANŠU ANALĪZE</a:t>
            </a:r>
            <a:endParaRPr lang="lv-LV" sz="2400" dirty="0"/>
          </a:p>
        </p:txBody>
      </p:sp>
      <p:sp>
        <p:nvSpPr>
          <p:cNvPr id="9" name="TextBox 8"/>
          <p:cNvSpPr txBox="1"/>
          <p:nvPr/>
        </p:nvSpPr>
        <p:spPr>
          <a:xfrm>
            <a:off x="338667" y="643468"/>
            <a:ext cx="11133666" cy="3539430"/>
          </a:xfrm>
          <a:prstGeom prst="rect">
            <a:avLst/>
          </a:prstGeom>
          <a:noFill/>
        </p:spPr>
        <p:txBody>
          <a:bodyPr wrap="square" rtlCol="0">
            <a:spAutoFit/>
          </a:bodyPr>
          <a:lstStyle/>
          <a:p>
            <a:endParaRPr lang="lv-LV" sz="1600" dirty="0"/>
          </a:p>
          <a:p>
            <a:r>
              <a:rPr lang="lv-LV" sz="1600" dirty="0"/>
              <a:t>Finanšu analīze sastāv no četriem soļiem, kuru mērķis ir izvērtēt, vai pieejamie finanšu resursi būs pietiekami, lai segtu projekta izmaksas tā ieviešanas un uzturēšanas fāzēs:</a:t>
            </a:r>
          </a:p>
          <a:p>
            <a:pPr marL="342900" lvl="0" indent="-342900">
              <a:buFont typeface="+mj-lt"/>
              <a:buAutoNum type="arabicPeriod"/>
            </a:pPr>
            <a:r>
              <a:rPr lang="lv-LV" sz="1600" dirty="0"/>
              <a:t>Metodes un pieņēmumu definēšana finanšu analīzes veikšanai un plānotās naudas plūsmas sastādīšana;</a:t>
            </a:r>
          </a:p>
          <a:p>
            <a:pPr marL="342900" lvl="0" indent="-342900">
              <a:buFont typeface="+mj-lt"/>
              <a:buAutoNum type="arabicPeriod"/>
            </a:pPr>
            <a:r>
              <a:rPr lang="lv-LV" sz="1600" dirty="0"/>
              <a:t>Projektu finanšu darbības rādītāju aprēķināšana;</a:t>
            </a:r>
          </a:p>
          <a:p>
            <a:pPr marL="342900" lvl="0" indent="-342900">
              <a:buFont typeface="+mj-lt"/>
              <a:buAutoNum type="arabicPeriod"/>
            </a:pPr>
            <a:r>
              <a:rPr lang="lv-LV" sz="1600" dirty="0"/>
              <a:t>Projekta finansējuma deficīta likmes aprēķināšana;</a:t>
            </a:r>
          </a:p>
          <a:p>
            <a:pPr marL="342900" lvl="0" indent="-342900">
              <a:buFont typeface="+mj-lt"/>
              <a:buAutoNum type="arabicPeriod"/>
            </a:pPr>
            <a:r>
              <a:rPr lang="lv-LV" sz="1600" dirty="0"/>
              <a:t>Projekta finansiālā noturīguma analīze.</a:t>
            </a:r>
          </a:p>
          <a:p>
            <a:endParaRPr lang="lv-LV" sz="1600" dirty="0"/>
          </a:p>
          <a:p>
            <a:r>
              <a:rPr lang="lv-LV" sz="1600" dirty="0"/>
              <a:t>Finanšu analīzes mērķis ir noteikt projekta finansiālo ienesīgumu, ja tāds ir paredzams, projekta finansēšanas iespējas, kā arī ES līdzfinansējuma apjomu.</a:t>
            </a:r>
          </a:p>
          <a:p>
            <a:endParaRPr lang="lv-LV" sz="1600" b="1" dirty="0"/>
          </a:p>
          <a:p>
            <a:r>
              <a:rPr lang="lv-LV" sz="1600" b="1" dirty="0"/>
              <a:t>Galvenie rādītāji:</a:t>
            </a:r>
          </a:p>
          <a:p>
            <a:endParaRPr lang="lv-LV" sz="1600" dirty="0"/>
          </a:p>
          <a:p>
            <a:endParaRPr lang="lv-LV" sz="1600" dirty="0"/>
          </a:p>
        </p:txBody>
      </p:sp>
      <p:graphicFrame>
        <p:nvGraphicFramePr>
          <p:cNvPr id="5" name="Table 4"/>
          <p:cNvGraphicFramePr>
            <a:graphicFrameLocks noGrp="1"/>
          </p:cNvGraphicFramePr>
          <p:nvPr>
            <p:extLst>
              <p:ext uri="{D42A27DB-BD31-4B8C-83A1-F6EECF244321}">
                <p14:modId xmlns:p14="http://schemas.microsoft.com/office/powerpoint/2010/main" xmlns="" val="3857294106"/>
              </p:ext>
            </p:extLst>
          </p:nvPr>
        </p:nvGraphicFramePr>
        <p:xfrm>
          <a:off x="338667" y="3672573"/>
          <a:ext cx="11325862" cy="2819194"/>
        </p:xfrm>
        <a:graphic>
          <a:graphicData uri="http://schemas.openxmlformats.org/drawingml/2006/table">
            <a:tbl>
              <a:tblPr firstRow="1" firstCol="1" bandRow="1">
                <a:tableStyleId>{C083E6E3-FA7D-4D7B-A595-EF9225AFEA82}</a:tableStyleId>
              </a:tblPr>
              <a:tblGrid>
                <a:gridCol w="848361">
                  <a:extLst>
                    <a:ext uri="{9D8B030D-6E8A-4147-A177-3AD203B41FA5}">
                      <a16:colId xmlns:a16="http://schemas.microsoft.com/office/drawing/2014/main" xmlns="" val="20000"/>
                    </a:ext>
                  </a:extLst>
                </a:gridCol>
                <a:gridCol w="2174239">
                  <a:extLst>
                    <a:ext uri="{9D8B030D-6E8A-4147-A177-3AD203B41FA5}">
                      <a16:colId xmlns:a16="http://schemas.microsoft.com/office/drawing/2014/main" xmlns="" val="20001"/>
                    </a:ext>
                  </a:extLst>
                </a:gridCol>
                <a:gridCol w="8303262">
                  <a:extLst>
                    <a:ext uri="{9D8B030D-6E8A-4147-A177-3AD203B41FA5}">
                      <a16:colId xmlns:a16="http://schemas.microsoft.com/office/drawing/2014/main" xmlns="" val="20002"/>
                    </a:ext>
                  </a:extLst>
                </a:gridCol>
              </a:tblGrid>
              <a:tr h="531773">
                <a:tc>
                  <a:txBody>
                    <a:bodyPr/>
                    <a:lstStyle/>
                    <a:p>
                      <a:pPr algn="just">
                        <a:lnSpc>
                          <a:spcPct val="120000"/>
                        </a:lnSpc>
                        <a:spcAft>
                          <a:spcPts val="0"/>
                        </a:spcAft>
                      </a:pPr>
                      <a:r>
                        <a:rPr lang="lv-LV" sz="1300" dirty="0" err="1">
                          <a:effectLst/>
                        </a:rPr>
                        <a:t>FNPVc</a:t>
                      </a:r>
                      <a:endParaRPr lang="lv-LV" sz="13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300" b="0" dirty="0">
                          <a:effectLst/>
                        </a:rPr>
                        <a:t>&lt;0</a:t>
                      </a:r>
                      <a:endParaRPr lang="lv-LV" sz="13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200" b="0" dirty="0">
                          <a:effectLst/>
                        </a:rPr>
                        <a:t>Ja rādītāja vērtība ir nulle, projekta ieņēmumu tagadnes vērtība ir vienāda ar projekta izmaksu tagadnes vērtību un tīrie ieņēmumi sedz investīcijas izmaksas. Parasti ES fondu projektiem šis rādītājs ir negatīvs, ja tas ir pozitīvs, tam iespējams nav nepieciešams ES līdzfinansējums vai nepieciešams mazākā apmērā.</a:t>
                      </a:r>
                      <a:endParaRPr lang="lv-LV" sz="12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531773">
                <a:tc>
                  <a:txBody>
                    <a:bodyPr/>
                    <a:lstStyle/>
                    <a:p>
                      <a:pPr algn="just">
                        <a:lnSpc>
                          <a:spcPct val="120000"/>
                        </a:lnSpc>
                        <a:spcAft>
                          <a:spcPts val="0"/>
                        </a:spcAft>
                      </a:pPr>
                      <a:r>
                        <a:rPr lang="lv-LV" sz="1300" dirty="0" err="1">
                          <a:effectLst/>
                        </a:rPr>
                        <a:t>FRRc</a:t>
                      </a:r>
                      <a:endParaRPr lang="lv-LV" sz="13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300" b="0" dirty="0">
                          <a:effectLst/>
                        </a:rPr>
                        <a:t>&lt;finansiālā diskonta likme (4%)</a:t>
                      </a:r>
                      <a:endParaRPr lang="lv-LV" sz="13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buFont typeface="Arial" panose="020B0604020202020204" pitchFamily="34" charset="0"/>
                        <a:buNone/>
                      </a:pPr>
                      <a:r>
                        <a:rPr lang="lv-LV" sz="1200" dirty="0"/>
                        <a:t>Rādītājs parāda projekta ieņēmumu iespējamību segt investīcijas un darbības izmaksas, aprēķinot investīciju ienesīguma likmi (procentuālā izteiksmē). Ja </a:t>
                      </a:r>
                      <a:r>
                        <a:rPr lang="lv-LV" sz="1200" dirty="0" err="1"/>
                        <a:t>FRRc</a:t>
                      </a:r>
                      <a:r>
                        <a:rPr lang="lv-LV" sz="1200" dirty="0"/>
                        <a:t> ir lielāks par aprēķinos izmantoto diskonta likmi, tad projektam ir pietiekami ieņēmumi, lai segtu investīcijas un darbības izmaksas, un iespējams, ES līdzfinansējums nav nepieciešams vai nepieciešams mazākā apmērā. Otrs gadījums, kad </a:t>
                      </a:r>
                      <a:r>
                        <a:rPr lang="lv-LV" sz="1200" dirty="0" err="1"/>
                        <a:t>FRRc</a:t>
                      </a:r>
                      <a:r>
                        <a:rPr lang="lv-LV" sz="1200" dirty="0"/>
                        <a:t> var būt lielāks par aprēķinos izmantoto diskonta likmi, ir, kad projekta nediskontēto un diskontēto naudas plūsmu summa ir negatīva. Gadījumos, kad nediskontēto un diskontēto naudas plūsmu summa ir nulle (vai tuvu nullei, t.i. izmaksas tiek nosegtas ar ieņēmumiem), </a:t>
                      </a:r>
                      <a:r>
                        <a:rPr lang="lv-LV" sz="1200" dirty="0" err="1"/>
                        <a:t>FRRc</a:t>
                      </a:r>
                      <a:r>
                        <a:rPr lang="lv-LV" sz="1200" dirty="0"/>
                        <a:t> ir mazāks par aprēķinos izmantoto diskonta likmi.</a:t>
                      </a:r>
                    </a:p>
                  </a:txBody>
                  <a:tcPr marL="68580" marR="68580" marT="0" marB="0"/>
                </a:tc>
                <a:extLst>
                  <a:ext uri="{0D108BD9-81ED-4DB2-BD59-A6C34878D82A}">
                    <a16:rowId xmlns:a16="http://schemas.microsoft.com/office/drawing/2014/main" xmlns="" val="10001"/>
                  </a:ext>
                </a:extLst>
              </a:tr>
              <a:tr h="531773">
                <a:tc>
                  <a:txBody>
                    <a:bodyPr/>
                    <a:lstStyle/>
                    <a:p>
                      <a:pPr algn="just">
                        <a:lnSpc>
                          <a:spcPct val="120000"/>
                        </a:lnSpc>
                        <a:spcAft>
                          <a:spcPts val="0"/>
                        </a:spcAft>
                      </a:pPr>
                      <a:r>
                        <a:rPr lang="lv-LV" sz="1300" dirty="0" err="1">
                          <a:effectLst/>
                        </a:rPr>
                        <a:t>FNPVk</a:t>
                      </a:r>
                      <a:endParaRPr lang="lv-LV" sz="13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300" b="0" dirty="0">
                          <a:effectLst/>
                        </a:rPr>
                        <a:t>&gt;0</a:t>
                      </a:r>
                      <a:endParaRPr lang="lv-LV" sz="13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buFont typeface="Arial" panose="020B0604020202020204" pitchFamily="34" charset="0"/>
                        <a:buNone/>
                      </a:pPr>
                      <a:r>
                        <a:rPr lang="lv-LV" sz="1200" dirty="0"/>
                        <a:t>Rādītājs ir nulle vai lielāks par nulli ieņēmumus gūstošiem projektiem, un tas nozīmē ka projekta iesniedzēja paša finansējums ir ieņēmumus nesošs un spēj segt darbības izmaksas.</a:t>
                      </a:r>
                    </a:p>
                  </a:txBody>
                  <a:tcPr marL="68580" marR="68580" marT="0" marB="0"/>
                </a:tc>
                <a:extLst>
                  <a:ext uri="{0D108BD9-81ED-4DB2-BD59-A6C34878D82A}">
                    <a16:rowId xmlns:a16="http://schemas.microsoft.com/office/drawing/2014/main" xmlns="" val="10002"/>
                  </a:ext>
                </a:extLst>
              </a:tr>
              <a:tr h="531773">
                <a:tc>
                  <a:txBody>
                    <a:bodyPr/>
                    <a:lstStyle/>
                    <a:p>
                      <a:pPr algn="just">
                        <a:lnSpc>
                          <a:spcPct val="120000"/>
                        </a:lnSpc>
                        <a:spcAft>
                          <a:spcPts val="0"/>
                        </a:spcAft>
                      </a:pPr>
                      <a:r>
                        <a:rPr lang="lv-LV" sz="1300" dirty="0" err="1">
                          <a:effectLst/>
                        </a:rPr>
                        <a:t>FRRk</a:t>
                      </a:r>
                      <a:endParaRPr lang="lv-LV" sz="13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300" b="0" dirty="0">
                          <a:effectLst/>
                        </a:rPr>
                        <a:t>&gt;finansiālā diskonta likme (4%)</a:t>
                      </a:r>
                      <a:endParaRPr lang="lv-LV" sz="13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200" dirty="0">
                          <a:effectLst/>
                        </a:rPr>
                        <a:t>Norāda uz projekta ieguldījumu finansiālo ienesīgumu</a:t>
                      </a:r>
                      <a:endParaRPr lang="lv-LV" sz="12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248839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1.3. </a:t>
            </a:r>
          </a:p>
        </p:txBody>
      </p:sp>
      <p:sp>
        <p:nvSpPr>
          <p:cNvPr id="5" name="Text Placeholder 4"/>
          <p:cNvSpPr>
            <a:spLocks noGrp="1"/>
          </p:cNvSpPr>
          <p:nvPr>
            <p:ph type="body" idx="1"/>
          </p:nvPr>
        </p:nvSpPr>
        <p:spPr/>
        <p:txBody>
          <a:bodyPr/>
          <a:lstStyle/>
          <a:p>
            <a:r>
              <a:rPr lang="lv-LV" sz="2400" b="1" dirty="0"/>
              <a:t>SOCIĀLEKONOMISKĀ ANALĪZE</a:t>
            </a:r>
            <a:endParaRPr lang="lv-LV" dirty="0"/>
          </a:p>
        </p:txBody>
      </p:sp>
    </p:spTree>
    <p:extLst>
      <p:ext uri="{BB962C8B-B14F-4D97-AF65-F5344CB8AC3E}">
        <p14:creationId xmlns:p14="http://schemas.microsoft.com/office/powerpoint/2010/main" xmlns="" val="370705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SOCIĀLEKONOMISKĀ ANALĪZE</a:t>
            </a:r>
            <a:endParaRPr lang="lv-LV" sz="2400" dirty="0"/>
          </a:p>
        </p:txBody>
      </p:sp>
      <p:sp>
        <p:nvSpPr>
          <p:cNvPr id="9" name="TextBox 8"/>
          <p:cNvSpPr txBox="1"/>
          <p:nvPr/>
        </p:nvSpPr>
        <p:spPr>
          <a:xfrm>
            <a:off x="338667" y="643468"/>
            <a:ext cx="11133666" cy="3293209"/>
          </a:xfrm>
          <a:prstGeom prst="rect">
            <a:avLst/>
          </a:prstGeom>
          <a:noFill/>
        </p:spPr>
        <p:txBody>
          <a:bodyPr wrap="square" rtlCol="0">
            <a:spAutoFit/>
          </a:bodyPr>
          <a:lstStyle/>
          <a:p>
            <a:endParaRPr lang="lv-LV" sz="1600" dirty="0"/>
          </a:p>
          <a:p>
            <a:endParaRPr lang="lv-LV" sz="1600" dirty="0"/>
          </a:p>
          <a:p>
            <a:r>
              <a:rPr lang="lv-LV" sz="1600" dirty="0"/>
              <a:t>Kopumā sociālekonomisko analīzi var iedalīt trīs soļos:</a:t>
            </a:r>
          </a:p>
          <a:p>
            <a:pPr marL="342900" lvl="0" indent="-342900">
              <a:buFont typeface="+mj-lt"/>
              <a:buAutoNum type="arabicPeriod"/>
            </a:pPr>
            <a:r>
              <a:rPr lang="lv-LV" sz="1600" dirty="0"/>
              <a:t>Finanšu aprēķinu fiskālās korekcijas (PVN no investīciju izmaksām bez darbaspēka izmaksām, IIN no darba spēka izmaksām);</a:t>
            </a:r>
          </a:p>
          <a:p>
            <a:pPr marL="342900" lvl="0" indent="-342900">
              <a:buFont typeface="+mj-lt"/>
              <a:buAutoNum type="arabicPeriod"/>
            </a:pPr>
            <a:r>
              <a:rPr lang="lv-LV" sz="1600" dirty="0"/>
              <a:t>Ārējo faktoru (netiešo ekonomisko ieguvumu un izmaksu) novērtēšana un iekļaušana aprēķinos (ERR);</a:t>
            </a:r>
          </a:p>
          <a:p>
            <a:pPr marL="342900" lvl="0" indent="-342900">
              <a:buFont typeface="+mj-lt"/>
              <a:buAutoNum type="arabicPeriod"/>
            </a:pPr>
            <a:r>
              <a:rPr lang="lv-LV" sz="1600" dirty="0"/>
              <a:t>Projekta kopējās ekonomiskās atdeves novērtēšana (ENPV, ERR, B/C).</a:t>
            </a:r>
          </a:p>
          <a:p>
            <a:pPr marL="342900" lvl="0" indent="-342900">
              <a:buFont typeface="+mj-lt"/>
              <a:buAutoNum type="arabicPeriod"/>
            </a:pPr>
            <a:endParaRPr lang="lv-LV" sz="1600" dirty="0"/>
          </a:p>
          <a:p>
            <a:endParaRPr lang="lv-LV" sz="1600" dirty="0"/>
          </a:p>
          <a:p>
            <a:endParaRPr lang="lv-LV" sz="1600" b="1" dirty="0"/>
          </a:p>
          <a:p>
            <a:endParaRPr lang="lv-LV" sz="1600" b="1" dirty="0"/>
          </a:p>
          <a:p>
            <a:r>
              <a:rPr lang="lv-LV" sz="1600" b="1" dirty="0"/>
              <a:t>Galvenie rādītāji:</a:t>
            </a:r>
          </a:p>
          <a:p>
            <a:endParaRPr lang="lv-LV" sz="1600" dirty="0"/>
          </a:p>
          <a:p>
            <a:endParaRPr lang="lv-LV" sz="1600" dirty="0"/>
          </a:p>
        </p:txBody>
      </p:sp>
      <p:graphicFrame>
        <p:nvGraphicFramePr>
          <p:cNvPr id="2" name="Table 1"/>
          <p:cNvGraphicFramePr>
            <a:graphicFrameLocks noGrp="1"/>
          </p:cNvGraphicFramePr>
          <p:nvPr>
            <p:extLst>
              <p:ext uri="{D42A27DB-BD31-4B8C-83A1-F6EECF244321}">
                <p14:modId xmlns:p14="http://schemas.microsoft.com/office/powerpoint/2010/main" xmlns="" val="3248034603"/>
              </p:ext>
            </p:extLst>
          </p:nvPr>
        </p:nvGraphicFramePr>
        <p:xfrm>
          <a:off x="338667" y="3511957"/>
          <a:ext cx="11260667" cy="1399985"/>
        </p:xfrm>
        <a:graphic>
          <a:graphicData uri="http://schemas.openxmlformats.org/drawingml/2006/table">
            <a:tbl>
              <a:tblPr firstRow="1" firstCol="1" bandRow="1">
                <a:tableStyleId>{C083E6E3-FA7D-4D7B-A595-EF9225AFEA82}</a:tableStyleId>
              </a:tblPr>
              <a:tblGrid>
                <a:gridCol w="709084">
                  <a:extLst>
                    <a:ext uri="{9D8B030D-6E8A-4147-A177-3AD203B41FA5}">
                      <a16:colId xmlns:a16="http://schemas.microsoft.com/office/drawing/2014/main" xmlns="" val="20000"/>
                    </a:ext>
                  </a:extLst>
                </a:gridCol>
                <a:gridCol w="2805746">
                  <a:extLst>
                    <a:ext uri="{9D8B030D-6E8A-4147-A177-3AD203B41FA5}">
                      <a16:colId xmlns:a16="http://schemas.microsoft.com/office/drawing/2014/main" xmlns="" val="20001"/>
                    </a:ext>
                  </a:extLst>
                </a:gridCol>
                <a:gridCol w="7745837">
                  <a:extLst>
                    <a:ext uri="{9D8B030D-6E8A-4147-A177-3AD203B41FA5}">
                      <a16:colId xmlns:a16="http://schemas.microsoft.com/office/drawing/2014/main" xmlns="" val="20002"/>
                    </a:ext>
                  </a:extLst>
                </a:gridCol>
              </a:tblGrid>
              <a:tr h="299757">
                <a:tc>
                  <a:txBody>
                    <a:bodyPr/>
                    <a:lstStyle/>
                    <a:p>
                      <a:pPr algn="just">
                        <a:lnSpc>
                          <a:spcPct val="120000"/>
                        </a:lnSpc>
                        <a:spcAft>
                          <a:spcPts val="0"/>
                        </a:spcAft>
                      </a:pPr>
                      <a:r>
                        <a:rPr lang="lv-LV" sz="1600" dirty="0">
                          <a:effectLst/>
                        </a:rPr>
                        <a:t>ENPV</a:t>
                      </a:r>
                      <a:endParaRPr lang="lv-LV" sz="16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&gt;0</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Projektam ir jābūt pozitīvai </a:t>
                      </a:r>
                      <a:r>
                        <a:rPr lang="lv-LV" sz="1600" b="0" dirty="0" smtClean="0">
                          <a:effectLst/>
                        </a:rPr>
                        <a:t>pašreizējai </a:t>
                      </a:r>
                      <a:r>
                        <a:rPr lang="lv-LV" sz="1600" b="0" dirty="0">
                          <a:effectLst/>
                        </a:rPr>
                        <a:t>vērtībai.</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612548">
                <a:tc>
                  <a:txBody>
                    <a:bodyPr/>
                    <a:lstStyle/>
                    <a:p>
                      <a:pPr algn="just">
                        <a:lnSpc>
                          <a:spcPct val="120000"/>
                        </a:lnSpc>
                        <a:spcAft>
                          <a:spcPts val="0"/>
                        </a:spcAft>
                      </a:pPr>
                      <a:r>
                        <a:rPr lang="lv-LV" sz="1600">
                          <a:effectLst/>
                        </a:rPr>
                        <a:t>ERR</a:t>
                      </a:r>
                      <a:endParaRPr lang="lv-LV" sz="160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&gt;sociālā diskonta likme (5</a:t>
                      </a:r>
                      <a:r>
                        <a:rPr lang="lv-LV" sz="1600" b="0" dirty="0" smtClean="0">
                          <a:effectLst/>
                        </a:rPr>
                        <a:t>%)*</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Ja ERR ir lielāka par sociālo diskonta likmi, tad projekts ir ekonomiski izdevīgs sabiedrībai.</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99757">
                <a:tc>
                  <a:txBody>
                    <a:bodyPr/>
                    <a:lstStyle/>
                    <a:p>
                      <a:pPr algn="just">
                        <a:lnSpc>
                          <a:spcPct val="120000"/>
                        </a:lnSpc>
                        <a:spcAft>
                          <a:spcPts val="0"/>
                        </a:spcAft>
                      </a:pPr>
                      <a:r>
                        <a:rPr lang="lv-LV" sz="1600">
                          <a:effectLst/>
                        </a:rPr>
                        <a:t>B/C</a:t>
                      </a:r>
                      <a:endParaRPr lang="lv-LV" sz="160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&gt;1</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buFont typeface="Arial" panose="020B0604020202020204" pitchFamily="34" charset="0"/>
                        <a:buNone/>
                      </a:pPr>
                      <a:r>
                        <a:rPr lang="lv-LV" sz="1600" dirty="0"/>
                        <a:t>Ja rādītājs ir lielāks par 1, tad projekta laikā radītie ieņēmumi un ieguvumi (finansiālie un sociālekonomiskie) pārsniedz izmaksas un zaudējumus (finansiālos un sociālekonomiskos).</a:t>
                      </a:r>
                    </a:p>
                  </a:txBody>
                  <a:tcPr marL="68580" marR="68580" marT="0" marB="0"/>
                </a:tc>
                <a:extLst>
                  <a:ext uri="{0D108BD9-81ED-4DB2-BD59-A6C34878D82A}">
                    <a16:rowId xmlns:a16="http://schemas.microsoft.com/office/drawing/2014/main" xmlns="" val="10002"/>
                  </a:ext>
                </a:extLst>
              </a:tr>
            </a:tbl>
          </a:graphicData>
        </a:graphic>
      </p:graphicFrame>
      <p:sp>
        <p:nvSpPr>
          <p:cNvPr id="3" name="Footer Placeholder 2"/>
          <p:cNvSpPr>
            <a:spLocks noGrp="1"/>
          </p:cNvSpPr>
          <p:nvPr>
            <p:ph type="ftr" sz="quarter" idx="11"/>
          </p:nvPr>
        </p:nvSpPr>
        <p:spPr>
          <a:xfrm>
            <a:off x="541867" y="6223828"/>
            <a:ext cx="11057466" cy="365125"/>
          </a:xfrm>
        </p:spPr>
        <p:txBody>
          <a:bodyPr/>
          <a:lstStyle/>
          <a:p>
            <a:r>
              <a:rPr lang="lv-LV" sz="1000" dirty="0" smtClean="0">
                <a:solidFill>
                  <a:schemeClr val="tx1"/>
                </a:solidFill>
              </a:rPr>
              <a:t>* Aktuālo vērtību lūdzam skatīt Finanšu ministrijas tīmekļvietnē http://www.fm.gov.lv/lv/sadalas/ppp/tiesibu_akti/makroekonomiskie_pienemumi_un_prognozes/ norādītajai informācijai</a:t>
            </a:r>
            <a:endParaRPr lang="lv-LV" sz="1000" dirty="0">
              <a:solidFill>
                <a:schemeClr val="tx1"/>
              </a:solidFill>
            </a:endParaRPr>
          </a:p>
        </p:txBody>
      </p:sp>
    </p:spTree>
    <p:extLst>
      <p:ext uri="{BB962C8B-B14F-4D97-AF65-F5344CB8AC3E}">
        <p14:creationId xmlns:p14="http://schemas.microsoft.com/office/powerpoint/2010/main" xmlns="" val="2637975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SOCIĀLEKONOMISKĀ </a:t>
            </a:r>
            <a:r>
              <a:rPr lang="lv-LV" sz="2400" b="1" cap="all"/>
              <a:t>ANALĪZE -</a:t>
            </a:r>
            <a:r>
              <a:rPr lang="lv-LV" sz="2400" b="1" cap="all" dirty="0"/>
              <a:t> </a:t>
            </a:r>
            <a:r>
              <a:rPr lang="lv-LV" sz="2400" b="1" cap="all"/>
              <a:t>IEGUVUMI</a:t>
            </a:r>
            <a:endParaRPr lang="lv-LV" sz="2400" dirty="0"/>
          </a:p>
        </p:txBody>
      </p:sp>
      <p:sp>
        <p:nvSpPr>
          <p:cNvPr id="9" name="TextBox 8"/>
          <p:cNvSpPr txBox="1"/>
          <p:nvPr/>
        </p:nvSpPr>
        <p:spPr>
          <a:xfrm>
            <a:off x="338667" y="643467"/>
            <a:ext cx="11133666" cy="1077218"/>
          </a:xfrm>
          <a:prstGeom prst="rect">
            <a:avLst/>
          </a:prstGeom>
          <a:noFill/>
        </p:spPr>
        <p:txBody>
          <a:bodyPr wrap="square" rtlCol="0">
            <a:spAutoFit/>
          </a:bodyPr>
          <a:lstStyle/>
          <a:p>
            <a:r>
              <a:rPr lang="lv-LV" sz="1600" dirty="0"/>
              <a:t>Tabulā ir minēti piemēri sociālekonomiskajiem ieguvumiem.</a:t>
            </a:r>
          </a:p>
          <a:p>
            <a:r>
              <a:rPr lang="lv-LV" sz="1600" dirty="0"/>
              <a:t>Sociālekonomiskie ieguvumi (ietekmes rādītāji) ir </a:t>
            </a:r>
            <a:r>
              <a:rPr lang="lv-LV" sz="1600" b="1" u="sng" dirty="0"/>
              <a:t>jāizsaka naudas izteiksmē</a:t>
            </a:r>
            <a:r>
              <a:rPr lang="lv-LV" sz="1600" dirty="0"/>
              <a:t>, lai varētu tos iekļaut IIA!</a:t>
            </a:r>
          </a:p>
          <a:p>
            <a:r>
              <a:rPr lang="lv-LV" sz="1600" dirty="0"/>
              <a:t> </a:t>
            </a:r>
          </a:p>
          <a:p>
            <a:endParaRPr lang="lv-LV" sz="1600" dirty="0"/>
          </a:p>
        </p:txBody>
      </p:sp>
      <p:sp>
        <p:nvSpPr>
          <p:cNvPr id="6" name="Taisnstūris 6"/>
          <p:cNvSpPr/>
          <p:nvPr/>
        </p:nvSpPr>
        <p:spPr>
          <a:xfrm>
            <a:off x="338667" y="1341120"/>
            <a:ext cx="3351202" cy="4983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b="1" dirty="0"/>
              <a:t>Kas ir sociālekonomiskie ieguvumi? </a:t>
            </a:r>
            <a:endParaRPr lang="lv-LV" b="1" dirty="0" smtClean="0"/>
          </a:p>
          <a:p>
            <a:endParaRPr lang="lv-LV" dirty="0"/>
          </a:p>
          <a:p>
            <a:pPr marL="285750" indent="-285750">
              <a:buFont typeface="Arial" panose="020B0604020202020204" pitchFamily="34" charset="0"/>
              <a:buChar char="•"/>
            </a:pPr>
            <a:r>
              <a:rPr lang="lv-LV" dirty="0"/>
              <a:t>P</a:t>
            </a:r>
            <a:r>
              <a:rPr lang="lv-LV" dirty="0" smtClean="0"/>
              <a:t>rojekta </a:t>
            </a:r>
            <a:r>
              <a:rPr lang="lv-LV" dirty="0"/>
              <a:t>sociālekonomiskie ieguvumi ‐ ieguvumi, kas rodas projekta sociālekonomiskās ietekmes rezultātā </a:t>
            </a:r>
            <a:endParaRPr lang="lv-LV" dirty="0" smtClean="0"/>
          </a:p>
          <a:p>
            <a:pPr marL="285750" indent="-285750">
              <a:buFont typeface="Arial" panose="020B0604020202020204" pitchFamily="34" charset="0"/>
              <a:buChar char="•"/>
            </a:pPr>
            <a:endParaRPr lang="lv-LV" dirty="0"/>
          </a:p>
          <a:p>
            <a:pPr marL="285750" indent="-285750">
              <a:buFont typeface="Arial" panose="020B0604020202020204" pitchFamily="34" charset="0"/>
              <a:buChar char="•"/>
            </a:pPr>
            <a:r>
              <a:rPr lang="lv-LV" dirty="0"/>
              <a:t>Par </a:t>
            </a:r>
            <a:r>
              <a:rPr lang="lv-LV" dirty="0" smtClean="0"/>
              <a:t>sociālekonomiskiem ieguvumiem </a:t>
            </a:r>
            <a:r>
              <a:rPr lang="lv-LV" dirty="0"/>
              <a:t>nevar uzskatīt projekta dzīves cikla laikā radušos darbības izmaksu ietaupījumus, kas attiecas tieši uz projekta darbības nodrošināšanu </a:t>
            </a:r>
          </a:p>
        </p:txBody>
      </p:sp>
      <p:sp>
        <p:nvSpPr>
          <p:cNvPr id="7" name="Taisnstūris 7"/>
          <p:cNvSpPr/>
          <p:nvPr/>
        </p:nvSpPr>
        <p:spPr>
          <a:xfrm>
            <a:off x="3839265" y="1341121"/>
            <a:ext cx="7633068" cy="498348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1700" b="1" dirty="0">
                <a:solidFill>
                  <a:schemeClr val="tx1"/>
                </a:solidFill>
              </a:rPr>
              <a:t>Sociālekonomisko ieguvumu piemēri: </a:t>
            </a:r>
            <a:endParaRPr lang="lv-LV" sz="1700" b="1" dirty="0" smtClean="0">
              <a:solidFill>
                <a:schemeClr val="tx1"/>
              </a:solidFill>
            </a:endParaRPr>
          </a:p>
          <a:p>
            <a:endParaRPr lang="lv-LV" sz="1700" b="1" dirty="0" smtClean="0">
              <a:solidFill>
                <a:schemeClr val="tx1"/>
              </a:solidFill>
            </a:endParaRPr>
          </a:p>
          <a:p>
            <a:r>
              <a:rPr lang="lv-LV" sz="1700" dirty="0" smtClean="0">
                <a:solidFill>
                  <a:schemeClr val="tx1"/>
                </a:solidFill>
              </a:rPr>
              <a:t>– </a:t>
            </a:r>
            <a:r>
              <a:rPr lang="lv-LV" sz="1700" dirty="0">
                <a:solidFill>
                  <a:schemeClr val="tx1"/>
                </a:solidFill>
              </a:rPr>
              <a:t>ieguvumi, kas rodas, samazinoties ceļu satiksmes negadījumu </a:t>
            </a:r>
            <a:r>
              <a:rPr lang="lv-LV" sz="1700" dirty="0" smtClean="0">
                <a:solidFill>
                  <a:schemeClr val="tx1"/>
                </a:solidFill>
              </a:rPr>
              <a:t>skaitam, satiksmes loģistikai; </a:t>
            </a:r>
          </a:p>
          <a:p>
            <a:r>
              <a:rPr lang="lv-LV" sz="1700" dirty="0">
                <a:solidFill>
                  <a:schemeClr val="tx1"/>
                </a:solidFill>
              </a:rPr>
              <a:t>–</a:t>
            </a:r>
            <a:r>
              <a:rPr lang="lv-LV" sz="1700" dirty="0" smtClean="0">
                <a:solidFill>
                  <a:schemeClr val="tx1"/>
                </a:solidFill>
              </a:rPr>
              <a:t> </a:t>
            </a:r>
            <a:r>
              <a:rPr lang="lv-LV" sz="1700" dirty="0">
                <a:solidFill>
                  <a:schemeClr val="tx1"/>
                </a:solidFill>
              </a:rPr>
              <a:t>i</a:t>
            </a:r>
            <a:r>
              <a:rPr lang="lv-LV" sz="1700" dirty="0" smtClean="0">
                <a:solidFill>
                  <a:schemeClr val="tx1"/>
                </a:solidFill>
              </a:rPr>
              <a:t>eguvumi no iedzīvotāju veselības uzlabošanās;</a:t>
            </a:r>
          </a:p>
          <a:p>
            <a:r>
              <a:rPr lang="lv-LV" sz="1700" dirty="0" smtClean="0">
                <a:solidFill>
                  <a:schemeClr val="tx1"/>
                </a:solidFill>
              </a:rPr>
              <a:t>– </a:t>
            </a:r>
            <a:r>
              <a:rPr lang="lv-LV" sz="1700" dirty="0">
                <a:solidFill>
                  <a:schemeClr val="tx1"/>
                </a:solidFill>
              </a:rPr>
              <a:t>ieguvumi no izglītojamo un izglītoto skaita palielinājuma; </a:t>
            </a:r>
            <a:endParaRPr lang="lv-LV" sz="1700" dirty="0" smtClean="0">
              <a:solidFill>
                <a:schemeClr val="tx1"/>
              </a:solidFill>
            </a:endParaRPr>
          </a:p>
          <a:p>
            <a:r>
              <a:rPr lang="lv-LV" sz="1700" dirty="0" smtClean="0">
                <a:solidFill>
                  <a:schemeClr val="tx1"/>
                </a:solidFill>
              </a:rPr>
              <a:t>– </a:t>
            </a:r>
            <a:r>
              <a:rPr lang="lv-LV" sz="1700" dirty="0">
                <a:solidFill>
                  <a:schemeClr val="tx1"/>
                </a:solidFill>
              </a:rPr>
              <a:t>ieguvumi no tūrisma plūsmas piesaistīšanas; </a:t>
            </a:r>
            <a:endParaRPr lang="lv-LV" sz="1700" dirty="0" smtClean="0">
              <a:solidFill>
                <a:schemeClr val="tx1"/>
              </a:solidFill>
            </a:endParaRPr>
          </a:p>
          <a:p>
            <a:r>
              <a:rPr lang="lv-LV" sz="1700" dirty="0" smtClean="0">
                <a:solidFill>
                  <a:schemeClr val="tx1"/>
                </a:solidFill>
              </a:rPr>
              <a:t>– </a:t>
            </a:r>
            <a:r>
              <a:rPr lang="lv-LV" sz="1700" dirty="0">
                <a:solidFill>
                  <a:schemeClr val="tx1"/>
                </a:solidFill>
              </a:rPr>
              <a:t>ieguvumi no dzīvojamās vides kvalitātes uzlabošanas</a:t>
            </a:r>
            <a:r>
              <a:rPr lang="lv-LV" sz="1700" dirty="0" smtClean="0">
                <a:solidFill>
                  <a:schemeClr val="tx1"/>
                </a:solidFill>
              </a:rPr>
              <a:t>;</a:t>
            </a:r>
          </a:p>
          <a:p>
            <a:r>
              <a:rPr lang="lv-LV" sz="1700" dirty="0" smtClean="0">
                <a:solidFill>
                  <a:schemeClr val="tx1"/>
                </a:solidFill>
              </a:rPr>
              <a:t>– </a:t>
            </a:r>
            <a:r>
              <a:rPr lang="lv-LV" sz="1700" dirty="0">
                <a:solidFill>
                  <a:schemeClr val="tx1"/>
                </a:solidFill>
              </a:rPr>
              <a:t>ieguvumi no vides piesārņojuma </a:t>
            </a:r>
            <a:r>
              <a:rPr lang="lv-LV" sz="1700" dirty="0" smtClean="0">
                <a:solidFill>
                  <a:schemeClr val="tx1"/>
                </a:solidFill>
              </a:rPr>
              <a:t>mazināšanās;</a:t>
            </a:r>
          </a:p>
          <a:p>
            <a:r>
              <a:rPr lang="lv-LV" sz="1700" dirty="0" smtClean="0">
                <a:solidFill>
                  <a:schemeClr val="tx1"/>
                </a:solidFill>
              </a:rPr>
              <a:t>– </a:t>
            </a:r>
            <a:r>
              <a:rPr lang="lv-LV" sz="1700" dirty="0">
                <a:solidFill>
                  <a:schemeClr val="tx1"/>
                </a:solidFill>
              </a:rPr>
              <a:t>ieguvumi no ekonomiski aktīvo iedzīvotāju iekļaušanas darba tirgū. </a:t>
            </a:r>
            <a:endParaRPr lang="lv-LV" sz="1700" dirty="0" smtClean="0">
              <a:solidFill>
                <a:schemeClr val="tx1"/>
              </a:solidFill>
            </a:endParaRPr>
          </a:p>
          <a:p>
            <a:endParaRPr lang="lv-LV" sz="1700" dirty="0">
              <a:solidFill>
                <a:schemeClr val="tx1"/>
              </a:solidFill>
            </a:endParaRPr>
          </a:p>
          <a:p>
            <a:r>
              <a:rPr lang="lv-LV" sz="1700" b="1" dirty="0">
                <a:solidFill>
                  <a:schemeClr val="tx1"/>
                </a:solidFill>
              </a:rPr>
              <a:t>Citu ieguvumu piemēri (projekta uzturēšanas izmaksu ietaupījumi): </a:t>
            </a:r>
            <a:endParaRPr lang="lv-LV" sz="1700" b="1" dirty="0" smtClean="0">
              <a:solidFill>
                <a:schemeClr val="tx1"/>
              </a:solidFill>
            </a:endParaRPr>
          </a:p>
          <a:p>
            <a:endParaRPr lang="lv-LV" sz="1700" b="1" dirty="0" smtClean="0">
              <a:solidFill>
                <a:schemeClr val="tx1"/>
              </a:solidFill>
            </a:endParaRPr>
          </a:p>
          <a:p>
            <a:r>
              <a:rPr lang="lv-LV" sz="1700" dirty="0">
                <a:solidFill>
                  <a:schemeClr val="tx1"/>
                </a:solidFill>
              </a:rPr>
              <a:t>– </a:t>
            </a:r>
            <a:r>
              <a:rPr lang="lv-LV" sz="1700" dirty="0" smtClean="0">
                <a:solidFill>
                  <a:schemeClr val="tx1"/>
                </a:solidFill>
              </a:rPr>
              <a:t>projekta </a:t>
            </a:r>
            <a:r>
              <a:rPr lang="lv-LV" sz="1700" dirty="0">
                <a:solidFill>
                  <a:schemeClr val="tx1"/>
                </a:solidFill>
              </a:rPr>
              <a:t>uzturēšanai nepieciešamie līdzekļi projekta dzīves </a:t>
            </a:r>
            <a:r>
              <a:rPr lang="lv-LV" sz="1700" dirty="0" smtClean="0">
                <a:solidFill>
                  <a:schemeClr val="tx1"/>
                </a:solidFill>
              </a:rPr>
              <a:t>ciklā;</a:t>
            </a:r>
            <a:endParaRPr lang="lv-LV" sz="1700" dirty="0">
              <a:solidFill>
                <a:schemeClr val="tx1"/>
              </a:solidFill>
            </a:endParaRPr>
          </a:p>
          <a:p>
            <a:r>
              <a:rPr lang="lv-LV" sz="1700" dirty="0">
                <a:solidFill>
                  <a:schemeClr val="tx1"/>
                </a:solidFill>
              </a:rPr>
              <a:t>– </a:t>
            </a:r>
            <a:r>
              <a:rPr lang="lv-LV" sz="1700" dirty="0" smtClean="0">
                <a:solidFill>
                  <a:schemeClr val="tx1"/>
                </a:solidFill>
              </a:rPr>
              <a:t>kas </a:t>
            </a:r>
            <a:r>
              <a:rPr lang="lv-LV" sz="1700" dirty="0">
                <a:solidFill>
                  <a:schemeClr val="tx1"/>
                </a:solidFill>
              </a:rPr>
              <a:t>nodrošinās projekta uzturēšanu, vai būs ietaupījumi vai papildus </a:t>
            </a:r>
            <a:r>
              <a:rPr lang="lv-LV" sz="1700" dirty="0" smtClean="0">
                <a:solidFill>
                  <a:schemeClr val="tx1"/>
                </a:solidFill>
              </a:rPr>
              <a:t>izmaksas? </a:t>
            </a:r>
            <a:endParaRPr lang="lv-LV" sz="1700" dirty="0"/>
          </a:p>
        </p:txBody>
      </p:sp>
    </p:spTree>
    <p:extLst>
      <p:ext uri="{BB962C8B-B14F-4D97-AF65-F5344CB8AC3E}">
        <p14:creationId xmlns:p14="http://schemas.microsoft.com/office/powerpoint/2010/main" xmlns="" val="109885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1.4. </a:t>
            </a:r>
          </a:p>
        </p:txBody>
      </p:sp>
      <p:sp>
        <p:nvSpPr>
          <p:cNvPr id="5" name="Text Placeholder 4"/>
          <p:cNvSpPr>
            <a:spLocks noGrp="1"/>
          </p:cNvSpPr>
          <p:nvPr>
            <p:ph type="body" idx="1"/>
          </p:nvPr>
        </p:nvSpPr>
        <p:spPr/>
        <p:txBody>
          <a:bodyPr/>
          <a:lstStyle/>
          <a:p>
            <a:r>
              <a:rPr lang="lv-LV" sz="2400" b="1" dirty="0"/>
              <a:t>RISKU UN JUTĪGUMA ANALĪZE</a:t>
            </a:r>
            <a:endParaRPr lang="lv-LV" dirty="0"/>
          </a:p>
        </p:txBody>
      </p:sp>
    </p:spTree>
    <p:extLst>
      <p:ext uri="{BB962C8B-B14F-4D97-AF65-F5344CB8AC3E}">
        <p14:creationId xmlns:p14="http://schemas.microsoft.com/office/powerpoint/2010/main" xmlns="" val="2811372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219073"/>
            <a:ext cx="10515600" cy="1325563"/>
          </a:xfrm>
        </p:spPr>
        <p:txBody>
          <a:bodyPr>
            <a:normAutofit/>
          </a:bodyPr>
          <a:lstStyle/>
          <a:p>
            <a:r>
              <a:rPr lang="lv-LV" sz="2400" b="1" dirty="0">
                <a:solidFill>
                  <a:schemeClr val="tx1"/>
                </a:solidFill>
              </a:rPr>
              <a:t>SATURS</a:t>
            </a:r>
          </a:p>
        </p:txBody>
      </p:sp>
      <p:sp>
        <p:nvSpPr>
          <p:cNvPr id="5" name="Content Placeholder 4"/>
          <p:cNvSpPr>
            <a:spLocks noGrp="1"/>
          </p:cNvSpPr>
          <p:nvPr>
            <p:ph idx="1"/>
          </p:nvPr>
        </p:nvSpPr>
        <p:spPr>
          <a:xfrm>
            <a:off x="364066" y="758820"/>
            <a:ext cx="10515600" cy="5577971"/>
          </a:xfrm>
        </p:spPr>
        <p:txBody>
          <a:bodyPr>
            <a:normAutofit/>
          </a:bodyPr>
          <a:lstStyle/>
          <a:p>
            <a:pPr marL="45720" indent="0">
              <a:buNone/>
            </a:pPr>
            <a:r>
              <a:rPr lang="lv-LV" sz="1600" b="1" dirty="0">
                <a:solidFill>
                  <a:schemeClr val="tx1"/>
                </a:solidFill>
              </a:rPr>
              <a:t>Izmantotie saīsinājumi						3</a:t>
            </a:r>
            <a:endParaRPr lang="lv-LV" sz="1600" dirty="0">
              <a:solidFill>
                <a:schemeClr val="tx1"/>
              </a:solidFill>
            </a:endParaRPr>
          </a:p>
          <a:p>
            <a:pPr marL="45720" indent="0">
              <a:buNone/>
            </a:pPr>
            <a:r>
              <a:rPr lang="lv-LV" sz="1600" b="1" dirty="0">
                <a:solidFill>
                  <a:schemeClr val="tx1"/>
                </a:solidFill>
              </a:rPr>
              <a:t>IIA izstrādes procesā izmantojamie dokumenti				4</a:t>
            </a:r>
            <a:endParaRPr lang="lv-LV" sz="1600" dirty="0">
              <a:solidFill>
                <a:schemeClr val="tx1"/>
              </a:solidFill>
            </a:endParaRPr>
          </a:p>
          <a:p>
            <a:pPr marL="45720" indent="0">
              <a:buNone/>
            </a:pPr>
            <a:r>
              <a:rPr lang="lv-LV" sz="1600" b="1" dirty="0">
                <a:solidFill>
                  <a:schemeClr val="tx1"/>
                </a:solidFill>
              </a:rPr>
              <a:t>IIA metodikas mērķis						5</a:t>
            </a:r>
          </a:p>
          <a:p>
            <a:pPr marL="45720" indent="0">
              <a:buNone/>
            </a:pPr>
            <a:r>
              <a:rPr lang="lv-LV" sz="1600" b="1" dirty="0">
                <a:solidFill>
                  <a:schemeClr val="tx1"/>
                </a:solidFill>
              </a:rPr>
              <a:t>IIA veikšanas pamatprincipi						6</a:t>
            </a:r>
          </a:p>
          <a:p>
            <a:pPr marL="45720" indent="0">
              <a:buNone/>
            </a:pPr>
            <a:r>
              <a:rPr lang="lv-LV" sz="1600" b="1" dirty="0">
                <a:solidFill>
                  <a:schemeClr val="tx1"/>
                </a:solidFill>
              </a:rPr>
              <a:t>1. IIA izstrādes uzdevumi</a:t>
            </a:r>
            <a:r>
              <a:rPr lang="lv-LV" sz="1600" dirty="0">
                <a:solidFill>
                  <a:schemeClr val="tx1"/>
                </a:solidFill>
              </a:rPr>
              <a:t>						</a:t>
            </a:r>
            <a:r>
              <a:rPr lang="lv-LV" sz="1600" b="1" dirty="0">
                <a:solidFill>
                  <a:schemeClr val="tx1"/>
                </a:solidFill>
              </a:rPr>
              <a:t>7</a:t>
            </a:r>
          </a:p>
          <a:p>
            <a:pPr marL="45720" indent="0">
              <a:buNone/>
            </a:pPr>
            <a:r>
              <a:rPr lang="lv-LV" sz="1600" dirty="0">
                <a:solidFill>
                  <a:schemeClr val="tx1"/>
                </a:solidFill>
              </a:rPr>
              <a:t>	1.1. Projekta identifikācija un projekta ieviešanas alternatīvas		9</a:t>
            </a:r>
          </a:p>
          <a:p>
            <a:pPr marL="45720" indent="0">
              <a:buNone/>
            </a:pPr>
            <a:r>
              <a:rPr lang="lv-LV" sz="1600" dirty="0">
                <a:solidFill>
                  <a:schemeClr val="tx1"/>
                </a:solidFill>
              </a:rPr>
              <a:t>	1.2. Finanšu analīze						14</a:t>
            </a:r>
          </a:p>
          <a:p>
            <a:pPr marL="45720" indent="0">
              <a:buNone/>
            </a:pPr>
            <a:r>
              <a:rPr lang="lv-LV" sz="1600" dirty="0">
                <a:solidFill>
                  <a:schemeClr val="tx1"/>
                </a:solidFill>
              </a:rPr>
              <a:t>	1.3. Sociālekonomiskā analīze					16</a:t>
            </a:r>
          </a:p>
          <a:p>
            <a:pPr marL="45720" indent="0">
              <a:buNone/>
            </a:pPr>
            <a:r>
              <a:rPr lang="lv-LV" sz="1600" dirty="0">
                <a:solidFill>
                  <a:schemeClr val="tx1"/>
                </a:solidFill>
              </a:rPr>
              <a:t>	1.4. Risku un jutīguma analīze					</a:t>
            </a:r>
            <a:r>
              <a:rPr lang="lv-LV" sz="1600" dirty="0" smtClean="0">
                <a:solidFill>
                  <a:schemeClr val="tx1"/>
                </a:solidFill>
              </a:rPr>
              <a:t>19</a:t>
            </a:r>
            <a:endParaRPr lang="lv-LV" sz="1600" dirty="0">
              <a:solidFill>
                <a:schemeClr val="tx1"/>
              </a:solidFill>
            </a:endParaRPr>
          </a:p>
          <a:p>
            <a:pPr marL="45720" indent="0">
              <a:buNone/>
            </a:pPr>
            <a:r>
              <a:rPr lang="lv-LV" sz="1600" b="1" dirty="0">
                <a:solidFill>
                  <a:schemeClr val="tx1"/>
                </a:solidFill>
              </a:rPr>
              <a:t>2. IIA izstrādes forma un tās saturs	</a:t>
            </a:r>
            <a:r>
              <a:rPr lang="lv-LV" sz="1600" dirty="0">
                <a:solidFill>
                  <a:schemeClr val="tx1"/>
                </a:solidFill>
              </a:rPr>
              <a:t>				</a:t>
            </a:r>
            <a:r>
              <a:rPr lang="lv-LV" sz="1600" b="1" dirty="0" smtClean="0">
                <a:solidFill>
                  <a:schemeClr val="tx1"/>
                </a:solidFill>
              </a:rPr>
              <a:t>27</a:t>
            </a:r>
            <a:endParaRPr lang="lv-LV" sz="1600" b="1" dirty="0">
              <a:solidFill>
                <a:schemeClr val="tx1"/>
              </a:solidFill>
            </a:endParaRPr>
          </a:p>
          <a:p>
            <a:pPr marL="45720" indent="0">
              <a:buNone/>
            </a:pPr>
            <a:r>
              <a:rPr lang="lv-LV" sz="1600" dirty="0">
                <a:solidFill>
                  <a:schemeClr val="tx1"/>
                </a:solidFill>
              </a:rPr>
              <a:t>	2.1. 1.grupa – darba lapas					</a:t>
            </a:r>
            <a:r>
              <a:rPr lang="lv-LV" sz="1600" dirty="0" smtClean="0">
                <a:solidFill>
                  <a:schemeClr val="tx1"/>
                </a:solidFill>
              </a:rPr>
              <a:t>30</a:t>
            </a:r>
            <a:endParaRPr lang="lv-LV" sz="1600" dirty="0">
              <a:solidFill>
                <a:schemeClr val="tx1"/>
              </a:solidFill>
            </a:endParaRPr>
          </a:p>
          <a:p>
            <a:pPr marL="45720" indent="0">
              <a:buNone/>
            </a:pPr>
            <a:r>
              <a:rPr lang="lv-LV" sz="1600" dirty="0">
                <a:solidFill>
                  <a:schemeClr val="tx1"/>
                </a:solidFill>
              </a:rPr>
              <a:t>	2.2. 2.grupa - aprēķinu, rezultātu un kontroles lapas			</a:t>
            </a:r>
            <a:r>
              <a:rPr lang="lv-LV" sz="1600" dirty="0" smtClean="0">
                <a:solidFill>
                  <a:schemeClr val="tx1"/>
                </a:solidFill>
              </a:rPr>
              <a:t>35</a:t>
            </a:r>
            <a:endParaRPr lang="lv-LV" sz="1600" dirty="0">
              <a:solidFill>
                <a:schemeClr val="tx1"/>
              </a:solidFill>
            </a:endParaRPr>
          </a:p>
          <a:p>
            <a:pPr marL="45720" indent="0">
              <a:buNone/>
            </a:pPr>
            <a:r>
              <a:rPr lang="lv-LV" sz="1600" dirty="0">
                <a:solidFill>
                  <a:schemeClr val="tx1"/>
                </a:solidFill>
              </a:rPr>
              <a:t>	2.3. 3.grupa - PIV lapas  					</a:t>
            </a:r>
            <a:r>
              <a:rPr lang="lv-LV" sz="1600" dirty="0" smtClean="0">
                <a:solidFill>
                  <a:schemeClr val="tx1"/>
                </a:solidFill>
              </a:rPr>
              <a:t>37</a:t>
            </a:r>
            <a:endParaRPr lang="lv-LV" sz="1600" dirty="0">
              <a:solidFill>
                <a:schemeClr val="tx1"/>
              </a:solidFill>
            </a:endParaRPr>
          </a:p>
          <a:p>
            <a:pPr marL="45720" indent="0">
              <a:buNone/>
            </a:pPr>
            <a:r>
              <a:rPr lang="lv-LV" sz="1600" b="1" dirty="0">
                <a:solidFill>
                  <a:schemeClr val="tx1"/>
                </a:solidFill>
              </a:rPr>
              <a:t>3. IIA ziņojums</a:t>
            </a:r>
            <a:r>
              <a:rPr lang="lv-LV" sz="1600" dirty="0">
                <a:solidFill>
                  <a:schemeClr val="tx1"/>
                </a:solidFill>
              </a:rPr>
              <a:t>							</a:t>
            </a:r>
            <a:r>
              <a:rPr lang="lv-LV" sz="1600" b="1" dirty="0" smtClean="0">
                <a:solidFill>
                  <a:schemeClr val="tx1"/>
                </a:solidFill>
              </a:rPr>
              <a:t>39</a:t>
            </a:r>
            <a:endParaRPr lang="lv-LV" sz="1600" b="1"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388620" indent="-342900">
              <a:buAutoNum type="arabicPeriod"/>
            </a:pPr>
            <a:endParaRPr lang="lv-LV" sz="1600" dirty="0">
              <a:solidFill>
                <a:schemeClr val="tx1"/>
              </a:solidFill>
            </a:endParaRPr>
          </a:p>
        </p:txBody>
      </p:sp>
    </p:spTree>
    <p:extLst>
      <p:ext uri="{BB962C8B-B14F-4D97-AF65-F5344CB8AC3E}">
        <p14:creationId xmlns:p14="http://schemas.microsoft.com/office/powerpoint/2010/main" xmlns="" val="3392698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RISKU UN </a:t>
            </a:r>
            <a:r>
              <a:rPr lang="lv-LV" sz="2400" b="1" cap="all" dirty="0" err="1"/>
              <a:t>JUTīGUMA</a:t>
            </a:r>
            <a:r>
              <a:rPr lang="lv-LV" sz="2400" b="1" cap="all" dirty="0"/>
              <a:t> ANALĪZE (</a:t>
            </a:r>
            <a:r>
              <a:rPr lang="lv-LV" sz="2400" b="1" cap="all" dirty="0">
                <a:solidFill>
                  <a:srgbClr val="FF0000"/>
                </a:solidFill>
              </a:rPr>
              <a:t>nav obligāta</a:t>
            </a:r>
            <a:r>
              <a:rPr lang="lv-LV" sz="2400" b="1" cap="all" dirty="0"/>
              <a:t>)</a:t>
            </a:r>
            <a:endParaRPr lang="lv-LV" sz="2400" dirty="0"/>
          </a:p>
        </p:txBody>
      </p:sp>
      <p:sp>
        <p:nvSpPr>
          <p:cNvPr id="9" name="TextBox 8"/>
          <p:cNvSpPr txBox="1"/>
          <p:nvPr/>
        </p:nvSpPr>
        <p:spPr>
          <a:xfrm>
            <a:off x="338667" y="643468"/>
            <a:ext cx="11133666" cy="4278094"/>
          </a:xfrm>
          <a:prstGeom prst="rect">
            <a:avLst/>
          </a:prstGeom>
          <a:noFill/>
        </p:spPr>
        <p:txBody>
          <a:bodyPr wrap="square" rtlCol="0">
            <a:spAutoFit/>
          </a:bodyPr>
          <a:lstStyle/>
          <a:p>
            <a:r>
              <a:rPr lang="lv-LV" sz="1600" dirty="0"/>
              <a:t>Jutīguma un risku analīzes posms ietver šādus soļus:</a:t>
            </a:r>
          </a:p>
          <a:p>
            <a:pPr marL="342900" indent="-342900">
              <a:buFont typeface="+mj-lt"/>
              <a:buAutoNum type="arabicPeriod"/>
            </a:pPr>
            <a:r>
              <a:rPr lang="lv-LV" sz="1600" dirty="0"/>
              <a:t>Jutīguma analīze;</a:t>
            </a:r>
          </a:p>
          <a:p>
            <a:pPr marL="342900" indent="-342900">
              <a:buFont typeface="+mj-lt"/>
              <a:buAutoNum type="arabicPeriod"/>
            </a:pPr>
            <a:r>
              <a:rPr lang="lv-LV" sz="1600" dirty="0"/>
              <a:t>Risku analīze.</a:t>
            </a:r>
          </a:p>
          <a:p>
            <a:endParaRPr lang="lv-LV" sz="1600" dirty="0"/>
          </a:p>
          <a:p>
            <a:r>
              <a:rPr lang="lv-LV" sz="1600" b="1" dirty="0"/>
              <a:t>Jutīguma analīze</a:t>
            </a:r>
          </a:p>
          <a:p>
            <a:r>
              <a:rPr lang="lv-LV" sz="1600" dirty="0"/>
              <a:t>Lai veiktu projekta stabilitātes izpēti un noskaidrotu projekta sasniedzamo rezultātu atkarību (jutīgumu) no ietekmējošo parametru svārstībām un to iespējamām izmaiņām, tiek izmantota jutīguma analīze. Tās mērķis ir noteikt projekta kritiskos mainīgos.</a:t>
            </a:r>
          </a:p>
          <a:p>
            <a:r>
              <a:rPr lang="lv-LV" sz="1600" dirty="0"/>
              <a:t>Jutīguma analīzes posms ietver šādus soļus:</a:t>
            </a:r>
          </a:p>
          <a:p>
            <a:pPr marL="285750" indent="-285750">
              <a:buFont typeface="Arial" panose="020B0604020202020204" pitchFamily="34" charset="0"/>
              <a:buChar char="•"/>
            </a:pPr>
            <a:r>
              <a:rPr lang="lv-LV" sz="1600" dirty="0"/>
              <a:t>Mainīgo identifikācija;</a:t>
            </a:r>
          </a:p>
          <a:p>
            <a:pPr marL="285750" indent="-285750">
              <a:buFont typeface="Arial" panose="020B0604020202020204" pitchFamily="34" charset="0"/>
              <a:buChar char="•"/>
            </a:pPr>
            <a:r>
              <a:rPr lang="lv-LV" sz="1600" dirty="0"/>
              <a:t>Savstarpēji saistīto mainīgo izslēgšana;</a:t>
            </a:r>
          </a:p>
          <a:p>
            <a:pPr marL="285750" indent="-285750">
              <a:buFont typeface="Arial" panose="020B0604020202020204" pitchFamily="34" charset="0"/>
              <a:buChar char="•"/>
            </a:pPr>
            <a:r>
              <a:rPr lang="lv-LV" sz="1600" dirty="0"/>
              <a:t>Elastīguma analīze;</a:t>
            </a:r>
          </a:p>
          <a:p>
            <a:pPr marL="285750" indent="-285750">
              <a:buFont typeface="Arial" panose="020B0604020202020204" pitchFamily="34" charset="0"/>
              <a:buChar char="•"/>
            </a:pPr>
            <a:r>
              <a:rPr lang="lv-LV" sz="1600" dirty="0"/>
              <a:t>Kritisko mainīgo izvēle;</a:t>
            </a:r>
          </a:p>
          <a:p>
            <a:pPr marL="285750" indent="-285750">
              <a:buFont typeface="Arial" panose="020B0604020202020204" pitchFamily="34" charset="0"/>
              <a:buChar char="•"/>
            </a:pPr>
            <a:r>
              <a:rPr lang="lv-LV" sz="1600" dirty="0"/>
              <a:t>Scenāriju analīze.</a:t>
            </a:r>
          </a:p>
          <a:p>
            <a:endParaRPr lang="lv-LV" sz="1600" b="1" dirty="0"/>
          </a:p>
          <a:p>
            <a:endParaRPr lang="lv-LV" sz="1600" b="1" dirty="0"/>
          </a:p>
          <a:p>
            <a:endParaRPr lang="lv-LV" sz="1600" dirty="0"/>
          </a:p>
          <a:p>
            <a:endParaRPr lang="lv-LV" sz="1600" dirty="0"/>
          </a:p>
        </p:txBody>
      </p:sp>
    </p:spTree>
    <p:extLst>
      <p:ext uri="{BB962C8B-B14F-4D97-AF65-F5344CB8AC3E}">
        <p14:creationId xmlns:p14="http://schemas.microsoft.com/office/powerpoint/2010/main" xmlns="" val="2331034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JUTĪGUMA ANALĪZE - MAINĪGO IDENTIFIKĀCIJA</a:t>
            </a:r>
            <a:endParaRPr lang="lv-LV" sz="2400" dirty="0"/>
          </a:p>
        </p:txBody>
      </p:sp>
      <p:sp>
        <p:nvSpPr>
          <p:cNvPr id="9" name="TextBox 8"/>
          <p:cNvSpPr txBox="1"/>
          <p:nvPr/>
        </p:nvSpPr>
        <p:spPr>
          <a:xfrm>
            <a:off x="338667" y="643468"/>
            <a:ext cx="11133666" cy="1323439"/>
          </a:xfrm>
          <a:prstGeom prst="rect">
            <a:avLst/>
          </a:prstGeom>
          <a:noFill/>
        </p:spPr>
        <p:txBody>
          <a:bodyPr wrap="square" rtlCol="0">
            <a:spAutoFit/>
          </a:bodyPr>
          <a:lstStyle/>
          <a:p>
            <a:r>
              <a:rPr lang="lv-LV" sz="1600" dirty="0"/>
              <a:t>Šajā IIA jutīguma analīzes solī jāidentificē visi svarīgākie mainīgie lielumi un pieņēmumi, kas var ietekmēt projekta sasniedzamos rezultātus, sagrupējot tos atbilstošās klasifikācijas kategorijās.</a:t>
            </a:r>
            <a:endParaRPr lang="lv-LV" sz="1600" b="1" dirty="0"/>
          </a:p>
          <a:p>
            <a:endParaRPr lang="lv-LV" sz="1600" b="1" dirty="0"/>
          </a:p>
          <a:p>
            <a:endParaRPr lang="lv-LV" sz="1600" dirty="0"/>
          </a:p>
          <a:p>
            <a:endParaRPr lang="lv-LV" sz="1600" dirty="0"/>
          </a:p>
        </p:txBody>
      </p:sp>
      <p:sp>
        <p:nvSpPr>
          <p:cNvPr id="5" name="Title 1"/>
          <p:cNvSpPr txBox="1">
            <a:spLocks/>
          </p:cNvSpPr>
          <p:nvPr/>
        </p:nvSpPr>
        <p:spPr>
          <a:xfrm>
            <a:off x="990600" y="4946905"/>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Savstarpēji saistīto mainīgo izslēgšana</a:t>
            </a:r>
            <a:endParaRPr lang="lv-LV" sz="2400" dirty="0"/>
          </a:p>
        </p:txBody>
      </p:sp>
      <p:sp>
        <p:nvSpPr>
          <p:cNvPr id="6" name="TextBox 5"/>
          <p:cNvSpPr txBox="1"/>
          <p:nvPr/>
        </p:nvSpPr>
        <p:spPr>
          <a:xfrm>
            <a:off x="338667" y="5343781"/>
            <a:ext cx="11133666" cy="1569660"/>
          </a:xfrm>
          <a:prstGeom prst="rect">
            <a:avLst/>
          </a:prstGeom>
          <a:noFill/>
        </p:spPr>
        <p:txBody>
          <a:bodyPr wrap="square" rtlCol="0">
            <a:spAutoFit/>
          </a:bodyPr>
          <a:lstStyle/>
          <a:p>
            <a:r>
              <a:rPr lang="lv-LV" sz="1600" dirty="0"/>
              <a:t>Identificējot mainīgos, jāpārbauda un jāizslēdz savstarpēji saistīto mainīgo izmantošana projekta aprēķinos, jo tie izraisa dubultu kalkulāciju un var sagrozīt projekta sasniedzamos rezultātus. Izmantojot projekta pieņēmumos prognozes darba ražīgumam un vispārējam ražīgumam, pēdējais jau iekļauj sevī pirmo mainīgo. Tādēļ jācenšas izmantot pēc iespējas neatkarīgus mainīgos, aprēķinos izslēdzot mazāk nozīmīgu mainīgo. </a:t>
            </a:r>
            <a:endParaRPr lang="lv-LV" sz="1600" b="1" dirty="0"/>
          </a:p>
          <a:p>
            <a:endParaRPr lang="lv-LV" sz="1600" dirty="0"/>
          </a:p>
          <a:p>
            <a:endParaRPr lang="lv-LV" sz="1600" dirty="0"/>
          </a:p>
        </p:txBody>
      </p:sp>
      <p:graphicFrame>
        <p:nvGraphicFramePr>
          <p:cNvPr id="11" name="Table 10"/>
          <p:cNvGraphicFramePr>
            <a:graphicFrameLocks noGrp="1"/>
          </p:cNvGraphicFramePr>
          <p:nvPr>
            <p:extLst>
              <p:ext uri="{D42A27DB-BD31-4B8C-83A1-F6EECF244321}">
                <p14:modId xmlns:p14="http://schemas.microsoft.com/office/powerpoint/2010/main" xmlns="" val="1342854157"/>
              </p:ext>
            </p:extLst>
          </p:nvPr>
        </p:nvGraphicFramePr>
        <p:xfrm>
          <a:off x="338667" y="1337966"/>
          <a:ext cx="11133666" cy="3514639"/>
        </p:xfrm>
        <a:graphic>
          <a:graphicData uri="http://schemas.openxmlformats.org/drawingml/2006/table">
            <a:tbl>
              <a:tblPr firstRow="1" firstCol="1" lastRow="1" lastCol="1" bandRow="1" bandCol="1">
                <a:tableStyleId>{F2DE63D5-997A-4646-A377-4702673A728D}</a:tableStyleId>
              </a:tblPr>
              <a:tblGrid>
                <a:gridCol w="3111543">
                  <a:extLst>
                    <a:ext uri="{9D8B030D-6E8A-4147-A177-3AD203B41FA5}">
                      <a16:colId xmlns:a16="http://schemas.microsoft.com/office/drawing/2014/main" xmlns="" val="20000"/>
                    </a:ext>
                  </a:extLst>
                </a:gridCol>
                <a:gridCol w="8022123">
                  <a:extLst>
                    <a:ext uri="{9D8B030D-6E8A-4147-A177-3AD203B41FA5}">
                      <a16:colId xmlns:a16="http://schemas.microsoft.com/office/drawing/2014/main" xmlns="" val="20001"/>
                    </a:ext>
                  </a:extLst>
                </a:gridCol>
              </a:tblGrid>
              <a:tr h="283444">
                <a:tc>
                  <a:txBody>
                    <a:bodyPr/>
                    <a:lstStyle/>
                    <a:p>
                      <a:pPr algn="ctr" fontAlgn="base" hangingPunct="0"/>
                      <a:r>
                        <a:rPr lang="lv-LV" sz="1100" b="1" dirty="0">
                          <a:solidFill>
                            <a:schemeClr val="tx1"/>
                          </a:solidFill>
                          <a:effectLst/>
                        </a:rPr>
                        <a:t>Mainīgo kategorija</a:t>
                      </a:r>
                      <a:endParaRPr lang="lv-LV" sz="1100" b="1" dirty="0">
                        <a:solidFill>
                          <a:schemeClr val="tx1"/>
                        </a:solidFill>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ctr" fontAlgn="base" hangingPunct="0"/>
                      <a:r>
                        <a:rPr lang="lv-LV" sz="1100" b="1" dirty="0">
                          <a:solidFill>
                            <a:schemeClr val="tx1"/>
                          </a:solidFill>
                          <a:effectLst/>
                        </a:rPr>
                        <a:t>Mainīgo piemēri</a:t>
                      </a:r>
                      <a:endParaRPr lang="lv-LV" sz="1100" b="1" dirty="0">
                        <a:solidFill>
                          <a:schemeClr val="tx1"/>
                        </a:solidFill>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xmlns="" val="10000"/>
                  </a:ext>
                </a:extLst>
              </a:tr>
              <a:tr h="300036">
                <a:tc>
                  <a:txBody>
                    <a:bodyPr/>
                    <a:lstStyle/>
                    <a:p>
                      <a:pPr algn="ctr" fontAlgn="base" hangingPunct="0"/>
                      <a:r>
                        <a:rPr lang="lv-LV" sz="1000" dirty="0">
                          <a:effectLst/>
                        </a:rPr>
                        <a:t>Projekta parametri</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Diskonta likme, projekta dzīves cikls.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xmlns="" val="10001"/>
                  </a:ext>
                </a:extLst>
              </a:tr>
              <a:tr h="457310">
                <a:tc>
                  <a:txBody>
                    <a:bodyPr/>
                    <a:lstStyle/>
                    <a:p>
                      <a:pPr algn="ctr" fontAlgn="base" hangingPunct="0"/>
                      <a:r>
                        <a:rPr lang="lv-LV" sz="1000" dirty="0">
                          <a:effectLst/>
                        </a:rPr>
                        <a:t>Cenu dinamika</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Cenu indeksi (patēriņa cenu indekss, IKP </a:t>
                      </a:r>
                      <a:r>
                        <a:rPr lang="lv-LV" sz="1000" dirty="0" err="1">
                          <a:effectLst/>
                        </a:rPr>
                        <a:t>deflators</a:t>
                      </a:r>
                      <a:r>
                        <a:rPr lang="lv-LV" sz="1000" dirty="0">
                          <a:effectLst/>
                        </a:rPr>
                        <a:t>, kopējā pamatkapitāla veidošanas </a:t>
                      </a:r>
                      <a:r>
                        <a:rPr lang="lv-LV" sz="1000" dirty="0" err="1">
                          <a:effectLst/>
                        </a:rPr>
                        <a:t>deflators</a:t>
                      </a:r>
                      <a:r>
                        <a:rPr lang="lv-LV" sz="1000" dirty="0">
                          <a:effectLst/>
                        </a:rPr>
                        <a:t>), cenu indeksu pieaugums, izmaiņas preču un pakalpojumu cenās.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xmlns="" val="10002"/>
                  </a:ext>
                </a:extLst>
              </a:tr>
              <a:tr h="393287">
                <a:tc>
                  <a:txBody>
                    <a:bodyPr/>
                    <a:lstStyle/>
                    <a:p>
                      <a:pPr algn="ctr" fontAlgn="base" hangingPunct="0"/>
                      <a:r>
                        <a:rPr lang="lv-LV" sz="1000" dirty="0">
                          <a:effectLst/>
                        </a:rPr>
                        <a:t>Pieprasījuma dati</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Iedzīvotāju skaits apkārtnē, demogrāfiskā pieauguma likme, satiksmes intensitāte, mašīnu skaits, pasažieru plūsma, gājēju plūsma.</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xmlns="" val="10003"/>
                  </a:ext>
                </a:extLst>
              </a:tr>
              <a:tr h="420725">
                <a:tc>
                  <a:txBody>
                    <a:bodyPr/>
                    <a:lstStyle/>
                    <a:p>
                      <a:pPr algn="ctr" fontAlgn="base" hangingPunct="0"/>
                      <a:r>
                        <a:rPr lang="lv-LV" sz="1000" dirty="0">
                          <a:effectLst/>
                        </a:rPr>
                        <a:t>Investīciju izmaksas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Celtniecības ilgums (termiņu nokavēšana), darba ražīgums, stundas produktivitāte, darba algas pieaugums, transporta izmaksas, celtniecības materiālu cenas.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xmlns="" val="10004"/>
                  </a:ext>
                </a:extLst>
              </a:tr>
              <a:tr h="338409">
                <a:tc>
                  <a:txBody>
                    <a:bodyPr/>
                    <a:lstStyle/>
                    <a:p>
                      <a:pPr algn="ctr" fontAlgn="base" hangingPunct="0"/>
                      <a:r>
                        <a:rPr lang="lv-LV" sz="1000" dirty="0">
                          <a:effectLst/>
                        </a:rPr>
                        <a:t>Ekspluatācijas cenas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Izejmateriālu cenas, enerģijas patēriņš, izmantoto materiālu apjoms, energoresursu (elektroenerģijas, gāzes, degvielas) cenas.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xmlns="" val="10005"/>
                  </a:ext>
                </a:extLst>
              </a:tr>
              <a:tr h="320117">
                <a:tc>
                  <a:txBody>
                    <a:bodyPr/>
                    <a:lstStyle/>
                    <a:p>
                      <a:pPr algn="ctr" fontAlgn="base" hangingPunct="0"/>
                      <a:r>
                        <a:rPr lang="lv-LV" sz="1000">
                          <a:effectLst/>
                        </a:rPr>
                        <a:t>Uzturēšanas izmaksu kvantitatīvi parametri</a:t>
                      </a:r>
                      <a:endParaRPr lang="lv-LV" sz="1000" b="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Specifiskais enerģijas, citu preču un pakalpojumu patēriņš, nodarbināto cilvēku skaits.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xmlns="" val="10006"/>
                  </a:ext>
                </a:extLst>
              </a:tr>
              <a:tr h="498400">
                <a:tc>
                  <a:txBody>
                    <a:bodyPr/>
                    <a:lstStyle/>
                    <a:p>
                      <a:pPr algn="ctr" fontAlgn="base" hangingPunct="0"/>
                      <a:r>
                        <a:rPr lang="lv-LV" sz="1000" dirty="0">
                          <a:effectLst/>
                        </a:rPr>
                        <a:t>Grāmatvedības cenas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B w="12700" cap="flat" cmpd="sng" algn="ctr">
                      <a:solidFill>
                        <a:srgbClr val="FFC000"/>
                      </a:solidFill>
                      <a:prstDash val="solid"/>
                      <a:round/>
                      <a:headEnd type="none" w="med" len="med"/>
                      <a:tailEnd type="none" w="med" len="med"/>
                    </a:lnB>
                  </a:tcPr>
                </a:tc>
                <a:tc>
                  <a:txBody>
                    <a:bodyPr/>
                    <a:lstStyle/>
                    <a:p>
                      <a:pPr algn="just" fontAlgn="base" hangingPunct="0"/>
                      <a:r>
                        <a:rPr lang="lv-LV" sz="1000" dirty="0">
                          <a:effectLst/>
                        </a:rPr>
                        <a:t>Tirgus cenu konvertēšanas koeficienti (pielietoti, lai vispārējās tirgus cenas pārvērstu grāmatvedības cenās, kas atspoguļotu preces ekonomiskās izmaksas mikroekonomiskajā līmenī), laika vērtība.</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07"/>
                  </a:ext>
                </a:extLst>
              </a:tr>
              <a:tr h="350511">
                <a:tc>
                  <a:txBody>
                    <a:bodyPr/>
                    <a:lstStyle/>
                    <a:p>
                      <a:pPr algn="ctr" fontAlgn="base" hangingPunct="0"/>
                      <a:r>
                        <a:rPr lang="lv-LV" sz="1000" dirty="0">
                          <a:effectLst/>
                        </a:rPr>
                        <a:t>Izmaksu un ieguvumu kvantitatīvi parametri</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L w="12700" cap="flat" cmpd="sng" algn="ctr">
                      <a:solidFill>
                        <a:srgbClr val="FFC000"/>
                      </a:solidFill>
                      <a:prstDash val="solid"/>
                      <a:round/>
                      <a:headEnd type="none" w="med" len="med"/>
                      <a:tailEnd type="none" w="med" len="med"/>
                    </a:lnL>
                    <a:lnT w="12700" cap="flat" cmpd="sng" algn="ctr">
                      <a:solidFill>
                        <a:srgbClr val="FFC000"/>
                      </a:solidFill>
                      <a:prstDash val="solid"/>
                      <a:round/>
                      <a:headEnd type="none" w="med" len="med"/>
                      <a:tailEnd type="none" w="med" len="med"/>
                    </a:lnT>
                    <a:lnB w="50800" cmpd="dbl">
                      <a:noFill/>
                    </a:lnB>
                  </a:tcPr>
                </a:tc>
                <a:tc>
                  <a:txBody>
                    <a:bodyPr/>
                    <a:lstStyle/>
                    <a:p>
                      <a:pPr algn="just" fontAlgn="base" hangingPunct="0"/>
                      <a:r>
                        <a:rPr lang="lv-LV" sz="1000" dirty="0">
                          <a:effectLst/>
                        </a:rPr>
                        <a:t>Izmantojamā platība, pievienotā vērtība vienam ceļa kilometram.</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50800" cmpd="dbl">
                      <a:noFill/>
                    </a:lnB>
                  </a:tcPr>
                </a:tc>
                <a:extLst>
                  <a:ext uri="{0D108BD9-81ED-4DB2-BD59-A6C34878D82A}">
                    <a16:rowId xmlns:a16="http://schemas.microsoft.com/office/drawing/2014/main" xmlns="" val="10008"/>
                  </a:ext>
                </a:extLst>
              </a:tr>
              <a:tr h="0">
                <a:tc>
                  <a:txBody>
                    <a:bodyPr/>
                    <a:lstStyle/>
                    <a:p>
                      <a:pPr algn="ctr" fontAlgn="base" hangingPunct="0"/>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L w="12700" cap="flat" cmpd="sng" algn="ctr">
                      <a:solidFill>
                        <a:srgbClr val="FFC000"/>
                      </a:solidFill>
                      <a:prstDash val="solid"/>
                      <a:round/>
                      <a:headEnd type="none" w="med" len="med"/>
                      <a:tailEnd type="none" w="med" len="med"/>
                    </a:lnL>
                    <a:lnR>
                      <a:noFill/>
                    </a:lnR>
                    <a:lnT w="50800" cmpd="dbl">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base" hangingPunct="0"/>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L>
                      <a:noFill/>
                    </a:lnL>
                    <a:lnR w="12700" cap="flat" cmpd="sng" algn="ctr">
                      <a:solidFill>
                        <a:srgbClr val="FFC000"/>
                      </a:solidFill>
                      <a:prstDash val="solid"/>
                      <a:round/>
                      <a:headEnd type="none" w="med" len="med"/>
                      <a:tailEnd type="none" w="med" len="med"/>
                    </a:lnR>
                    <a:lnT w="50800" cmpd="dbl">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88148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JUTĪGUMA ANALĪZE – ELASTĪGUMA ANALĪZE</a:t>
            </a:r>
            <a:endParaRPr lang="lv-LV" sz="2400" dirty="0"/>
          </a:p>
        </p:txBody>
      </p:sp>
      <p:sp>
        <p:nvSpPr>
          <p:cNvPr id="9" name="TextBox 8"/>
          <p:cNvSpPr txBox="1"/>
          <p:nvPr/>
        </p:nvSpPr>
        <p:spPr>
          <a:xfrm>
            <a:off x="338667" y="618067"/>
            <a:ext cx="11133666" cy="1077218"/>
          </a:xfrm>
          <a:prstGeom prst="rect">
            <a:avLst/>
          </a:prstGeom>
          <a:noFill/>
        </p:spPr>
        <p:txBody>
          <a:bodyPr wrap="square" rtlCol="0">
            <a:spAutoFit/>
          </a:bodyPr>
          <a:lstStyle/>
          <a:p>
            <a:r>
              <a:rPr lang="lv-LV" sz="1600" dirty="0"/>
              <a:t>Elastīguma analīzē procentuāli izmaina izvēlētos projekta mainīgos un novēro, kā tādējādi mainās finanšu un ekonomiskās darbības rādītāji.</a:t>
            </a:r>
          </a:p>
          <a:p>
            <a:endParaRPr lang="lv-LV" sz="1600" dirty="0"/>
          </a:p>
          <a:p>
            <a:endParaRPr lang="lv-LV" sz="1600" dirty="0"/>
          </a:p>
        </p:txBody>
      </p:sp>
      <p:graphicFrame>
        <p:nvGraphicFramePr>
          <p:cNvPr id="2" name="Table 1"/>
          <p:cNvGraphicFramePr>
            <a:graphicFrameLocks noGrp="1"/>
          </p:cNvGraphicFramePr>
          <p:nvPr>
            <p:extLst>
              <p:ext uri="{D42A27DB-BD31-4B8C-83A1-F6EECF244321}">
                <p14:modId xmlns:p14="http://schemas.microsoft.com/office/powerpoint/2010/main" xmlns="" val="3466660911"/>
              </p:ext>
            </p:extLst>
          </p:nvPr>
        </p:nvGraphicFramePr>
        <p:xfrm>
          <a:off x="338667" y="1178983"/>
          <a:ext cx="11133665" cy="5264149"/>
        </p:xfrm>
        <a:graphic>
          <a:graphicData uri="http://schemas.openxmlformats.org/drawingml/2006/table">
            <a:tbl>
              <a:tblPr firstRow="1" firstCol="1" lastRow="1" lastCol="1" bandRow="1" bandCol="1">
                <a:tableStyleId>{1FECB4D8-DB02-4DC6-A0A2-4F2EBAE1DC90}</a:tableStyleId>
              </a:tblPr>
              <a:tblGrid>
                <a:gridCol w="1659466">
                  <a:extLst>
                    <a:ext uri="{9D8B030D-6E8A-4147-A177-3AD203B41FA5}">
                      <a16:colId xmlns:a16="http://schemas.microsoft.com/office/drawing/2014/main" xmlns="" val="20000"/>
                    </a:ext>
                  </a:extLst>
                </a:gridCol>
                <a:gridCol w="9474199">
                  <a:extLst>
                    <a:ext uri="{9D8B030D-6E8A-4147-A177-3AD203B41FA5}">
                      <a16:colId xmlns:a16="http://schemas.microsoft.com/office/drawing/2014/main" xmlns="" val="20001"/>
                    </a:ext>
                  </a:extLst>
                </a:gridCol>
              </a:tblGrid>
              <a:tr h="183119">
                <a:tc>
                  <a:txBody>
                    <a:bodyPr/>
                    <a:lstStyle/>
                    <a:p>
                      <a:pPr algn="ctr" fontAlgn="base" hangingPunct="0">
                        <a:lnSpc>
                          <a:spcPts val="1200"/>
                        </a:lnSpc>
                      </a:pPr>
                      <a:endParaRPr lang="lv-LV" sz="1200" b="1" dirty="0">
                        <a:effectLst/>
                        <a:latin typeface="+mn-lt"/>
                        <a:ea typeface="Times New Roman" panose="02020603050405020304" pitchFamily="18" charset="0"/>
                      </a:endParaRPr>
                    </a:p>
                  </a:txBody>
                  <a:tcPr marL="33007" marR="33007" marT="0" marB="0" anchor="ctr"/>
                </a:tc>
                <a:tc>
                  <a:txBody>
                    <a:bodyPr/>
                    <a:lstStyle/>
                    <a:p>
                      <a:pPr algn="ctr" fontAlgn="base" hangingPunct="0">
                        <a:lnSpc>
                          <a:spcPts val="1200"/>
                        </a:lnSpc>
                      </a:pPr>
                      <a:endParaRPr lang="lv-LV" sz="1200" b="1" dirty="0">
                        <a:effectLst/>
                        <a:latin typeface="+mn-lt"/>
                        <a:ea typeface="Times New Roman" panose="02020603050405020304" pitchFamily="18" charset="0"/>
                      </a:endParaRPr>
                    </a:p>
                  </a:txBody>
                  <a:tcPr marL="33007" marR="33007" marT="0" marB="0" anchor="ctr"/>
                </a:tc>
                <a:extLst>
                  <a:ext uri="{0D108BD9-81ED-4DB2-BD59-A6C34878D82A}">
                    <a16:rowId xmlns:a16="http://schemas.microsoft.com/office/drawing/2014/main" xmlns="" val="10000"/>
                  </a:ext>
                </a:extLst>
              </a:tr>
              <a:tr h="567263">
                <a:tc>
                  <a:txBody>
                    <a:bodyPr/>
                    <a:lstStyle/>
                    <a:p>
                      <a:pPr algn="l" fontAlgn="base" hangingPunct="0">
                        <a:lnSpc>
                          <a:spcPts val="1200"/>
                        </a:lnSpc>
                        <a:spcAft>
                          <a:spcPts val="0"/>
                        </a:spcAft>
                        <a:tabLst>
                          <a:tab pos="371475" algn="l"/>
                        </a:tabLst>
                      </a:pPr>
                      <a:r>
                        <a:rPr lang="lv-LV" sz="1200" b="0" dirty="0">
                          <a:effectLst/>
                          <a:latin typeface="+mn-lt"/>
                        </a:rPr>
                        <a:t>Jutīgo mainīgo atlase</a:t>
                      </a:r>
                      <a:endParaRPr lang="lv-LV" sz="1200" b="0" dirty="0">
                        <a:effectLst/>
                        <a:latin typeface="+mn-lt"/>
                        <a:ea typeface="Times New Roman" panose="02020603050405020304" pitchFamily="18" charset="0"/>
                      </a:endParaRPr>
                    </a:p>
                  </a:txBody>
                  <a:tcPr marL="33007" marR="33007" marT="0" marB="0" anchor="ctr"/>
                </a:tc>
                <a:tc>
                  <a:txBody>
                    <a:bodyPr/>
                    <a:lstStyle/>
                    <a:p>
                      <a:pPr algn="just" fontAlgn="base" hangingPunct="0">
                        <a:lnSpc>
                          <a:spcPts val="1200"/>
                        </a:lnSpc>
                      </a:pPr>
                      <a:r>
                        <a:rPr lang="lv-LV" sz="1200" b="0" dirty="0">
                          <a:effectLst/>
                          <a:latin typeface="+mn-lt"/>
                        </a:rPr>
                        <a:t>Mainīgos elastīguma analīzei (elasticity analysis) izvēlas projekta iesniedzējs, pamatojot savu izvēli, ņemot vērā projekta nozares specifiku un attīstības tendences vai veicot kvalitatīvu analīzi, vadoties pēc mainīgo elastības pakāpes, novirzot tālākai analīzei mainīgos ar augstu vai vidēju elastību pārbaudei. Ja pastāv šaubas par mainīgo jutīgumu, var veikt elastīguma analīzi visiem projektā ietvertajiem mainīgajiem.</a:t>
                      </a:r>
                      <a:endParaRPr lang="lv-LV" sz="1200" b="0" dirty="0">
                        <a:effectLst/>
                        <a:latin typeface="+mn-lt"/>
                        <a:ea typeface="Times New Roman" panose="02020603050405020304" pitchFamily="18" charset="0"/>
                      </a:endParaRPr>
                    </a:p>
                  </a:txBody>
                  <a:tcPr marL="33007" marR="33007" marT="0" marB="0" anchor="ctr"/>
                </a:tc>
                <a:extLst>
                  <a:ext uri="{0D108BD9-81ED-4DB2-BD59-A6C34878D82A}">
                    <a16:rowId xmlns:a16="http://schemas.microsoft.com/office/drawing/2014/main" xmlns="" val="10001"/>
                  </a:ext>
                </a:extLst>
              </a:tr>
              <a:tr h="825553">
                <a:tc>
                  <a:txBody>
                    <a:bodyPr/>
                    <a:lstStyle/>
                    <a:p>
                      <a:pPr algn="l" fontAlgn="base" hangingPunct="0">
                        <a:lnSpc>
                          <a:spcPts val="1200"/>
                        </a:lnSpc>
                        <a:spcAft>
                          <a:spcPts val="0"/>
                        </a:spcAft>
                        <a:tabLst>
                          <a:tab pos="342900" algn="l"/>
                        </a:tabLst>
                      </a:pPr>
                      <a:r>
                        <a:rPr lang="lv-LV" sz="1200" b="0" dirty="0">
                          <a:effectLst/>
                          <a:latin typeface="+mn-lt"/>
                        </a:rPr>
                        <a:t>Jutīguma definēšana</a:t>
                      </a:r>
                      <a:endParaRPr lang="lv-LV" sz="1200" b="0" dirty="0">
                        <a:effectLst/>
                        <a:latin typeface="+mn-lt"/>
                        <a:ea typeface="Times New Roman" panose="02020603050405020304" pitchFamily="18" charset="0"/>
                      </a:endParaRPr>
                    </a:p>
                  </a:txBody>
                  <a:tcPr marL="33007" marR="33007" marT="0" marB="0" anchor="ctr"/>
                </a:tc>
                <a:tc>
                  <a:txBody>
                    <a:bodyPr/>
                    <a:lstStyle/>
                    <a:p>
                      <a:pPr algn="just" fontAlgn="base" hangingPunct="0">
                        <a:lnSpc>
                          <a:spcPct val="107000"/>
                        </a:lnSpc>
                        <a:spcAft>
                          <a:spcPts val="0"/>
                        </a:spcAft>
                      </a:pPr>
                      <a:r>
                        <a:rPr lang="lv-LV" sz="1200" b="0" dirty="0">
                          <a:effectLst/>
                          <a:latin typeface="+mn-lt"/>
                        </a:rPr>
                        <a:t>Par jutīgiem uzskata tos mainīgos, kuru izmaiņas visvairāk ietekmē šādus attiecīgā projekta rādītājus:</a:t>
                      </a:r>
                    </a:p>
                    <a:p>
                      <a:pPr marL="0" lvl="0" indent="0" algn="just" fontAlgn="base" hangingPunct="0">
                        <a:lnSpc>
                          <a:spcPct val="107000"/>
                        </a:lnSpc>
                        <a:spcAft>
                          <a:spcPts val="0"/>
                        </a:spcAft>
                        <a:buClr>
                          <a:srgbClr val="FFD200"/>
                        </a:buClr>
                        <a:buSzPts val="1100"/>
                        <a:buFont typeface="Antique Olive Compact"/>
                        <a:buNone/>
                        <a:tabLst>
                          <a:tab pos="228600" algn="l"/>
                          <a:tab pos="685800" algn="l"/>
                        </a:tabLst>
                      </a:pPr>
                      <a:r>
                        <a:rPr lang="lv-LV" sz="1200" b="0" dirty="0">
                          <a:effectLst/>
                          <a:latin typeface="+mn-lt"/>
                        </a:rPr>
                        <a:t>FNPVc; FRRc ;ENPV; ERR; B/C.</a:t>
                      </a:r>
                    </a:p>
                    <a:p>
                      <a:pPr algn="just" fontAlgn="base" hangingPunct="0">
                        <a:lnSpc>
                          <a:spcPct val="107000"/>
                        </a:lnSpc>
                        <a:tabLst>
                          <a:tab pos="228600" algn="l"/>
                        </a:tabLst>
                      </a:pPr>
                      <a:r>
                        <a:rPr lang="lv-LV" sz="1200" b="0" dirty="0">
                          <a:effectLst/>
                          <a:latin typeface="+mn-lt"/>
                        </a:rPr>
                        <a:t>Robežas jutīguma noteikšanai metodikas ietvaros nav stingri definētas. Katra projekta ietvaros jāizvērtē un jānosaka jutīgie mainīgie atbilstoši projekta specifikai (piemēram, izvēloties pāris jutīgākos, no visiem pārbaudītājiem mainīgajiem).</a:t>
                      </a:r>
                      <a:endParaRPr lang="lv-LV" sz="1200" b="0" dirty="0">
                        <a:effectLst/>
                        <a:latin typeface="+mn-lt"/>
                        <a:ea typeface="Times New Roman" panose="02020603050405020304" pitchFamily="18" charset="0"/>
                      </a:endParaRPr>
                    </a:p>
                  </a:txBody>
                  <a:tcPr marL="33007" marR="33007" marT="0" marB="0" anchor="ctr"/>
                </a:tc>
                <a:extLst>
                  <a:ext uri="{0D108BD9-81ED-4DB2-BD59-A6C34878D82A}">
                    <a16:rowId xmlns:a16="http://schemas.microsoft.com/office/drawing/2014/main" xmlns="" val="10002"/>
                  </a:ext>
                </a:extLst>
              </a:tr>
              <a:tr h="1004466">
                <a:tc>
                  <a:txBody>
                    <a:bodyPr/>
                    <a:lstStyle/>
                    <a:p>
                      <a:pPr algn="l" fontAlgn="base" hangingPunct="0">
                        <a:lnSpc>
                          <a:spcPts val="1200"/>
                        </a:lnSpc>
                        <a:spcAft>
                          <a:spcPts val="0"/>
                        </a:spcAft>
                        <a:tabLst>
                          <a:tab pos="342900" algn="l"/>
                        </a:tabLst>
                      </a:pPr>
                      <a:r>
                        <a:rPr lang="lv-LV" sz="1200" b="0" dirty="0">
                          <a:effectLst/>
                          <a:latin typeface="+mn-lt"/>
                        </a:rPr>
                        <a:t>Jutīguma pārbaude</a:t>
                      </a:r>
                      <a:endParaRPr lang="lv-LV" sz="1200" b="0" dirty="0">
                        <a:effectLst/>
                        <a:latin typeface="+mn-lt"/>
                        <a:ea typeface="Times New Roman" panose="02020603050405020304" pitchFamily="18" charset="0"/>
                      </a:endParaRPr>
                    </a:p>
                  </a:txBody>
                  <a:tcPr marL="33007" marR="33007" marT="0" marB="0" anchor="ctr"/>
                </a:tc>
                <a:tc>
                  <a:txBody>
                    <a:bodyPr/>
                    <a:lstStyle/>
                    <a:p>
                      <a:pPr algn="just" fontAlgn="base" hangingPunct="0">
                        <a:lnSpc>
                          <a:spcPct val="107000"/>
                        </a:lnSpc>
                        <a:spcAft>
                          <a:spcPts val="0"/>
                        </a:spcAft>
                      </a:pPr>
                      <a:r>
                        <a:rPr lang="lv-LV" sz="1200" b="0" dirty="0">
                          <a:effectLst/>
                          <a:latin typeface="+mn-lt"/>
                        </a:rPr>
                        <a:t>Procentuāli mainot katra izvēlētā mainīgā vērtību, katrā mainīgā gadījumā ir attiecīgi jāpārrēķina:</a:t>
                      </a:r>
                    </a:p>
                    <a:p>
                      <a:pPr marL="0" lvl="0" indent="0" algn="l" fontAlgn="base" hangingPunct="0">
                        <a:lnSpc>
                          <a:spcPct val="107000"/>
                        </a:lnSpc>
                        <a:spcAft>
                          <a:spcPts val="0"/>
                        </a:spcAft>
                        <a:buClr>
                          <a:srgbClr val="FFD200"/>
                        </a:buClr>
                        <a:buSzPts val="1100"/>
                        <a:buFont typeface="Antique Olive Compact"/>
                        <a:buNone/>
                        <a:tabLst>
                          <a:tab pos="228600" algn="l"/>
                          <a:tab pos="685800" algn="l"/>
                        </a:tabLst>
                      </a:pPr>
                      <a:r>
                        <a:rPr lang="lv-LV" sz="1200" b="0" dirty="0">
                          <a:effectLst/>
                          <a:latin typeface="+mn-lt"/>
                        </a:rPr>
                        <a:t>finanšu un ekonomiskā naudas plūsma; FNPVc; FRRc;</a:t>
                      </a:r>
                      <a:r>
                        <a:rPr lang="lv-LV" sz="1200" b="0" baseline="0" dirty="0">
                          <a:effectLst/>
                          <a:latin typeface="+mn-lt"/>
                        </a:rPr>
                        <a:t> </a:t>
                      </a:r>
                      <a:r>
                        <a:rPr lang="lv-LV" sz="1200" b="0" dirty="0">
                          <a:effectLst/>
                          <a:latin typeface="+mn-lt"/>
                        </a:rPr>
                        <a:t>ENPV;</a:t>
                      </a:r>
                      <a:r>
                        <a:rPr lang="lv-LV" sz="1200" b="0" baseline="0" dirty="0">
                          <a:effectLst/>
                          <a:latin typeface="+mn-lt"/>
                        </a:rPr>
                        <a:t> </a:t>
                      </a:r>
                      <a:r>
                        <a:rPr lang="lv-LV" sz="1200" b="0" dirty="0">
                          <a:effectLst/>
                          <a:latin typeface="+mn-lt"/>
                        </a:rPr>
                        <a:t>ERR;</a:t>
                      </a:r>
                      <a:r>
                        <a:rPr lang="lv-LV" sz="1200" b="0" baseline="0" dirty="0">
                          <a:effectLst/>
                          <a:latin typeface="+mn-lt"/>
                        </a:rPr>
                        <a:t> </a:t>
                      </a:r>
                      <a:r>
                        <a:rPr lang="lv-LV" sz="1200" b="0" dirty="0">
                          <a:effectLst/>
                          <a:latin typeface="+mn-lt"/>
                        </a:rPr>
                        <a:t>B/C.</a:t>
                      </a:r>
                    </a:p>
                    <a:p>
                      <a:pPr algn="just" fontAlgn="base" hangingPunct="0">
                        <a:lnSpc>
                          <a:spcPct val="107000"/>
                        </a:lnSpc>
                      </a:pPr>
                      <a:r>
                        <a:rPr lang="lv-LV" sz="1200" b="0" dirty="0">
                          <a:effectLst/>
                          <a:latin typeface="+mn-lt"/>
                        </a:rPr>
                        <a:t>Lai veiktu elastīguma analīzi var tikt izmantota MS Excel iebūvētā komanda Table zem izvēlnes Data, vai Data izvēlne „What if analysis”. Šo datu tabulu komandu ar vienu mainīgo pielieto, lai varētu analizēt, kā kāda lieluma maiņa var ietekmēt aprēķinu rezultātus. </a:t>
                      </a:r>
                      <a:endParaRPr lang="lv-LV" sz="1200" b="0" dirty="0">
                        <a:effectLst/>
                        <a:latin typeface="+mn-lt"/>
                        <a:ea typeface="Times New Roman" panose="02020603050405020304" pitchFamily="18" charset="0"/>
                      </a:endParaRPr>
                    </a:p>
                  </a:txBody>
                  <a:tcPr marL="33007" marR="33007" marT="0" marB="0" anchor="ctr"/>
                </a:tc>
                <a:extLst>
                  <a:ext uri="{0D108BD9-81ED-4DB2-BD59-A6C34878D82A}">
                    <a16:rowId xmlns:a16="http://schemas.microsoft.com/office/drawing/2014/main" xmlns="" val="10003"/>
                  </a:ext>
                </a:extLst>
              </a:tr>
              <a:tr h="872896">
                <a:tc>
                  <a:txBody>
                    <a:bodyPr/>
                    <a:lstStyle/>
                    <a:p>
                      <a:pPr algn="l" fontAlgn="base" hangingPunct="0">
                        <a:lnSpc>
                          <a:spcPts val="1200"/>
                        </a:lnSpc>
                        <a:spcAft>
                          <a:spcPts val="0"/>
                        </a:spcAft>
                        <a:tabLst>
                          <a:tab pos="342900" algn="l"/>
                        </a:tabLst>
                      </a:pPr>
                      <a:r>
                        <a:rPr lang="lv-LV" sz="1200" b="0" dirty="0">
                          <a:effectLst/>
                          <a:latin typeface="+mn-lt"/>
                        </a:rPr>
                        <a:t>Jutīguma rezultātu apkopošana</a:t>
                      </a:r>
                      <a:endParaRPr lang="lv-LV" sz="1200" b="0" dirty="0">
                        <a:effectLst/>
                        <a:latin typeface="+mn-lt"/>
                        <a:ea typeface="Times New Roman" panose="02020603050405020304" pitchFamily="18" charset="0"/>
                      </a:endParaRPr>
                    </a:p>
                  </a:txBody>
                  <a:tcPr marL="33007" marR="33007" marT="0" marB="0" anchor="ctr">
                    <a:lnB w="12700" cap="flat" cmpd="sng" algn="ctr">
                      <a:solidFill>
                        <a:srgbClr val="FFC000"/>
                      </a:solidFill>
                      <a:prstDash val="solid"/>
                      <a:round/>
                      <a:headEnd type="none" w="med" len="med"/>
                      <a:tailEnd type="none" w="med" len="med"/>
                    </a:lnB>
                  </a:tcPr>
                </a:tc>
                <a:tc>
                  <a:txBody>
                    <a:bodyPr/>
                    <a:lstStyle/>
                    <a:p>
                      <a:pPr algn="just" fontAlgn="base" hangingPunct="0">
                        <a:lnSpc>
                          <a:spcPct val="107000"/>
                        </a:lnSpc>
                        <a:tabLst>
                          <a:tab pos="228600" algn="l"/>
                        </a:tabLst>
                      </a:pPr>
                      <a:r>
                        <a:rPr lang="lv-LV" sz="1200" b="0" dirty="0">
                          <a:effectLst/>
                          <a:latin typeface="+mn-lt"/>
                        </a:rPr>
                        <a:t>No jauna iegūtās projekta sasniedzamo rezultātu vērtības jāsalīdzina ar to sākotnējām vērtībām, izmaiņas (pozitīvas vai negatīvas) pierakstot kā novirzes.</a:t>
                      </a:r>
                    </a:p>
                    <a:p>
                      <a:pPr algn="just" fontAlgn="base" hangingPunct="0">
                        <a:lnSpc>
                          <a:spcPct val="107000"/>
                        </a:lnSpc>
                      </a:pPr>
                      <a:r>
                        <a:rPr lang="lv-LV" sz="1200" b="0" dirty="0" err="1">
                          <a:effectLst/>
                          <a:latin typeface="+mn-lt"/>
                        </a:rPr>
                        <a:t>Δ</a:t>
                      </a:r>
                      <a:r>
                        <a:rPr lang="lv-LV" sz="1200" b="0" baseline="-25000" dirty="0" err="1">
                          <a:effectLst/>
                          <a:latin typeface="+mn-lt"/>
                        </a:rPr>
                        <a:t>Rādītāja_novirze</a:t>
                      </a:r>
                      <a:r>
                        <a:rPr lang="lv-LV" sz="1200" b="0" dirty="0">
                          <a:effectLst/>
                          <a:latin typeface="+mn-lt"/>
                        </a:rPr>
                        <a:t>= (</a:t>
                      </a:r>
                      <a:r>
                        <a:rPr lang="lv-LV" sz="1200" b="0" dirty="0" err="1">
                          <a:effectLst/>
                          <a:latin typeface="+mn-lt"/>
                        </a:rPr>
                        <a:t>Rādītājs</a:t>
                      </a:r>
                      <a:r>
                        <a:rPr lang="lv-LV" sz="1200" b="0" baseline="-25000" dirty="0" err="1">
                          <a:effectLst/>
                          <a:latin typeface="+mn-lt"/>
                        </a:rPr>
                        <a:t>vērtība_pēc_mainīgā_izmaiņām</a:t>
                      </a:r>
                      <a:r>
                        <a:rPr lang="lv-LV" sz="1200" b="0" baseline="-25000" dirty="0">
                          <a:effectLst/>
                          <a:latin typeface="+mn-lt"/>
                        </a:rPr>
                        <a:t>/</a:t>
                      </a:r>
                      <a:r>
                        <a:rPr lang="lv-LV" sz="1200" b="0" dirty="0">
                          <a:effectLst/>
                          <a:latin typeface="+mn-lt"/>
                        </a:rPr>
                        <a:t> </a:t>
                      </a:r>
                      <a:r>
                        <a:rPr lang="lv-LV" sz="1200" b="0" dirty="0" err="1">
                          <a:effectLst/>
                          <a:latin typeface="+mn-lt"/>
                        </a:rPr>
                        <a:t>Rādītājs</a:t>
                      </a:r>
                      <a:r>
                        <a:rPr lang="lv-LV" sz="1200" b="0" baseline="-25000" dirty="0" err="1">
                          <a:effectLst/>
                          <a:latin typeface="+mn-lt"/>
                        </a:rPr>
                        <a:t>sākotnējā_vērtība</a:t>
                      </a:r>
                      <a:r>
                        <a:rPr lang="lv-LV" sz="1200" b="0" dirty="0">
                          <a:effectLst/>
                          <a:latin typeface="+mn-lt"/>
                        </a:rPr>
                        <a:t>) - 1</a:t>
                      </a:r>
                    </a:p>
                    <a:p>
                      <a:pPr algn="just" fontAlgn="base" hangingPunct="0">
                        <a:lnSpc>
                          <a:spcPct val="107000"/>
                        </a:lnSpc>
                      </a:pPr>
                      <a:r>
                        <a:rPr lang="lv-LV" sz="1200" b="0" dirty="0">
                          <a:effectLst/>
                          <a:latin typeface="+mn-lt"/>
                        </a:rPr>
                        <a:t>Elastības analīžu iegūtos rezultātus apkopo tabulā, atlasot un atzīmējot jutīgus mainīgos.</a:t>
                      </a:r>
                      <a:endParaRPr lang="lv-LV" sz="1200" b="0" dirty="0">
                        <a:effectLst/>
                        <a:latin typeface="+mn-lt"/>
                        <a:ea typeface="Times New Roman" panose="02020603050405020304" pitchFamily="18" charset="0"/>
                      </a:endParaRPr>
                    </a:p>
                  </a:txBody>
                  <a:tcPr marL="33007" marR="33007" marT="0" marB="0" anchor="ctr">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04"/>
                  </a:ext>
                </a:extLst>
              </a:tr>
              <a:tr h="905426">
                <a:tc>
                  <a:txBody>
                    <a:bodyPr/>
                    <a:lstStyle/>
                    <a:p>
                      <a:pPr algn="l" fontAlgn="base" hangingPunct="0">
                        <a:lnSpc>
                          <a:spcPts val="1200"/>
                        </a:lnSpc>
                        <a:spcAft>
                          <a:spcPts val="0"/>
                        </a:spcAft>
                        <a:tabLst>
                          <a:tab pos="342900" algn="l"/>
                        </a:tabLst>
                      </a:pPr>
                      <a:r>
                        <a:rPr lang="lv-LV" sz="1200" b="0" dirty="0">
                          <a:effectLst/>
                          <a:latin typeface="+mn-lt"/>
                        </a:rPr>
                        <a:t>Jutīguma rezultātu attēlošana</a:t>
                      </a:r>
                      <a:endParaRPr lang="lv-LV" sz="1200" b="0" dirty="0">
                        <a:effectLst/>
                        <a:latin typeface="+mn-lt"/>
                        <a:ea typeface="Times New Roman" panose="02020603050405020304" pitchFamily="18" charset="0"/>
                      </a:endParaRPr>
                    </a:p>
                  </a:txBody>
                  <a:tcPr marL="33007" marR="33007" marT="0" marB="0" anchor="ctr">
                    <a:lnL w="12700" cap="flat" cmpd="sng" algn="ctr">
                      <a:solidFill>
                        <a:srgbClr val="FFC000"/>
                      </a:solidFill>
                      <a:prstDash val="solid"/>
                      <a:round/>
                      <a:headEnd type="none" w="med" len="med"/>
                      <a:tailEnd type="none" w="med" len="med"/>
                    </a:lnL>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just" fontAlgn="base" hangingPunct="0">
                        <a:lnSpc>
                          <a:spcPct val="107000"/>
                        </a:lnSpc>
                      </a:pPr>
                      <a:r>
                        <a:rPr lang="lv-LV" sz="1200" b="0" dirty="0">
                          <a:effectLst/>
                          <a:latin typeface="+mn-lt"/>
                        </a:rPr>
                        <a:t>Lai vizuāli identificētu izvēlēto mainīgo ietekmi uz projekta sasniedzamiem rezultātiem, jutīguma analīžu rezultātus var attēlot arī grafiski ar izanalizētā projekta rādītāja </a:t>
                      </a:r>
                      <a:r>
                        <a:rPr lang="lv-LV" sz="1200" b="0" dirty="0" err="1">
                          <a:effectLst/>
                          <a:latin typeface="+mn-lt"/>
                        </a:rPr>
                        <a:t>divdimensiju</a:t>
                      </a:r>
                      <a:r>
                        <a:rPr lang="lv-LV" sz="1200" b="0" dirty="0">
                          <a:effectLst/>
                          <a:latin typeface="+mn-lt"/>
                        </a:rPr>
                        <a:t> zīmējumiem vai diagrammu, kurā šī projekta rādītāja vērtību izmaiņu intervāli atkarībā no katra pārbaudītā mainīgā elastības pakāpes, atspoguļoti atsevišķajos dilstošā kartībā sagrupētajos horizontālajos stieņos. Šim nolūkam var tikt izmantota MS Excel iebūvētā komanda </a:t>
                      </a:r>
                      <a:r>
                        <a:rPr lang="lv-LV" sz="1200" b="0" dirty="0" err="1">
                          <a:effectLst/>
                          <a:latin typeface="+mn-lt"/>
                        </a:rPr>
                        <a:t>Chart</a:t>
                      </a:r>
                      <a:r>
                        <a:rPr lang="lv-LV" sz="1200" b="0" dirty="0">
                          <a:effectLst/>
                          <a:latin typeface="+mn-lt"/>
                        </a:rPr>
                        <a:t> (Bar) zem izvēlnes Insert.</a:t>
                      </a:r>
                      <a:endParaRPr lang="lv-LV" sz="1200" b="0" dirty="0">
                        <a:effectLst/>
                        <a:latin typeface="+mn-lt"/>
                        <a:ea typeface="Times New Roman" panose="02020603050405020304" pitchFamily="18" charset="0"/>
                      </a:endParaRPr>
                    </a:p>
                  </a:txBody>
                  <a:tcPr marL="33007" marR="33007" marT="0" marB="0" anchor="ctr">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05"/>
                  </a:ext>
                </a:extLst>
              </a:tr>
              <a:tr h="905426">
                <a:tc>
                  <a:txBody>
                    <a:bodyPr/>
                    <a:lstStyle/>
                    <a:p>
                      <a:pPr algn="l" fontAlgn="base" hangingPunct="0">
                        <a:lnSpc>
                          <a:spcPts val="1200"/>
                        </a:lnSpc>
                        <a:spcAft>
                          <a:spcPts val="0"/>
                        </a:spcAft>
                        <a:tabLst>
                          <a:tab pos="342900" algn="l"/>
                        </a:tabLst>
                      </a:pPr>
                      <a:endParaRPr lang="lv-LV" sz="1200" b="0" dirty="0">
                        <a:effectLst/>
                        <a:latin typeface="+mn-lt"/>
                        <a:ea typeface="Times New Roman" panose="02020603050405020304" pitchFamily="18" charset="0"/>
                      </a:endParaRPr>
                    </a:p>
                  </a:txBody>
                  <a:tcPr marL="33007" marR="33007" marT="0" marB="0" anchor="ctr">
                    <a:lnL w="12700" cmpd="sng">
                      <a:noFill/>
                    </a:lnL>
                    <a:lnR>
                      <a:noFill/>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fontAlgn="base" hangingPunct="0">
                        <a:lnSpc>
                          <a:spcPct val="107000"/>
                        </a:lnSpc>
                      </a:pPr>
                      <a:endParaRPr lang="lv-LV" sz="1200" b="0" dirty="0">
                        <a:effectLst/>
                        <a:latin typeface="+mn-lt"/>
                        <a:ea typeface="Times New Roman" panose="02020603050405020304" pitchFamily="18" charset="0"/>
                      </a:endParaRPr>
                    </a:p>
                  </a:txBody>
                  <a:tcPr marL="33007" marR="33007" marT="0" marB="0" anchor="ctr">
                    <a:lnL>
                      <a:noFill/>
                    </a:lnL>
                    <a:lnR w="12700" cmpd="sng">
                      <a:noFill/>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78234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JUTĪGUMA ANALĪZE - Kritisko mainīgo izvēle</a:t>
            </a:r>
            <a:endParaRPr lang="lv-LV" sz="2400" dirty="0"/>
          </a:p>
        </p:txBody>
      </p:sp>
      <p:sp>
        <p:nvSpPr>
          <p:cNvPr id="9" name="TextBox 8"/>
          <p:cNvSpPr txBox="1"/>
          <p:nvPr/>
        </p:nvSpPr>
        <p:spPr>
          <a:xfrm>
            <a:off x="338667" y="643468"/>
            <a:ext cx="11133666" cy="861774"/>
          </a:xfrm>
          <a:prstGeom prst="rect">
            <a:avLst/>
          </a:prstGeom>
          <a:noFill/>
        </p:spPr>
        <p:txBody>
          <a:bodyPr wrap="square" rtlCol="0">
            <a:spAutoFit/>
          </a:bodyPr>
          <a:lstStyle/>
          <a:p>
            <a:r>
              <a:rPr lang="lv-LV" sz="1600" dirty="0"/>
              <a:t>Šajā IIA jutīguma analīzes solī jānosaka projekta </a:t>
            </a:r>
            <a:r>
              <a:rPr lang="lv-LV" sz="1600" i="1" dirty="0"/>
              <a:t>kritiskie mainīgie</a:t>
            </a:r>
            <a:r>
              <a:rPr lang="lv-LV" sz="1600" dirty="0"/>
              <a:t>.</a:t>
            </a:r>
          </a:p>
          <a:p>
            <a:endParaRPr lang="lv-LV" sz="1600" dirty="0"/>
          </a:p>
          <a:p>
            <a:endParaRPr lang="lv-LV" sz="1600" dirty="0"/>
          </a:p>
        </p:txBody>
      </p:sp>
      <p:graphicFrame>
        <p:nvGraphicFramePr>
          <p:cNvPr id="2" name="Table 1"/>
          <p:cNvGraphicFramePr>
            <a:graphicFrameLocks noGrp="1"/>
          </p:cNvGraphicFramePr>
          <p:nvPr>
            <p:extLst>
              <p:ext uri="{D42A27DB-BD31-4B8C-83A1-F6EECF244321}">
                <p14:modId xmlns:p14="http://schemas.microsoft.com/office/powerpoint/2010/main" xmlns="" val="3390530744"/>
              </p:ext>
            </p:extLst>
          </p:nvPr>
        </p:nvGraphicFramePr>
        <p:xfrm>
          <a:off x="338667" y="1181101"/>
          <a:ext cx="11133666" cy="4554974"/>
        </p:xfrm>
        <a:graphic>
          <a:graphicData uri="http://schemas.openxmlformats.org/drawingml/2006/table">
            <a:tbl>
              <a:tblPr firstRow="1" firstCol="1" lastRow="1" lastCol="1" bandRow="1" bandCol="1">
                <a:tableStyleId>{F2DE63D5-997A-4646-A377-4702673A728D}</a:tableStyleId>
              </a:tblPr>
              <a:tblGrid>
                <a:gridCol w="2656493">
                  <a:extLst>
                    <a:ext uri="{9D8B030D-6E8A-4147-A177-3AD203B41FA5}">
                      <a16:colId xmlns:a16="http://schemas.microsoft.com/office/drawing/2014/main" xmlns="" val="20000"/>
                    </a:ext>
                  </a:extLst>
                </a:gridCol>
                <a:gridCol w="8477173">
                  <a:extLst>
                    <a:ext uri="{9D8B030D-6E8A-4147-A177-3AD203B41FA5}">
                      <a16:colId xmlns:a16="http://schemas.microsoft.com/office/drawing/2014/main" xmlns="" val="20001"/>
                    </a:ext>
                  </a:extLst>
                </a:gridCol>
              </a:tblGrid>
              <a:tr h="253093">
                <a:tc>
                  <a:txBody>
                    <a:bodyPr/>
                    <a:lstStyle/>
                    <a:p>
                      <a:pPr algn="ctr" fontAlgn="base" hangingPunct="0">
                        <a:lnSpc>
                          <a:spcPts val="1200"/>
                        </a:lnSpc>
                      </a:pPr>
                      <a:r>
                        <a:rPr lang="lv-LV" sz="1200" b="0" dirty="0">
                          <a:effectLst/>
                        </a:rPr>
                        <a:t> </a:t>
                      </a: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fontAlgn="base" hangingPunct="0">
                        <a:lnSpc>
                          <a:spcPts val="1200"/>
                        </a:lnSpc>
                      </a:pPr>
                      <a:endParaRPr lang="lv-LV" sz="12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2113339">
                <a:tc>
                  <a:txBody>
                    <a:bodyPr/>
                    <a:lstStyle/>
                    <a:p>
                      <a:pPr algn="l" fontAlgn="base" hangingPunct="0">
                        <a:lnSpc>
                          <a:spcPts val="1200"/>
                        </a:lnSpc>
                        <a:spcAft>
                          <a:spcPts val="0"/>
                        </a:spcAft>
                        <a:tabLst>
                          <a:tab pos="342900" algn="l"/>
                        </a:tabLst>
                      </a:pPr>
                      <a:r>
                        <a:rPr lang="lv-LV" sz="1200" b="1" dirty="0">
                          <a:effectLst/>
                        </a:rPr>
                        <a:t>Jutīgo mainīgo kritiskuma pārbaude</a:t>
                      </a:r>
                      <a:endParaRPr lang="lv-LV" sz="12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fontAlgn="base" hangingPunct="0">
                        <a:lnSpc>
                          <a:spcPct val="107000"/>
                        </a:lnSpc>
                        <a:spcAft>
                          <a:spcPts val="0"/>
                        </a:spcAft>
                      </a:pPr>
                      <a:r>
                        <a:rPr lang="lv-LV" sz="1200" b="0" dirty="0">
                          <a:effectLst/>
                        </a:rPr>
                        <a:t>Ieteicams pārrēķināt projekta naudas plūsmu, izmainot katra jutīgā mainīgā vērtību par 15% no sākotnējās vērtības (pazeminot un paaugstinot). Tad katrā gadījumā apskata:</a:t>
                      </a:r>
                    </a:p>
                    <a:p>
                      <a:pPr marL="342900" lvl="0" indent="-342900" algn="just" fontAlgn="base" hangingPunct="0">
                        <a:lnSpc>
                          <a:spcPct val="107000"/>
                        </a:lnSpc>
                        <a:spcAft>
                          <a:spcPts val="0"/>
                        </a:spcAft>
                        <a:buFont typeface="Symbol" panose="05050102010706020507" pitchFamily="18" charset="2"/>
                        <a:buChar char=""/>
                        <a:tabLst>
                          <a:tab pos="228600" algn="l"/>
                        </a:tabLst>
                      </a:pPr>
                      <a:r>
                        <a:rPr lang="lv-LV" sz="1200" b="0" dirty="0" err="1">
                          <a:effectLst/>
                        </a:rPr>
                        <a:t>FRRc</a:t>
                      </a:r>
                      <a:r>
                        <a:rPr lang="lv-LV" sz="1200" b="0" dirty="0">
                          <a:effectLst/>
                        </a:rPr>
                        <a:t>;</a:t>
                      </a:r>
                    </a:p>
                    <a:p>
                      <a:pPr marL="342900" lvl="0" indent="-342900" algn="just" fontAlgn="base" hangingPunct="0">
                        <a:lnSpc>
                          <a:spcPct val="107000"/>
                        </a:lnSpc>
                        <a:spcAft>
                          <a:spcPts val="0"/>
                        </a:spcAft>
                        <a:buFont typeface="Symbol" panose="05050102010706020507" pitchFamily="18" charset="2"/>
                        <a:buChar char=""/>
                        <a:tabLst>
                          <a:tab pos="228600" algn="l"/>
                        </a:tabLst>
                      </a:pPr>
                      <a:r>
                        <a:rPr lang="lv-LV" sz="1200" b="0" dirty="0">
                          <a:effectLst/>
                        </a:rPr>
                        <a:t>ENPV;</a:t>
                      </a:r>
                    </a:p>
                    <a:p>
                      <a:pPr marL="342900" lvl="0" indent="-342900" algn="just" fontAlgn="base" hangingPunct="0">
                        <a:lnSpc>
                          <a:spcPct val="107000"/>
                        </a:lnSpc>
                        <a:spcAft>
                          <a:spcPts val="0"/>
                        </a:spcAft>
                        <a:buFont typeface="Symbol" panose="05050102010706020507" pitchFamily="18" charset="2"/>
                        <a:buChar char=""/>
                        <a:tabLst>
                          <a:tab pos="228600" algn="l"/>
                        </a:tabLst>
                      </a:pPr>
                      <a:r>
                        <a:rPr lang="lv-LV" sz="1200" b="0" dirty="0">
                          <a:effectLst/>
                        </a:rPr>
                        <a:t>ERR;</a:t>
                      </a:r>
                    </a:p>
                    <a:p>
                      <a:pPr marL="342900" lvl="0" indent="-342900" algn="just" fontAlgn="base" hangingPunct="0">
                        <a:lnSpc>
                          <a:spcPct val="107000"/>
                        </a:lnSpc>
                        <a:spcAft>
                          <a:spcPts val="0"/>
                        </a:spcAft>
                        <a:buFont typeface="Symbol" panose="05050102010706020507" pitchFamily="18" charset="2"/>
                        <a:buChar char=""/>
                        <a:tabLst>
                          <a:tab pos="228600" algn="l"/>
                        </a:tabLst>
                      </a:pPr>
                      <a:r>
                        <a:rPr lang="lv-LV" sz="1200" b="0" dirty="0">
                          <a:effectLst/>
                        </a:rPr>
                        <a:t>B/C.</a:t>
                      </a:r>
                    </a:p>
                    <a:p>
                      <a:pPr algn="just" fontAlgn="base" hangingPunct="0">
                        <a:lnSpc>
                          <a:spcPct val="107000"/>
                        </a:lnSpc>
                        <a:spcAft>
                          <a:spcPts val="0"/>
                        </a:spcAft>
                      </a:pPr>
                      <a:r>
                        <a:rPr lang="lv-LV" sz="1200" b="0" dirty="0">
                          <a:effectLst/>
                        </a:rPr>
                        <a:t>Izdara secinājumus vai jutīgā mainīgā izmaiņas ir kritiskas projektam, ja:</a:t>
                      </a:r>
                    </a:p>
                    <a:p>
                      <a:pPr marL="342900" lvl="0" indent="-342900" algn="l" fontAlgn="base" hangingPunct="0">
                        <a:lnSpc>
                          <a:spcPct val="107000"/>
                        </a:lnSpc>
                        <a:spcAft>
                          <a:spcPts val="0"/>
                        </a:spcAft>
                        <a:buFont typeface="Symbol" panose="05050102010706020507" pitchFamily="18" charset="2"/>
                        <a:buChar char=""/>
                        <a:tabLst>
                          <a:tab pos="432435" algn="l"/>
                        </a:tabLst>
                      </a:pPr>
                      <a:r>
                        <a:rPr lang="lv-LV" sz="1200" b="0" dirty="0" err="1">
                          <a:effectLst/>
                        </a:rPr>
                        <a:t>FRRc</a:t>
                      </a:r>
                      <a:r>
                        <a:rPr lang="lv-LV" sz="1200" b="0" dirty="0">
                          <a:effectLst/>
                        </a:rPr>
                        <a:t> =&lt; finanšu likme;</a:t>
                      </a:r>
                    </a:p>
                    <a:p>
                      <a:pPr marL="342900" lvl="0" indent="-342900" algn="just" fontAlgn="base" hangingPunct="0">
                        <a:lnSpc>
                          <a:spcPct val="107000"/>
                        </a:lnSpc>
                        <a:spcAft>
                          <a:spcPts val="0"/>
                        </a:spcAft>
                        <a:buFont typeface="Symbol" panose="05050102010706020507" pitchFamily="18" charset="2"/>
                        <a:buChar char=""/>
                        <a:tabLst>
                          <a:tab pos="432435" algn="l"/>
                        </a:tabLst>
                      </a:pPr>
                      <a:r>
                        <a:rPr lang="lv-LV" sz="1200" b="0" dirty="0">
                          <a:effectLst/>
                        </a:rPr>
                        <a:t>ENPV =&lt; 0;</a:t>
                      </a:r>
                    </a:p>
                    <a:p>
                      <a:pPr marL="342900" lvl="0" indent="-342900" algn="l" fontAlgn="base" hangingPunct="0">
                        <a:lnSpc>
                          <a:spcPct val="107000"/>
                        </a:lnSpc>
                        <a:spcAft>
                          <a:spcPts val="0"/>
                        </a:spcAft>
                        <a:buFont typeface="Symbol" panose="05050102010706020507" pitchFamily="18" charset="2"/>
                        <a:buChar char=""/>
                        <a:tabLst>
                          <a:tab pos="432435" algn="l"/>
                        </a:tabLst>
                      </a:pPr>
                      <a:r>
                        <a:rPr lang="lv-LV" sz="1200" b="0" dirty="0">
                          <a:effectLst/>
                        </a:rPr>
                        <a:t>ERR =&lt; r sociālā diskonta likme;</a:t>
                      </a:r>
                    </a:p>
                    <a:p>
                      <a:pPr marL="342900" lvl="0" indent="-342900" algn="l" fontAlgn="base" hangingPunct="0">
                        <a:lnSpc>
                          <a:spcPct val="107000"/>
                        </a:lnSpc>
                        <a:spcAft>
                          <a:spcPts val="0"/>
                        </a:spcAft>
                        <a:buFont typeface="Symbol" panose="05050102010706020507" pitchFamily="18" charset="2"/>
                        <a:buChar char=""/>
                        <a:tabLst>
                          <a:tab pos="432435" algn="l"/>
                        </a:tabLst>
                      </a:pPr>
                      <a:r>
                        <a:rPr lang="lv-LV" sz="1200" b="0" dirty="0">
                          <a:effectLst/>
                        </a:rPr>
                        <a:t>B/C =&lt; 1.</a:t>
                      </a: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630550">
                <a:tc>
                  <a:txBody>
                    <a:bodyPr/>
                    <a:lstStyle/>
                    <a:p>
                      <a:pPr algn="l" fontAlgn="base" hangingPunct="0">
                        <a:lnSpc>
                          <a:spcPts val="1200"/>
                        </a:lnSpc>
                        <a:spcAft>
                          <a:spcPts val="0"/>
                        </a:spcAft>
                        <a:tabLst>
                          <a:tab pos="342900" algn="l"/>
                        </a:tabLst>
                      </a:pPr>
                      <a:r>
                        <a:rPr lang="lv-LV" sz="1200" b="1" dirty="0">
                          <a:effectLst/>
                        </a:rPr>
                        <a:t>Kritisko mainīgo atlase</a:t>
                      </a:r>
                      <a:endParaRPr lang="lv-LV" sz="1200" b="1"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rgbClr val="FFC000"/>
                      </a:solidFill>
                      <a:prstDash val="solid"/>
                      <a:round/>
                      <a:headEnd type="none" w="med" len="med"/>
                      <a:tailEnd type="none" w="med" len="med"/>
                    </a:lnB>
                  </a:tcPr>
                </a:tc>
                <a:tc>
                  <a:txBody>
                    <a:bodyPr/>
                    <a:lstStyle/>
                    <a:p>
                      <a:pPr algn="just" fontAlgn="base" hangingPunct="0">
                        <a:lnSpc>
                          <a:spcPts val="1200"/>
                        </a:lnSpc>
                      </a:pPr>
                      <a:r>
                        <a:rPr lang="lv-LV" sz="1200" b="0" dirty="0">
                          <a:effectLst/>
                        </a:rPr>
                        <a:t>Kritiskos mainīgos no jutīgiem mainīgajiem izvēlas norādot izmantoto kritēriju to izvēlei – mainīgie, uz kuru izmaiņām projekta sasniedzamie rezultātu rādītāji ir visjutīgākie, vai kuru izmaiņas var padarīt projektu par nerealizējamu. Katram projektam jānosaka vismaz viens kritiskais mainīgais.</a:t>
                      </a: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02"/>
                  </a:ext>
                </a:extLst>
              </a:tr>
              <a:tr h="759277">
                <a:tc>
                  <a:txBody>
                    <a:bodyPr/>
                    <a:lstStyle/>
                    <a:p>
                      <a:pPr algn="l" fontAlgn="base" hangingPunct="0">
                        <a:lnSpc>
                          <a:spcPts val="1200"/>
                        </a:lnSpc>
                        <a:spcAft>
                          <a:spcPts val="0"/>
                        </a:spcAft>
                        <a:tabLst>
                          <a:tab pos="342900" algn="l"/>
                        </a:tabLst>
                      </a:pPr>
                      <a:r>
                        <a:rPr lang="lv-LV" sz="1200" b="1" dirty="0">
                          <a:effectLst/>
                        </a:rPr>
                        <a:t>Pārslēgšanās punktu noteikšana</a:t>
                      </a:r>
                      <a:endParaRPr lang="lv-LV" sz="12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just" fontAlgn="base" hangingPunct="0">
                        <a:lnSpc>
                          <a:spcPts val="1200"/>
                        </a:lnSpc>
                      </a:pPr>
                      <a:r>
                        <a:rPr lang="lv-LV" sz="1200" b="0" dirty="0">
                          <a:effectLst/>
                        </a:rPr>
                        <a:t>Kritiskiem mainīgajiem jānosaka pārslēgšanās punktus (</a:t>
                      </a:r>
                      <a:r>
                        <a:rPr lang="lv-LV" sz="1200" b="0" dirty="0" err="1">
                          <a:effectLst/>
                        </a:rPr>
                        <a:t>switching</a:t>
                      </a:r>
                      <a:r>
                        <a:rPr lang="lv-LV" sz="1200" b="0" dirty="0">
                          <a:effectLst/>
                        </a:rPr>
                        <a:t> </a:t>
                      </a:r>
                      <a:r>
                        <a:rPr lang="lv-LV" sz="1200" b="0" dirty="0" err="1">
                          <a:effectLst/>
                        </a:rPr>
                        <a:t>value</a:t>
                      </a:r>
                      <a:r>
                        <a:rPr lang="lv-LV" sz="1200" b="0" dirty="0">
                          <a:effectLst/>
                        </a:rPr>
                        <a:t>) – kritiskās mainīgo vērtības, pie kurām ENPV vērtība ir vienāda ar nulli.</a:t>
                      </a:r>
                    </a:p>
                    <a:p>
                      <a:pPr algn="just" fontAlgn="base" hangingPunct="0">
                        <a:lnSpc>
                          <a:spcPts val="1200"/>
                        </a:lnSpc>
                      </a:pPr>
                      <a:r>
                        <a:rPr lang="lv-LV" sz="1200" b="0" dirty="0">
                          <a:effectLst/>
                        </a:rPr>
                        <a:t>Lai noteiktu kritisko mainīgo pārslēgšanas punktus var tikt izmantota MS Excel iebūvētā komanda </a:t>
                      </a:r>
                      <a:r>
                        <a:rPr lang="lv-LV" sz="1200" b="0" dirty="0" err="1">
                          <a:effectLst/>
                        </a:rPr>
                        <a:t>Goal</a:t>
                      </a:r>
                      <a:r>
                        <a:rPr lang="lv-LV" sz="1200" b="0" dirty="0">
                          <a:effectLst/>
                        </a:rPr>
                        <a:t> </a:t>
                      </a:r>
                      <a:r>
                        <a:rPr lang="lv-LV" sz="1200" b="0" dirty="0" err="1">
                          <a:effectLst/>
                        </a:rPr>
                        <a:t>Seek</a:t>
                      </a:r>
                      <a:r>
                        <a:rPr lang="lv-LV" sz="1200" b="0" dirty="0">
                          <a:effectLst/>
                        </a:rPr>
                        <a:t> zem izvēlnes </a:t>
                      </a:r>
                      <a:r>
                        <a:rPr lang="lv-LV" sz="1200" b="0" dirty="0" err="1">
                          <a:effectLst/>
                        </a:rPr>
                        <a:t>Tools</a:t>
                      </a:r>
                      <a:r>
                        <a:rPr lang="lv-LV" sz="1200" b="0" dirty="0">
                          <a:effectLst/>
                        </a:rPr>
                        <a:t>. </a:t>
                      </a: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03"/>
                  </a:ext>
                </a:extLst>
              </a:tr>
              <a:tr h="759277">
                <a:tc>
                  <a:txBody>
                    <a:bodyPr/>
                    <a:lstStyle/>
                    <a:p>
                      <a:pPr algn="l" fontAlgn="base" hangingPunct="0">
                        <a:lnSpc>
                          <a:spcPts val="1200"/>
                        </a:lnSpc>
                        <a:spcAft>
                          <a:spcPts val="0"/>
                        </a:spcAft>
                        <a:tabLst>
                          <a:tab pos="342900" algn="l"/>
                        </a:tabLst>
                      </a:pP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lnL w="10000" cap="flat" cmpd="sng" algn="ctr">
                      <a:noFill/>
                      <a:prstDash val="solid"/>
                    </a:lnL>
                    <a:lnR>
                      <a:noFill/>
                    </a:lnR>
                    <a:lnT w="12700" cap="flat" cmpd="sng" algn="ctr">
                      <a:solidFill>
                        <a:srgbClr val="FFC000"/>
                      </a:solidFill>
                      <a:prstDash val="solid"/>
                      <a:round/>
                      <a:headEnd type="none" w="med" len="med"/>
                      <a:tailEnd type="none" w="med" len="med"/>
                    </a:lnT>
                    <a:lnB w="10000" cap="flat" cmpd="sng" algn="ctr">
                      <a:noFill/>
                      <a:prstDash val="solid"/>
                    </a:lnB>
                    <a:lnTlToBr w="12700" cmpd="sng">
                      <a:noFill/>
                      <a:prstDash val="solid"/>
                    </a:lnTlToBr>
                    <a:lnBlToTr w="12700" cmpd="sng">
                      <a:noFill/>
                      <a:prstDash val="solid"/>
                    </a:lnBlToTr>
                  </a:tcPr>
                </a:tc>
                <a:tc>
                  <a:txBody>
                    <a:bodyPr/>
                    <a:lstStyle/>
                    <a:p>
                      <a:pPr algn="just" fontAlgn="base" hangingPunct="0">
                        <a:lnSpc>
                          <a:spcPts val="1200"/>
                        </a:lnSpc>
                      </a:pP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lnL>
                      <a:noFill/>
                    </a:lnL>
                    <a:lnR w="10000" cap="flat" cmpd="sng" algn="ctr">
                      <a:noFill/>
                      <a:prstDash val="solid"/>
                    </a:lnR>
                    <a:lnT w="12700" cap="flat" cmpd="sng" algn="ctr">
                      <a:solidFill>
                        <a:srgbClr val="FFC000"/>
                      </a:solidFill>
                      <a:prstDash val="solid"/>
                      <a:round/>
                      <a:headEnd type="none" w="med" len="med"/>
                      <a:tailEnd type="none" w="med" len="med"/>
                    </a:lnT>
                    <a:lnB w="10000"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762034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RISKU ANALĪZE</a:t>
            </a:r>
            <a:endParaRPr lang="lv-LV" sz="2400" dirty="0"/>
          </a:p>
        </p:txBody>
      </p:sp>
      <p:sp>
        <p:nvSpPr>
          <p:cNvPr id="9" name="TextBox 8"/>
          <p:cNvSpPr txBox="1"/>
          <p:nvPr/>
        </p:nvSpPr>
        <p:spPr>
          <a:xfrm>
            <a:off x="338667" y="643468"/>
            <a:ext cx="11133666" cy="3046988"/>
          </a:xfrm>
          <a:prstGeom prst="rect">
            <a:avLst/>
          </a:prstGeom>
          <a:noFill/>
        </p:spPr>
        <p:txBody>
          <a:bodyPr wrap="square" rtlCol="0">
            <a:spAutoFit/>
          </a:bodyPr>
          <a:lstStyle/>
          <a:p>
            <a:pPr>
              <a:defRPr/>
            </a:pPr>
            <a:r>
              <a:rPr lang="lv-LV" sz="1600" dirty="0"/>
              <a:t>Risku analīze tiek veikta, lai:</a:t>
            </a:r>
          </a:p>
          <a:p>
            <a:pPr marL="742950" lvl="1" indent="-285750">
              <a:buFont typeface="Arial" panose="020B0604020202020204" pitchFamily="34" charset="0"/>
              <a:buChar char="•"/>
              <a:defRPr/>
            </a:pPr>
            <a:r>
              <a:rPr lang="lv-LV" sz="1600" dirty="0"/>
              <a:t>identificētu būtiskos ar projekta īstenošanu saistītos riskus;</a:t>
            </a:r>
          </a:p>
          <a:p>
            <a:pPr marL="742950" lvl="1" indent="-285750">
              <a:buFont typeface="Arial" panose="020B0604020202020204" pitchFamily="34" charset="0"/>
              <a:buChar char="•"/>
              <a:defRPr/>
            </a:pPr>
            <a:r>
              <a:rPr lang="lv-LV" sz="1600" dirty="0"/>
              <a:t>novērtētu risku iestāšanās sekas;</a:t>
            </a:r>
          </a:p>
          <a:p>
            <a:pPr marL="742950" lvl="1" indent="-285750">
              <a:buFont typeface="Arial" panose="020B0604020202020204" pitchFamily="34" charset="0"/>
              <a:buChar char="•"/>
              <a:defRPr/>
            </a:pPr>
            <a:r>
              <a:rPr lang="lv-LV" sz="1600" dirty="0"/>
              <a:t>definētu risku vadības pasākumus.</a:t>
            </a:r>
          </a:p>
          <a:p>
            <a:pPr lvl="1">
              <a:defRPr/>
            </a:pPr>
            <a:endParaRPr lang="lv-LV" sz="1600" dirty="0"/>
          </a:p>
          <a:p>
            <a:pPr marL="0" lvl="1">
              <a:tabLst>
                <a:tab pos="263525" algn="l"/>
              </a:tabLst>
              <a:defRPr/>
            </a:pPr>
            <a:r>
              <a:rPr lang="lv-LV" sz="1600" dirty="0"/>
              <a:t>Risku analīze ietver:</a:t>
            </a:r>
          </a:p>
          <a:p>
            <a:pPr marL="742950" lvl="1" indent="-285750">
              <a:buFont typeface="Arial" panose="020B0604020202020204" pitchFamily="34" charset="0"/>
              <a:buChar char="•"/>
              <a:defRPr/>
            </a:pPr>
            <a:r>
              <a:rPr lang="lv-LV" sz="1600" dirty="0"/>
              <a:t>kritisko mainīgo iespējamo vērtību varbūtības sadalījuma noteikšanu;</a:t>
            </a:r>
          </a:p>
          <a:p>
            <a:pPr marL="742950" lvl="1" indent="-285750">
              <a:buFont typeface="Arial" panose="020B0604020202020204" pitchFamily="34" charset="0"/>
              <a:buChar char="•"/>
              <a:defRPr/>
            </a:pPr>
            <a:r>
              <a:rPr lang="lv-LV" sz="1600" dirty="0"/>
              <a:t>kritiskā mainīgā paredzamās vērtības noteikšanu;</a:t>
            </a:r>
          </a:p>
          <a:p>
            <a:pPr marL="742950" lvl="1" indent="-285750">
              <a:buFont typeface="Arial" panose="020B0604020202020204" pitchFamily="34" charset="0"/>
              <a:buChar char="•"/>
              <a:defRPr/>
            </a:pPr>
            <a:r>
              <a:rPr lang="lv-LV" sz="1600" dirty="0"/>
              <a:t>ENPV paredzamās vērtības noteikšanu;</a:t>
            </a:r>
          </a:p>
          <a:p>
            <a:pPr marL="742950" lvl="1" indent="-285750">
              <a:buFont typeface="Arial" panose="020B0604020202020204" pitchFamily="34" charset="0"/>
              <a:buChar char="•"/>
              <a:defRPr/>
            </a:pPr>
            <a:r>
              <a:rPr lang="lv-LV" sz="1600" dirty="0"/>
              <a:t>risku pārvaldības pasākumu definēšanu.</a:t>
            </a:r>
          </a:p>
          <a:p>
            <a:endParaRPr lang="lv-LV" sz="1600" dirty="0"/>
          </a:p>
          <a:p>
            <a:endParaRPr lang="lv-LV" sz="1600" dirty="0"/>
          </a:p>
        </p:txBody>
      </p:sp>
    </p:spTree>
    <p:extLst>
      <p:ext uri="{BB962C8B-B14F-4D97-AF65-F5344CB8AC3E}">
        <p14:creationId xmlns:p14="http://schemas.microsoft.com/office/powerpoint/2010/main" xmlns="" val="1940675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RISKU ANALĪZE</a:t>
            </a:r>
            <a:endParaRPr lang="lv-LV" altLang="lv-LV" sz="2400" b="1" dirty="0"/>
          </a:p>
        </p:txBody>
      </p:sp>
      <p:sp>
        <p:nvSpPr>
          <p:cNvPr id="5" name="Content Placeholder 2"/>
          <p:cNvSpPr>
            <a:spLocks noGrp="1"/>
          </p:cNvSpPr>
          <p:nvPr>
            <p:ph idx="1"/>
          </p:nvPr>
        </p:nvSpPr>
        <p:spPr>
          <a:xfrm>
            <a:off x="184878" y="3345727"/>
            <a:ext cx="6216192" cy="4363703"/>
          </a:xfrm>
        </p:spPr>
        <p:txBody>
          <a:bodyPr/>
          <a:lstStyle/>
          <a:p>
            <a:pPr marL="274320" lvl="1" indent="0" eaLnBrk="1" hangingPunct="1">
              <a:buNone/>
            </a:pPr>
            <a:r>
              <a:rPr lang="lv-LV" altLang="lv-LV" sz="1600" dirty="0">
                <a:solidFill>
                  <a:schemeClr val="tx1"/>
                </a:solidFill>
              </a:rPr>
              <a:t>Kritiskā mainīgā vērtību nosaka ar formulu</a:t>
            </a:r>
          </a:p>
          <a:p>
            <a:pPr marL="274320" lvl="1" indent="0" eaLnBrk="1" hangingPunct="1">
              <a:buNone/>
            </a:pPr>
            <a:endParaRPr lang="lv-LV" altLang="lv-LV" sz="1600" dirty="0">
              <a:solidFill>
                <a:schemeClr val="tx1"/>
              </a:solidFill>
            </a:endParaRPr>
          </a:p>
          <a:p>
            <a:pPr lvl="1" eaLnBrk="1" hangingPunct="1">
              <a:buClrTx/>
            </a:pPr>
            <a:r>
              <a:rPr lang="lv-LV" altLang="lv-LV" sz="1600" dirty="0">
                <a:solidFill>
                  <a:schemeClr val="tx1"/>
                </a:solidFill>
              </a:rPr>
              <a:t>a</a:t>
            </a:r>
            <a:r>
              <a:rPr lang="lv-LV" altLang="lv-LV" sz="1600" baseline="-25000" dirty="0">
                <a:solidFill>
                  <a:schemeClr val="tx1"/>
                </a:solidFill>
              </a:rPr>
              <a:t>i </a:t>
            </a:r>
            <a:r>
              <a:rPr lang="lv-LV" altLang="lv-LV" sz="1600" dirty="0">
                <a:solidFill>
                  <a:schemeClr val="tx1"/>
                </a:solidFill>
              </a:rPr>
              <a:t>–mainīgā vērtības iespējamo izmaiņu lielums (procentos vai mainīgā absolūtā vērtība);</a:t>
            </a:r>
          </a:p>
          <a:p>
            <a:pPr lvl="1" eaLnBrk="1" hangingPunct="1">
              <a:buClrTx/>
            </a:pPr>
            <a:r>
              <a:rPr lang="lv-LV" altLang="lv-LV" sz="1600" dirty="0" err="1">
                <a:solidFill>
                  <a:schemeClr val="tx1"/>
                </a:solidFill>
              </a:rPr>
              <a:t>p</a:t>
            </a:r>
            <a:r>
              <a:rPr lang="lv-LV" altLang="lv-LV" sz="1600" baseline="-25000" dirty="0" err="1">
                <a:solidFill>
                  <a:schemeClr val="tx1"/>
                </a:solidFill>
              </a:rPr>
              <a:t>i</a:t>
            </a:r>
            <a:r>
              <a:rPr lang="lv-LV" altLang="lv-LV" sz="1600" dirty="0">
                <a:solidFill>
                  <a:schemeClr val="tx1"/>
                </a:solidFill>
              </a:rPr>
              <a:t> – atbilstošo mainīgā vērtības iespējamo izmaiņu iestāšanās varbūtība.</a:t>
            </a:r>
          </a:p>
          <a:p>
            <a:pPr lvl="1" eaLnBrk="1" hangingPunct="1"/>
            <a:endParaRPr lang="lv-LV" altLang="lv-LV" dirty="0"/>
          </a:p>
          <a:p>
            <a:pPr eaLnBrk="1" hangingPunct="1">
              <a:buFont typeface="Arial" panose="020B0604020202020204" pitchFamily="34" charset="0"/>
              <a:buNone/>
            </a:pPr>
            <a:endParaRPr lang="lv-LV" altLang="lv-LV" dirty="0"/>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89750" y="3019028"/>
            <a:ext cx="1061520" cy="9873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 name="Table 9"/>
          <p:cNvGraphicFramePr>
            <a:graphicFrameLocks noGrp="1"/>
          </p:cNvGraphicFramePr>
          <p:nvPr>
            <p:extLst>
              <p:ext uri="{D42A27DB-BD31-4B8C-83A1-F6EECF244321}">
                <p14:modId xmlns:p14="http://schemas.microsoft.com/office/powerpoint/2010/main" xmlns="" val="1555740401"/>
              </p:ext>
            </p:extLst>
          </p:nvPr>
        </p:nvGraphicFramePr>
        <p:xfrm>
          <a:off x="7220931" y="3345727"/>
          <a:ext cx="4378399" cy="1645976"/>
        </p:xfrm>
        <a:graphic>
          <a:graphicData uri="http://schemas.openxmlformats.org/drawingml/2006/table">
            <a:tbl>
              <a:tblPr firstRow="1" bandRow="1">
                <a:tableStyleId>{F5AB1C69-6EDB-4FF4-983F-18BD219EF322}</a:tableStyleId>
              </a:tblPr>
              <a:tblGrid>
                <a:gridCol w="1002008">
                  <a:extLst>
                    <a:ext uri="{9D8B030D-6E8A-4147-A177-3AD203B41FA5}">
                      <a16:colId xmlns:a16="http://schemas.microsoft.com/office/drawing/2014/main" xmlns="" val="20000"/>
                    </a:ext>
                  </a:extLst>
                </a:gridCol>
                <a:gridCol w="1187191">
                  <a:extLst>
                    <a:ext uri="{9D8B030D-6E8A-4147-A177-3AD203B41FA5}">
                      <a16:colId xmlns:a16="http://schemas.microsoft.com/office/drawing/2014/main" xmlns="" val="20001"/>
                    </a:ext>
                  </a:extLst>
                </a:gridCol>
                <a:gridCol w="1094600">
                  <a:extLst>
                    <a:ext uri="{9D8B030D-6E8A-4147-A177-3AD203B41FA5}">
                      <a16:colId xmlns:a16="http://schemas.microsoft.com/office/drawing/2014/main" xmlns="" val="20002"/>
                    </a:ext>
                  </a:extLst>
                </a:gridCol>
                <a:gridCol w="1094600">
                  <a:extLst>
                    <a:ext uri="{9D8B030D-6E8A-4147-A177-3AD203B41FA5}">
                      <a16:colId xmlns:a16="http://schemas.microsoft.com/office/drawing/2014/main" xmlns="" val="20003"/>
                    </a:ext>
                  </a:extLst>
                </a:gridCol>
              </a:tblGrid>
              <a:tr h="492375">
                <a:tc>
                  <a:txBody>
                    <a:bodyPr/>
                    <a:lstStyle/>
                    <a:p>
                      <a:pPr algn="ctr"/>
                      <a:endParaRPr lang="lv-LV" sz="1400" dirty="0"/>
                    </a:p>
                  </a:txBody>
                  <a:tcPr marL="91433" marR="91433" marT="45727" marB="45727" anchor="ctr"/>
                </a:tc>
                <a:tc>
                  <a:txBody>
                    <a:bodyPr/>
                    <a:lstStyle/>
                    <a:p>
                      <a:pPr algn="ctr"/>
                      <a:r>
                        <a:rPr lang="lv-LV" sz="1400" dirty="0"/>
                        <a:t>Mainīgā</a:t>
                      </a:r>
                      <a:r>
                        <a:rPr lang="lv-LV" sz="1400" baseline="0" dirty="0"/>
                        <a:t> izmaiņas</a:t>
                      </a:r>
                      <a:endParaRPr lang="lv-LV" sz="1400" dirty="0"/>
                    </a:p>
                  </a:txBody>
                  <a:tcPr marL="91433" marR="91433" marT="45727" marB="45727" anchor="ctr"/>
                </a:tc>
                <a:tc>
                  <a:txBody>
                    <a:bodyPr/>
                    <a:lstStyle/>
                    <a:p>
                      <a:pPr algn="ctr"/>
                      <a:r>
                        <a:rPr lang="lv-LV" sz="1400" dirty="0"/>
                        <a:t>Varbūtības pakāpe</a:t>
                      </a:r>
                    </a:p>
                  </a:txBody>
                  <a:tcPr marL="91433" marR="91433" marT="45727" marB="45727" anchor="ctr"/>
                </a:tc>
                <a:tc>
                  <a:txBody>
                    <a:bodyPr/>
                    <a:lstStyle/>
                    <a:p>
                      <a:pPr algn="ctr"/>
                      <a:r>
                        <a:rPr lang="lv-LV" sz="1400" dirty="0"/>
                        <a:t>Mainīgā paredzamā vērtība</a:t>
                      </a:r>
                    </a:p>
                  </a:txBody>
                  <a:tcPr marL="91433" marR="91433" marT="45727" marB="45727" anchor="ctr"/>
                </a:tc>
                <a:extLst>
                  <a:ext uri="{0D108BD9-81ED-4DB2-BD59-A6C34878D82A}">
                    <a16:rowId xmlns:a16="http://schemas.microsoft.com/office/drawing/2014/main" xmlns="" val="10000"/>
                  </a:ext>
                </a:extLst>
              </a:tr>
              <a:tr h="205162">
                <a:tc rowSpan="3">
                  <a:txBody>
                    <a:bodyPr/>
                    <a:lstStyle/>
                    <a:p>
                      <a:pPr algn="ctr"/>
                      <a:r>
                        <a:rPr lang="lv-LV" sz="1400" dirty="0"/>
                        <a:t>Kritiskais mainīgais</a:t>
                      </a:r>
                    </a:p>
                  </a:txBody>
                  <a:tcPr marL="91433" marR="91433" marT="45727" marB="45727" anchor="ctr"/>
                </a:tc>
                <a:tc>
                  <a:txBody>
                    <a:bodyPr/>
                    <a:lstStyle/>
                    <a:p>
                      <a:pPr algn="ctr"/>
                      <a:r>
                        <a:rPr lang="lv-LV" sz="1400" dirty="0"/>
                        <a:t>-15%</a:t>
                      </a:r>
                    </a:p>
                  </a:txBody>
                  <a:tcPr marL="91433" marR="91433" marT="45727" marB="45727"/>
                </a:tc>
                <a:tc>
                  <a:txBody>
                    <a:bodyPr/>
                    <a:lstStyle/>
                    <a:p>
                      <a:pPr algn="ctr"/>
                      <a:r>
                        <a:rPr lang="lv-LV" sz="1400" dirty="0"/>
                        <a:t>5%</a:t>
                      </a:r>
                    </a:p>
                  </a:txBody>
                  <a:tcPr marL="91433" marR="91433" marT="45727" marB="45727"/>
                </a:tc>
                <a:tc rowSpan="3">
                  <a:txBody>
                    <a:bodyPr/>
                    <a:lstStyle/>
                    <a:p>
                      <a:pPr algn="ctr"/>
                      <a:r>
                        <a:rPr lang="lv-LV" sz="1400" dirty="0"/>
                        <a:t>+3,00%</a:t>
                      </a:r>
                    </a:p>
                  </a:txBody>
                  <a:tcPr marL="91433" marR="91433" marT="45727" marB="45727" anchor="ctr"/>
                </a:tc>
                <a:extLst>
                  <a:ext uri="{0D108BD9-81ED-4DB2-BD59-A6C34878D82A}">
                    <a16:rowId xmlns:a16="http://schemas.microsoft.com/office/drawing/2014/main" xmlns="" val="10001"/>
                  </a:ext>
                </a:extLst>
              </a:tr>
              <a:tr h="205162">
                <a:tc vMerge="1">
                  <a:txBody>
                    <a:bodyPr/>
                    <a:lstStyle/>
                    <a:p>
                      <a:endParaRPr lang="lv-LV"/>
                    </a:p>
                  </a:txBody>
                  <a:tcPr/>
                </a:tc>
                <a:tc>
                  <a:txBody>
                    <a:bodyPr/>
                    <a:lstStyle/>
                    <a:p>
                      <a:pPr algn="ctr"/>
                      <a:r>
                        <a:rPr lang="lv-LV" sz="1400" dirty="0"/>
                        <a:t>0%</a:t>
                      </a:r>
                    </a:p>
                  </a:txBody>
                  <a:tcPr marL="91433" marR="91433" marT="45727" marB="45727"/>
                </a:tc>
                <a:tc>
                  <a:txBody>
                    <a:bodyPr/>
                    <a:lstStyle/>
                    <a:p>
                      <a:pPr algn="ctr"/>
                      <a:r>
                        <a:rPr lang="lv-LV" sz="1400" dirty="0"/>
                        <a:t>70%</a:t>
                      </a:r>
                    </a:p>
                  </a:txBody>
                  <a:tcPr marL="91433" marR="91433" marT="45727" marB="45727"/>
                </a:tc>
                <a:tc vMerge="1">
                  <a:txBody>
                    <a:bodyPr/>
                    <a:lstStyle/>
                    <a:p>
                      <a:pPr algn="ctr"/>
                      <a:endParaRPr lang="lv-LV" dirty="0"/>
                    </a:p>
                  </a:txBody>
                  <a:tcPr/>
                </a:tc>
                <a:extLst>
                  <a:ext uri="{0D108BD9-81ED-4DB2-BD59-A6C34878D82A}">
                    <a16:rowId xmlns:a16="http://schemas.microsoft.com/office/drawing/2014/main" xmlns="" val="10002"/>
                  </a:ext>
                </a:extLst>
              </a:tr>
              <a:tr h="205162">
                <a:tc vMerge="1">
                  <a:txBody>
                    <a:bodyPr/>
                    <a:lstStyle/>
                    <a:p>
                      <a:endParaRPr lang="lv-LV" dirty="0"/>
                    </a:p>
                  </a:txBody>
                  <a:tcPr/>
                </a:tc>
                <a:tc>
                  <a:txBody>
                    <a:bodyPr/>
                    <a:lstStyle/>
                    <a:p>
                      <a:pPr algn="ctr"/>
                      <a:r>
                        <a:rPr lang="lv-LV" sz="1400" dirty="0"/>
                        <a:t>+15%</a:t>
                      </a:r>
                    </a:p>
                  </a:txBody>
                  <a:tcPr marL="91433" marR="91433" marT="45727" marB="45727"/>
                </a:tc>
                <a:tc>
                  <a:txBody>
                    <a:bodyPr/>
                    <a:lstStyle/>
                    <a:p>
                      <a:pPr algn="ctr"/>
                      <a:r>
                        <a:rPr lang="lv-LV" sz="1400" dirty="0"/>
                        <a:t>25%</a:t>
                      </a:r>
                    </a:p>
                  </a:txBody>
                  <a:tcPr marL="91433" marR="91433" marT="45727" marB="45727"/>
                </a:tc>
                <a:tc vMerge="1">
                  <a:txBody>
                    <a:bodyPr/>
                    <a:lstStyle/>
                    <a:p>
                      <a:pPr algn="ctr"/>
                      <a:endParaRPr lang="lv-LV" dirty="0"/>
                    </a:p>
                  </a:txBody>
                  <a:tcPr/>
                </a:tc>
                <a:extLst>
                  <a:ext uri="{0D108BD9-81ED-4DB2-BD59-A6C34878D82A}">
                    <a16:rowId xmlns:a16="http://schemas.microsoft.com/office/drawing/2014/main" xmlns="" val="1000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935421010"/>
              </p:ext>
            </p:extLst>
          </p:nvPr>
        </p:nvGraphicFramePr>
        <p:xfrm>
          <a:off x="7220932" y="942680"/>
          <a:ext cx="4378398" cy="1432560"/>
        </p:xfrm>
        <a:graphic>
          <a:graphicData uri="http://schemas.openxmlformats.org/drawingml/2006/table">
            <a:tbl>
              <a:tblPr firstRow="1" bandRow="1">
                <a:tableStyleId>{F5AB1C69-6EDB-4FF4-983F-18BD219EF322}</a:tableStyleId>
              </a:tblPr>
              <a:tblGrid>
                <a:gridCol w="1459466">
                  <a:extLst>
                    <a:ext uri="{9D8B030D-6E8A-4147-A177-3AD203B41FA5}">
                      <a16:colId xmlns:a16="http://schemas.microsoft.com/office/drawing/2014/main" xmlns="" val="20000"/>
                    </a:ext>
                  </a:extLst>
                </a:gridCol>
                <a:gridCol w="1459466">
                  <a:extLst>
                    <a:ext uri="{9D8B030D-6E8A-4147-A177-3AD203B41FA5}">
                      <a16:colId xmlns:a16="http://schemas.microsoft.com/office/drawing/2014/main" xmlns="" val="20001"/>
                    </a:ext>
                  </a:extLst>
                </a:gridCol>
                <a:gridCol w="1459466">
                  <a:extLst>
                    <a:ext uri="{9D8B030D-6E8A-4147-A177-3AD203B41FA5}">
                      <a16:colId xmlns:a16="http://schemas.microsoft.com/office/drawing/2014/main" xmlns="" val="20002"/>
                    </a:ext>
                  </a:extLst>
                </a:gridCol>
              </a:tblGrid>
              <a:tr h="392487">
                <a:tc>
                  <a:txBody>
                    <a:bodyPr/>
                    <a:lstStyle/>
                    <a:p>
                      <a:pPr algn="ctr"/>
                      <a:endParaRPr lang="lv-LV" sz="1400" dirty="0"/>
                    </a:p>
                  </a:txBody>
                  <a:tcPr marL="91447" marR="91447" anchor="ctr"/>
                </a:tc>
                <a:tc>
                  <a:txBody>
                    <a:bodyPr/>
                    <a:lstStyle/>
                    <a:p>
                      <a:pPr algn="ctr"/>
                      <a:r>
                        <a:rPr lang="lv-LV" sz="1400" dirty="0"/>
                        <a:t>Mainīgā</a:t>
                      </a:r>
                      <a:r>
                        <a:rPr lang="lv-LV" sz="1400" baseline="0" dirty="0"/>
                        <a:t> izmaiņas</a:t>
                      </a:r>
                      <a:endParaRPr lang="lv-LV" sz="1400" dirty="0"/>
                    </a:p>
                  </a:txBody>
                  <a:tcPr marL="91447" marR="91447" anchor="ctr"/>
                </a:tc>
                <a:tc>
                  <a:txBody>
                    <a:bodyPr/>
                    <a:lstStyle/>
                    <a:p>
                      <a:pPr algn="ctr"/>
                      <a:r>
                        <a:rPr lang="lv-LV" sz="1400" dirty="0"/>
                        <a:t>Varbūtības pakāpe</a:t>
                      </a:r>
                    </a:p>
                  </a:txBody>
                  <a:tcPr marL="91447" marR="91447" anchor="ctr"/>
                </a:tc>
                <a:extLst>
                  <a:ext uri="{0D108BD9-81ED-4DB2-BD59-A6C34878D82A}">
                    <a16:rowId xmlns:a16="http://schemas.microsoft.com/office/drawing/2014/main" xmlns="" val="10000"/>
                  </a:ext>
                </a:extLst>
              </a:tr>
              <a:tr h="268240">
                <a:tc rowSpan="3">
                  <a:txBody>
                    <a:bodyPr/>
                    <a:lstStyle/>
                    <a:p>
                      <a:pPr algn="ctr"/>
                      <a:r>
                        <a:rPr lang="lv-LV" sz="1400" dirty="0"/>
                        <a:t>Kritiskais mainīgais</a:t>
                      </a:r>
                      <a:endParaRPr lang="lv-LV" sz="1400" b="1" dirty="0"/>
                    </a:p>
                  </a:txBody>
                  <a:tcPr marL="91447" marR="91447" anchor="ctr"/>
                </a:tc>
                <a:tc>
                  <a:txBody>
                    <a:bodyPr/>
                    <a:lstStyle/>
                    <a:p>
                      <a:pPr algn="ctr"/>
                      <a:r>
                        <a:rPr lang="lv-LV" sz="1400" dirty="0"/>
                        <a:t>-15%</a:t>
                      </a:r>
                    </a:p>
                  </a:txBody>
                  <a:tcPr marL="91447" marR="91447"/>
                </a:tc>
                <a:tc>
                  <a:txBody>
                    <a:bodyPr/>
                    <a:lstStyle/>
                    <a:p>
                      <a:pPr algn="ctr"/>
                      <a:r>
                        <a:rPr lang="lv-LV" sz="1400" dirty="0"/>
                        <a:t>5%</a:t>
                      </a:r>
                    </a:p>
                  </a:txBody>
                  <a:tcPr marL="91447" marR="91447"/>
                </a:tc>
                <a:extLst>
                  <a:ext uri="{0D108BD9-81ED-4DB2-BD59-A6C34878D82A}">
                    <a16:rowId xmlns:a16="http://schemas.microsoft.com/office/drawing/2014/main" xmlns="" val="10001"/>
                  </a:ext>
                </a:extLst>
              </a:tr>
              <a:tr h="268240">
                <a:tc vMerge="1">
                  <a:txBody>
                    <a:bodyPr/>
                    <a:lstStyle/>
                    <a:p>
                      <a:endParaRPr lang="lv-LV"/>
                    </a:p>
                  </a:txBody>
                  <a:tcPr/>
                </a:tc>
                <a:tc>
                  <a:txBody>
                    <a:bodyPr/>
                    <a:lstStyle/>
                    <a:p>
                      <a:pPr algn="ctr"/>
                      <a:r>
                        <a:rPr lang="lv-LV" sz="1400" dirty="0"/>
                        <a:t>0%</a:t>
                      </a:r>
                    </a:p>
                  </a:txBody>
                  <a:tcPr marL="91447" marR="91447"/>
                </a:tc>
                <a:tc>
                  <a:txBody>
                    <a:bodyPr/>
                    <a:lstStyle/>
                    <a:p>
                      <a:pPr algn="ctr"/>
                      <a:r>
                        <a:rPr lang="lv-LV" sz="1400" dirty="0"/>
                        <a:t>70%</a:t>
                      </a:r>
                    </a:p>
                  </a:txBody>
                  <a:tcPr marL="91447" marR="91447"/>
                </a:tc>
                <a:extLst>
                  <a:ext uri="{0D108BD9-81ED-4DB2-BD59-A6C34878D82A}">
                    <a16:rowId xmlns:a16="http://schemas.microsoft.com/office/drawing/2014/main" xmlns="" val="10002"/>
                  </a:ext>
                </a:extLst>
              </a:tr>
              <a:tr h="268240">
                <a:tc vMerge="1">
                  <a:txBody>
                    <a:bodyPr/>
                    <a:lstStyle/>
                    <a:p>
                      <a:endParaRPr lang="lv-LV" dirty="0"/>
                    </a:p>
                  </a:txBody>
                  <a:tcPr/>
                </a:tc>
                <a:tc>
                  <a:txBody>
                    <a:bodyPr/>
                    <a:lstStyle/>
                    <a:p>
                      <a:pPr algn="ctr"/>
                      <a:r>
                        <a:rPr lang="lv-LV" sz="1400" dirty="0"/>
                        <a:t>15%</a:t>
                      </a:r>
                    </a:p>
                  </a:txBody>
                  <a:tcPr marL="91447" marR="91447"/>
                </a:tc>
                <a:tc>
                  <a:txBody>
                    <a:bodyPr/>
                    <a:lstStyle/>
                    <a:p>
                      <a:pPr algn="ctr"/>
                      <a:r>
                        <a:rPr lang="lv-LV" sz="1400" dirty="0"/>
                        <a:t>25%</a:t>
                      </a:r>
                    </a:p>
                  </a:txBody>
                  <a:tcPr marL="91447" marR="91447"/>
                </a:tc>
                <a:extLst>
                  <a:ext uri="{0D108BD9-81ED-4DB2-BD59-A6C34878D82A}">
                    <a16:rowId xmlns:a16="http://schemas.microsoft.com/office/drawing/2014/main" xmlns="" val="10003"/>
                  </a:ext>
                </a:extLst>
              </a:tr>
            </a:tbl>
          </a:graphicData>
        </a:graphic>
      </p:graphicFrame>
      <p:sp>
        <p:nvSpPr>
          <p:cNvPr id="2" name="Rectangle 1"/>
          <p:cNvSpPr/>
          <p:nvPr/>
        </p:nvSpPr>
        <p:spPr>
          <a:xfrm>
            <a:off x="542828" y="1067674"/>
            <a:ext cx="6096000" cy="1354217"/>
          </a:xfrm>
          <a:prstGeom prst="rect">
            <a:avLst/>
          </a:prstGeom>
        </p:spPr>
        <p:txBody>
          <a:bodyPr>
            <a:spAutoFit/>
          </a:bodyPr>
          <a:lstStyle/>
          <a:p>
            <a:r>
              <a:rPr lang="lv-LV" altLang="lv-LV" sz="1600" dirty="0"/>
              <a:t>Kritisko mainīgo iespējamo vērtību varbūtības sadalījumu nosaka izmantojot:</a:t>
            </a:r>
          </a:p>
          <a:p>
            <a:pPr marL="285750" indent="-285750">
              <a:buFont typeface="Arial" panose="020B0604020202020204" pitchFamily="34" charset="0"/>
              <a:buChar char="•"/>
            </a:pPr>
            <a:r>
              <a:rPr lang="lv-LV" altLang="lv-LV" sz="1600" dirty="0"/>
              <a:t>Kvantitatīvo pieeju – vēsturisko datu pielietojums, statistisko metožu izmantošana</a:t>
            </a:r>
          </a:p>
          <a:p>
            <a:pPr marL="285750" indent="-285750">
              <a:buFont typeface="Arial" panose="020B0604020202020204" pitchFamily="34" charset="0"/>
              <a:buChar char="•"/>
            </a:pPr>
            <a:r>
              <a:rPr lang="lv-LV" altLang="lv-LV" sz="1600" dirty="0"/>
              <a:t>Kvalitatīvā pieeju – ekspertu vērtējums</a:t>
            </a:r>
          </a:p>
        </p:txBody>
      </p:sp>
    </p:spTree>
    <p:extLst>
      <p:ext uri="{BB962C8B-B14F-4D97-AF65-F5344CB8AC3E}">
        <p14:creationId xmlns:p14="http://schemas.microsoft.com/office/powerpoint/2010/main" xmlns="" val="706874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RISKU ANALĪZE</a:t>
            </a:r>
            <a:endParaRPr lang="lv-LV" altLang="lv-LV" sz="2400" b="1" dirty="0"/>
          </a:p>
        </p:txBody>
      </p:sp>
      <p:sp>
        <p:nvSpPr>
          <p:cNvPr id="5" name="Content Placeholder 2"/>
          <p:cNvSpPr>
            <a:spLocks noGrp="1"/>
          </p:cNvSpPr>
          <p:nvPr>
            <p:ph idx="1"/>
          </p:nvPr>
        </p:nvSpPr>
        <p:spPr>
          <a:xfrm>
            <a:off x="184878" y="4260127"/>
            <a:ext cx="11608052" cy="4363703"/>
          </a:xfrm>
        </p:spPr>
        <p:txBody>
          <a:bodyPr/>
          <a:lstStyle/>
          <a:p>
            <a:pPr marL="274320" lvl="1" indent="0">
              <a:buNone/>
            </a:pPr>
            <a:r>
              <a:rPr lang="lv-LV" altLang="lv-LV" sz="1800" b="1" dirty="0">
                <a:solidFill>
                  <a:schemeClr val="tx1"/>
                </a:solidFill>
              </a:rPr>
              <a:t>Risku pārvaldības pasākumu definēšana </a:t>
            </a:r>
          </a:p>
          <a:p>
            <a:pPr marL="274320" lvl="1" indent="0">
              <a:buNone/>
            </a:pPr>
            <a:r>
              <a:rPr lang="lv-LV" altLang="lv-LV" sz="1600" dirty="0">
                <a:solidFill>
                  <a:schemeClr val="tx1"/>
                </a:solidFill>
              </a:rPr>
              <a:t>Jāraksturo risku pārvaldības pasākumi, ko plānots veikt projekta ietvaros, lai novērstu risku iestāšanos vai mazinātu to ietekmi.</a:t>
            </a:r>
          </a:p>
          <a:p>
            <a:pPr lvl="1" eaLnBrk="1" hangingPunct="1"/>
            <a:endParaRPr lang="lv-LV" altLang="lv-LV" dirty="0"/>
          </a:p>
          <a:p>
            <a:pPr eaLnBrk="1" hangingPunct="1">
              <a:buFont typeface="Arial" panose="020B0604020202020204" pitchFamily="34" charset="0"/>
              <a:buNone/>
            </a:pPr>
            <a:endParaRPr lang="lv-LV" altLang="lv-LV" dirty="0"/>
          </a:p>
        </p:txBody>
      </p:sp>
      <p:sp>
        <p:nvSpPr>
          <p:cNvPr id="2" name="Rectangle 1"/>
          <p:cNvSpPr/>
          <p:nvPr/>
        </p:nvSpPr>
        <p:spPr>
          <a:xfrm>
            <a:off x="542828" y="1067674"/>
            <a:ext cx="11250102" cy="584775"/>
          </a:xfrm>
          <a:prstGeom prst="rect">
            <a:avLst/>
          </a:prstGeom>
        </p:spPr>
        <p:txBody>
          <a:bodyPr wrap="square">
            <a:spAutoFit/>
          </a:bodyPr>
          <a:lstStyle/>
          <a:p>
            <a:r>
              <a:rPr lang="lv-LV" altLang="lv-LV" sz="1600" dirty="0"/>
              <a:t>Nākamais solis ir ENPV paredzamās vērtības noteikšana – tajā ENPV vērtība ir jānosaka pie aprēķinātās kritiskā mainīgā paredzamās vērtības</a:t>
            </a:r>
          </a:p>
        </p:txBody>
      </p:sp>
      <p:graphicFrame>
        <p:nvGraphicFramePr>
          <p:cNvPr id="9" name="Table 8"/>
          <p:cNvGraphicFramePr>
            <a:graphicFrameLocks noGrp="1"/>
          </p:cNvGraphicFramePr>
          <p:nvPr>
            <p:extLst>
              <p:ext uri="{D42A27DB-BD31-4B8C-83A1-F6EECF244321}">
                <p14:modId xmlns:p14="http://schemas.microsoft.com/office/powerpoint/2010/main" xmlns="" val="3943522843"/>
              </p:ext>
            </p:extLst>
          </p:nvPr>
        </p:nvGraphicFramePr>
        <p:xfrm>
          <a:off x="542828" y="1785071"/>
          <a:ext cx="6412365" cy="1645976"/>
        </p:xfrm>
        <a:graphic>
          <a:graphicData uri="http://schemas.openxmlformats.org/drawingml/2006/table">
            <a:tbl>
              <a:tblPr firstRow="1" bandRow="1">
                <a:tableStyleId>{F5AB1C69-6EDB-4FF4-983F-18BD219EF322}</a:tableStyleId>
              </a:tblPr>
              <a:tblGrid>
                <a:gridCol w="1282473">
                  <a:extLst>
                    <a:ext uri="{9D8B030D-6E8A-4147-A177-3AD203B41FA5}">
                      <a16:colId xmlns:a16="http://schemas.microsoft.com/office/drawing/2014/main" xmlns="" val="20000"/>
                    </a:ext>
                  </a:extLst>
                </a:gridCol>
                <a:gridCol w="1282473">
                  <a:extLst>
                    <a:ext uri="{9D8B030D-6E8A-4147-A177-3AD203B41FA5}">
                      <a16:colId xmlns:a16="http://schemas.microsoft.com/office/drawing/2014/main" xmlns="" val="20001"/>
                    </a:ext>
                  </a:extLst>
                </a:gridCol>
                <a:gridCol w="1282473">
                  <a:extLst>
                    <a:ext uri="{9D8B030D-6E8A-4147-A177-3AD203B41FA5}">
                      <a16:colId xmlns:a16="http://schemas.microsoft.com/office/drawing/2014/main" xmlns="" val="20002"/>
                    </a:ext>
                  </a:extLst>
                </a:gridCol>
                <a:gridCol w="1282473">
                  <a:extLst>
                    <a:ext uri="{9D8B030D-6E8A-4147-A177-3AD203B41FA5}">
                      <a16:colId xmlns:a16="http://schemas.microsoft.com/office/drawing/2014/main" xmlns="" val="20003"/>
                    </a:ext>
                  </a:extLst>
                </a:gridCol>
                <a:gridCol w="1282473">
                  <a:extLst>
                    <a:ext uri="{9D8B030D-6E8A-4147-A177-3AD203B41FA5}">
                      <a16:colId xmlns:a16="http://schemas.microsoft.com/office/drawing/2014/main" xmlns="" val="20004"/>
                    </a:ext>
                  </a:extLst>
                </a:gridCol>
              </a:tblGrid>
              <a:tr h="429271">
                <a:tc>
                  <a:txBody>
                    <a:bodyPr/>
                    <a:lstStyle/>
                    <a:p>
                      <a:pPr algn="ctr"/>
                      <a:endParaRPr lang="lv-LV" sz="1400" dirty="0"/>
                    </a:p>
                  </a:txBody>
                  <a:tcPr marL="91449" marR="91449" marT="45727" marB="45727" anchor="ctr"/>
                </a:tc>
                <a:tc>
                  <a:txBody>
                    <a:bodyPr/>
                    <a:lstStyle/>
                    <a:p>
                      <a:pPr algn="ctr"/>
                      <a:r>
                        <a:rPr lang="lv-LV" sz="1400" dirty="0"/>
                        <a:t>Mainīgā</a:t>
                      </a:r>
                      <a:r>
                        <a:rPr lang="lv-LV" sz="1400" baseline="0" dirty="0"/>
                        <a:t> izmaiņas</a:t>
                      </a:r>
                      <a:endParaRPr lang="lv-LV" sz="1400" dirty="0"/>
                    </a:p>
                  </a:txBody>
                  <a:tcPr marL="91449" marR="91449" marT="45727" marB="45727" anchor="ctr"/>
                </a:tc>
                <a:tc>
                  <a:txBody>
                    <a:bodyPr/>
                    <a:lstStyle/>
                    <a:p>
                      <a:pPr algn="ctr"/>
                      <a:r>
                        <a:rPr lang="lv-LV" sz="1400" dirty="0"/>
                        <a:t>Varbūtības pakāpe</a:t>
                      </a:r>
                    </a:p>
                  </a:txBody>
                  <a:tcPr marL="91449" marR="91449" marT="45727" marB="45727" anchor="ctr"/>
                </a:tc>
                <a:tc>
                  <a:txBody>
                    <a:bodyPr/>
                    <a:lstStyle/>
                    <a:p>
                      <a:pPr algn="ctr"/>
                      <a:r>
                        <a:rPr lang="lv-LV" sz="1400" dirty="0"/>
                        <a:t>Mainīgā paredzamā vērtība</a:t>
                      </a:r>
                    </a:p>
                  </a:txBody>
                  <a:tcPr marL="91449" marR="91449" marT="45727" marB="45727" anchor="ctr"/>
                </a:tc>
                <a:tc>
                  <a:txBody>
                    <a:bodyPr/>
                    <a:lstStyle/>
                    <a:p>
                      <a:pPr algn="ctr"/>
                      <a:endParaRPr lang="lv-LV" sz="1400" dirty="0"/>
                    </a:p>
                  </a:txBody>
                  <a:tcPr marL="91449" marR="91449" marT="45727" marB="45727" anchor="ctr"/>
                </a:tc>
                <a:extLst>
                  <a:ext uri="{0D108BD9-81ED-4DB2-BD59-A6C34878D82A}">
                    <a16:rowId xmlns:a16="http://schemas.microsoft.com/office/drawing/2014/main" xmlns="" val="10000"/>
                  </a:ext>
                </a:extLst>
              </a:tr>
              <a:tr h="226562">
                <a:tc rowSpan="3">
                  <a:txBody>
                    <a:bodyPr/>
                    <a:lstStyle/>
                    <a:p>
                      <a:pPr algn="ctr"/>
                      <a:r>
                        <a:rPr lang="lv-LV" sz="1400" dirty="0"/>
                        <a:t>Kritiskais mainīgais</a:t>
                      </a:r>
                    </a:p>
                  </a:txBody>
                  <a:tcPr marL="91449" marR="91449" marT="45727" marB="45727" anchor="ctr"/>
                </a:tc>
                <a:tc>
                  <a:txBody>
                    <a:bodyPr/>
                    <a:lstStyle/>
                    <a:p>
                      <a:pPr algn="ctr"/>
                      <a:r>
                        <a:rPr lang="lv-LV" sz="1400" dirty="0"/>
                        <a:t>-15%</a:t>
                      </a:r>
                    </a:p>
                  </a:txBody>
                  <a:tcPr marL="91449" marR="91449" marT="45727" marB="45727"/>
                </a:tc>
                <a:tc>
                  <a:txBody>
                    <a:bodyPr/>
                    <a:lstStyle/>
                    <a:p>
                      <a:pPr algn="ctr"/>
                      <a:r>
                        <a:rPr lang="lv-LV" sz="1400" dirty="0"/>
                        <a:t>5%</a:t>
                      </a:r>
                    </a:p>
                  </a:txBody>
                  <a:tcPr marL="91449" marR="91449" marT="45727" marB="45727"/>
                </a:tc>
                <a:tc rowSpan="3">
                  <a:txBody>
                    <a:bodyPr/>
                    <a:lstStyle/>
                    <a:p>
                      <a:pPr algn="ctr"/>
                      <a:r>
                        <a:rPr lang="lv-LV" sz="1400" dirty="0"/>
                        <a:t>+3,00%</a:t>
                      </a:r>
                    </a:p>
                  </a:txBody>
                  <a:tcPr marL="91449" marR="91449" marT="45727" marB="45727" anchor="ctr"/>
                </a:tc>
                <a:tc rowSpan="3">
                  <a:txBody>
                    <a:bodyPr/>
                    <a:lstStyle/>
                    <a:p>
                      <a:pPr algn="ctr"/>
                      <a:r>
                        <a:rPr lang="lv-LV" sz="1400" dirty="0"/>
                        <a:t>ENPV</a:t>
                      </a:r>
                      <a:r>
                        <a:rPr lang="lv-LV" sz="1400" baseline="0" dirty="0"/>
                        <a:t> paredzamā vērtība</a:t>
                      </a:r>
                      <a:endParaRPr lang="lv-LV" sz="1400" dirty="0"/>
                    </a:p>
                  </a:txBody>
                  <a:tcPr marL="91449" marR="91449" marT="45727" marB="45727" anchor="ctr"/>
                </a:tc>
                <a:extLst>
                  <a:ext uri="{0D108BD9-81ED-4DB2-BD59-A6C34878D82A}">
                    <a16:rowId xmlns:a16="http://schemas.microsoft.com/office/drawing/2014/main" xmlns="" val="10001"/>
                  </a:ext>
                </a:extLst>
              </a:tr>
              <a:tr h="226562">
                <a:tc vMerge="1">
                  <a:txBody>
                    <a:bodyPr/>
                    <a:lstStyle/>
                    <a:p>
                      <a:endParaRPr lang="lv-LV"/>
                    </a:p>
                  </a:txBody>
                  <a:tcPr/>
                </a:tc>
                <a:tc>
                  <a:txBody>
                    <a:bodyPr/>
                    <a:lstStyle/>
                    <a:p>
                      <a:pPr algn="ctr"/>
                      <a:r>
                        <a:rPr lang="lv-LV" sz="1400" dirty="0"/>
                        <a:t>0%</a:t>
                      </a:r>
                    </a:p>
                  </a:txBody>
                  <a:tcPr marL="91449" marR="91449" marT="45727" marB="45727"/>
                </a:tc>
                <a:tc>
                  <a:txBody>
                    <a:bodyPr/>
                    <a:lstStyle/>
                    <a:p>
                      <a:pPr algn="ctr"/>
                      <a:r>
                        <a:rPr lang="lv-LV" sz="1400" dirty="0"/>
                        <a:t>70%</a:t>
                      </a:r>
                    </a:p>
                  </a:txBody>
                  <a:tcPr marL="91449" marR="91449" marT="45727" marB="45727"/>
                </a:tc>
                <a:tc vMerge="1">
                  <a:txBody>
                    <a:bodyPr/>
                    <a:lstStyle/>
                    <a:p>
                      <a:pPr algn="ctr"/>
                      <a:endParaRPr lang="lv-LV" dirty="0"/>
                    </a:p>
                  </a:txBody>
                  <a:tcPr/>
                </a:tc>
                <a:tc vMerge="1">
                  <a:txBody>
                    <a:bodyPr/>
                    <a:lstStyle/>
                    <a:p>
                      <a:endParaRPr lang="lv-LV"/>
                    </a:p>
                  </a:txBody>
                  <a:tcPr/>
                </a:tc>
                <a:extLst>
                  <a:ext uri="{0D108BD9-81ED-4DB2-BD59-A6C34878D82A}">
                    <a16:rowId xmlns:a16="http://schemas.microsoft.com/office/drawing/2014/main" xmlns="" val="10002"/>
                  </a:ext>
                </a:extLst>
              </a:tr>
              <a:tr h="226562">
                <a:tc vMerge="1">
                  <a:txBody>
                    <a:bodyPr/>
                    <a:lstStyle/>
                    <a:p>
                      <a:endParaRPr lang="lv-LV" dirty="0"/>
                    </a:p>
                  </a:txBody>
                  <a:tcPr/>
                </a:tc>
                <a:tc>
                  <a:txBody>
                    <a:bodyPr/>
                    <a:lstStyle/>
                    <a:p>
                      <a:pPr algn="ctr"/>
                      <a:r>
                        <a:rPr lang="lv-LV" sz="1400" dirty="0"/>
                        <a:t>+15%</a:t>
                      </a:r>
                    </a:p>
                  </a:txBody>
                  <a:tcPr marL="91449" marR="91449" marT="45727" marB="45727"/>
                </a:tc>
                <a:tc>
                  <a:txBody>
                    <a:bodyPr/>
                    <a:lstStyle/>
                    <a:p>
                      <a:pPr algn="ctr"/>
                      <a:r>
                        <a:rPr lang="lv-LV" sz="1400" dirty="0"/>
                        <a:t>25%</a:t>
                      </a:r>
                    </a:p>
                  </a:txBody>
                  <a:tcPr marL="91449" marR="91449" marT="45727" marB="45727"/>
                </a:tc>
                <a:tc vMerge="1">
                  <a:txBody>
                    <a:bodyPr/>
                    <a:lstStyle/>
                    <a:p>
                      <a:pPr algn="ctr"/>
                      <a:endParaRPr lang="lv-LV" dirty="0"/>
                    </a:p>
                  </a:txBody>
                  <a:tcPr/>
                </a:tc>
                <a:tc vMerge="1">
                  <a:txBody>
                    <a:bodyPr/>
                    <a:lstStyle/>
                    <a:p>
                      <a:endParaRPr lang="lv-LV"/>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76711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2.IIA IZSTRĀDES FORMA UN TĀS SATURS</a:t>
            </a:r>
          </a:p>
        </p:txBody>
      </p:sp>
    </p:spTree>
    <p:extLst>
      <p:ext uri="{BB962C8B-B14F-4D97-AF65-F5344CB8AC3E}">
        <p14:creationId xmlns:p14="http://schemas.microsoft.com/office/powerpoint/2010/main" xmlns="" val="3269937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05500" y="5745052"/>
            <a:ext cx="6031572" cy="572765"/>
          </a:xfrm>
          <a:prstGeom prst="rect">
            <a:avLst/>
          </a:prstGeom>
        </p:spPr>
      </p:pic>
      <p:sp>
        <p:nvSpPr>
          <p:cNvPr id="6" name="TextBox 5"/>
          <p:cNvSpPr txBox="1"/>
          <p:nvPr/>
        </p:nvSpPr>
        <p:spPr>
          <a:xfrm>
            <a:off x="203199" y="5671486"/>
            <a:ext cx="7975600" cy="646331"/>
          </a:xfrm>
          <a:prstGeom prst="rect">
            <a:avLst/>
          </a:prstGeom>
          <a:noFill/>
        </p:spPr>
        <p:txBody>
          <a:bodyPr wrap="square" rtlCol="0">
            <a:spAutoFit/>
          </a:bodyPr>
          <a:lstStyle/>
          <a:p>
            <a:r>
              <a:rPr lang="lv-LV" dirty="0"/>
              <a:t>Aizpildot formas, īpaši jāpievērš uzmanību apzīmējumiem!</a:t>
            </a:r>
          </a:p>
          <a:p>
            <a:r>
              <a:rPr lang="lv-LV" dirty="0"/>
              <a:t>Lauku apzīmējumi ir vienādi visās lapās!</a:t>
            </a:r>
          </a:p>
        </p:txBody>
      </p:sp>
      <p:sp>
        <p:nvSpPr>
          <p:cNvPr id="7" name="TextBox 6"/>
          <p:cNvSpPr txBox="1"/>
          <p:nvPr/>
        </p:nvSpPr>
        <p:spPr>
          <a:xfrm>
            <a:off x="338667" y="643468"/>
            <a:ext cx="11133666" cy="3970318"/>
          </a:xfrm>
          <a:prstGeom prst="rect">
            <a:avLst/>
          </a:prstGeom>
          <a:noFill/>
        </p:spPr>
        <p:txBody>
          <a:bodyPr wrap="square" rtlCol="0">
            <a:spAutoFit/>
          </a:bodyPr>
          <a:lstStyle/>
          <a:p>
            <a:r>
              <a:rPr lang="lv-LV" sz="1400" dirty="0"/>
              <a:t>IIA forma sastāv no </a:t>
            </a:r>
            <a:r>
              <a:rPr lang="lv-LV" sz="1400" b="1" dirty="0"/>
              <a:t>18</a:t>
            </a:r>
            <a:r>
              <a:rPr lang="lv-LV" sz="1400" dirty="0"/>
              <a:t> MS Excel izklājlapām. </a:t>
            </a:r>
          </a:p>
          <a:p>
            <a:r>
              <a:rPr lang="lv-LV" sz="1400" dirty="0"/>
              <a:t>No kurām:</a:t>
            </a:r>
          </a:p>
          <a:p>
            <a:endParaRPr lang="lv-LV" sz="1400" dirty="0"/>
          </a:p>
          <a:p>
            <a:pPr marL="285750" indent="-285750">
              <a:buFont typeface="Arial" panose="020B0604020202020204" pitchFamily="34" charset="0"/>
              <a:buChar char="•"/>
            </a:pPr>
            <a:r>
              <a:rPr lang="lv-LV" sz="1400" dirty="0"/>
              <a:t>1 (viena) lapa ir titullapa ar informatīvu saturu;</a:t>
            </a:r>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r>
              <a:rPr lang="lv-LV" sz="1400" dirty="0"/>
              <a:t>7 (septiņas) darba lapas – tās nepieciešams aizpildīt!</a:t>
            </a:r>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r>
              <a:rPr lang="lv-LV" sz="1400" dirty="0"/>
              <a:t>3 (trīs) aprēķinu lapas – tajās rezultāti ģenerējas no iepriekš darba lapās ievadītajiem datiem;</a:t>
            </a:r>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r>
              <a:rPr lang="lv-LV" sz="1400" dirty="0"/>
              <a:t>3 (trīs) rezultātu lapas – tajās tiek atspoguļoti galvenie rezultāti;</a:t>
            </a:r>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r>
              <a:rPr lang="lv-LV" sz="1400" dirty="0"/>
              <a:t>1 (viena) informatīva lapa (MK noteikumu ierobežojumu izpildes kontroles lapa</a:t>
            </a:r>
            <a:r>
              <a:rPr lang="lv-LV" sz="1400" dirty="0" smtClean="0"/>
              <a:t>);</a:t>
            </a:r>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r>
              <a:rPr lang="lv-LV" sz="1400" dirty="0" smtClean="0"/>
              <a:t>4 </a:t>
            </a:r>
            <a:r>
              <a:rPr lang="lv-LV" sz="1400" dirty="0"/>
              <a:t>(četras) lapas satur informāciju, kuru var kopēt uz projekta </a:t>
            </a:r>
            <a:r>
              <a:rPr lang="lv-LV" sz="1400" dirty="0" smtClean="0"/>
              <a:t>iesniegumu.</a:t>
            </a:r>
            <a:endParaRPr lang="lv-LV" sz="1400" dirty="0"/>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endParaRPr lang="lv-LV" sz="1400" dirty="0"/>
          </a:p>
          <a:p>
            <a:pPr marL="285750" indent="-285750"/>
            <a:r>
              <a:rPr lang="lv-LV" sz="1400" b="1" dirty="0"/>
              <a:t>Jāņem vērā, ka šūnas, kuras nav nepieciešamas projekta informācijas ievadīšanai, ir aizsargātas, un rediģēt tās nav iespējams!</a:t>
            </a:r>
          </a:p>
        </p:txBody>
      </p:sp>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VISPĀRĪGA INFORMĀCIJA</a:t>
            </a:r>
          </a:p>
        </p:txBody>
      </p:sp>
    </p:spTree>
    <p:extLst>
      <p:ext uri="{BB962C8B-B14F-4D97-AF65-F5344CB8AC3E}">
        <p14:creationId xmlns:p14="http://schemas.microsoft.com/office/powerpoint/2010/main" xmlns="" val="2357354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5383" y="694269"/>
            <a:ext cx="4920640" cy="3970318"/>
          </a:xfrm>
          <a:prstGeom prst="rect">
            <a:avLst/>
          </a:prstGeom>
          <a:noFill/>
        </p:spPr>
        <p:txBody>
          <a:bodyPr wrap="square" rtlCol="0">
            <a:spAutoFit/>
          </a:bodyPr>
          <a:lstStyle/>
          <a:p>
            <a:r>
              <a:rPr lang="lv-LV" sz="1400" dirty="0"/>
              <a:t>1.1. lauks – ierakstiet projekta iesniedzēju</a:t>
            </a:r>
          </a:p>
          <a:p>
            <a:endParaRPr lang="lv-LV" sz="1400" dirty="0"/>
          </a:p>
          <a:p>
            <a:r>
              <a:rPr lang="lv-LV" sz="1400" dirty="0"/>
              <a:t>1.2. lauks - ierakstiet projekta nosaukumu</a:t>
            </a:r>
          </a:p>
          <a:p>
            <a:endParaRPr lang="lv-LV" sz="1400" dirty="0"/>
          </a:p>
          <a:p>
            <a:r>
              <a:rPr lang="lv-LV" sz="1400" dirty="0"/>
              <a:t>1.3. lauks – izvēlieties </a:t>
            </a:r>
            <a:r>
              <a:rPr lang="lv-LV" sz="1400" dirty="0" smtClean="0"/>
              <a:t>SAM pasākumu, </a:t>
            </a:r>
            <a:r>
              <a:rPr lang="lv-LV" sz="1400" dirty="0"/>
              <a:t>kura ietvaros tiek </a:t>
            </a:r>
          </a:p>
          <a:p>
            <a:r>
              <a:rPr lang="lv-LV" sz="1400" dirty="0" smtClean="0"/>
              <a:t>gatavots </a:t>
            </a:r>
            <a:r>
              <a:rPr lang="lv-LV" sz="1400" dirty="0"/>
              <a:t>projekts</a:t>
            </a:r>
          </a:p>
          <a:p>
            <a:endParaRPr lang="lv-LV" sz="1400" dirty="0"/>
          </a:p>
          <a:p>
            <a:r>
              <a:rPr lang="lv-LV" sz="1400" dirty="0" smtClean="0"/>
              <a:t>1.5. </a:t>
            </a:r>
            <a:r>
              <a:rPr lang="lv-LV" sz="1400" dirty="0"/>
              <a:t>lauks – norādiet projekta iesniegšanas </a:t>
            </a:r>
            <a:r>
              <a:rPr lang="lv-LV" sz="1400" dirty="0" smtClean="0"/>
              <a:t>gadu, </a:t>
            </a:r>
            <a:r>
              <a:rPr lang="lv-LV" sz="1400" dirty="0"/>
              <a:t>mēnesi</a:t>
            </a:r>
          </a:p>
          <a:p>
            <a:r>
              <a:rPr lang="lv-LV" sz="1400" dirty="0"/>
              <a:t>un </a:t>
            </a:r>
            <a:r>
              <a:rPr lang="lv-LV" sz="1400" dirty="0" smtClean="0"/>
              <a:t>datumu</a:t>
            </a:r>
            <a:endParaRPr lang="lv-LV" sz="1400" dirty="0"/>
          </a:p>
          <a:p>
            <a:endParaRPr lang="lv-LV" sz="1400" dirty="0"/>
          </a:p>
          <a:p>
            <a:r>
              <a:rPr lang="lv-LV" sz="1400" dirty="0" smtClean="0"/>
              <a:t>1.6. </a:t>
            </a:r>
            <a:r>
              <a:rPr lang="lv-LV" sz="1400" dirty="0"/>
              <a:t>lauks – izvēlieties un norādiet atbilstošo </a:t>
            </a:r>
            <a:r>
              <a:rPr lang="lv-LV" sz="1400" dirty="0" smtClean="0"/>
              <a:t>projekta pārskata periodu (10-15 gadu) pēc projekta iesniedzēja pamatotiem ieskatiem</a:t>
            </a:r>
            <a:endParaRPr lang="lv-LV" sz="1400" dirty="0"/>
          </a:p>
          <a:p>
            <a:endParaRPr lang="lv-LV" sz="1400" dirty="0"/>
          </a:p>
          <a:p>
            <a:endParaRPr lang="lv-LV" sz="1400" dirty="0"/>
          </a:p>
          <a:p>
            <a:r>
              <a:rPr lang="lv-LV" sz="1400" dirty="0" smtClean="0"/>
              <a:t>2. un 3. titullapas sadaļā </a:t>
            </a:r>
            <a:r>
              <a:rPr lang="lv-LV" sz="1400" dirty="0"/>
              <a:t>ir </a:t>
            </a:r>
            <a:r>
              <a:rPr lang="lv-LV" sz="1400" dirty="0" smtClean="0"/>
              <a:t>atspoguļota skaidrojoša informācija. Projekta iesniedzējam informācija šajās sadaļās nav jāievada.</a:t>
            </a:r>
            <a:endParaRPr lang="lv-LV" sz="1400" dirty="0"/>
          </a:p>
          <a:p>
            <a:pPr marL="342900" indent="-342900">
              <a:buAutoNum type="arabicParenR"/>
            </a:pPr>
            <a:endParaRPr lang="lv-LV" sz="1400" dirty="0"/>
          </a:p>
        </p:txBody>
      </p:sp>
      <p:sp>
        <p:nvSpPr>
          <p:cNvPr id="7"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TITULLAPA</a:t>
            </a:r>
          </a:p>
        </p:txBody>
      </p:sp>
      <p:cxnSp>
        <p:nvCxnSpPr>
          <p:cNvPr id="10" name="Straight Arrow Connector 9"/>
          <p:cNvCxnSpPr/>
          <p:nvPr/>
        </p:nvCxnSpPr>
        <p:spPr>
          <a:xfrm>
            <a:off x="3471333" y="838200"/>
            <a:ext cx="1764690" cy="143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516479" y="1278468"/>
            <a:ext cx="1719544" cy="25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572000" y="1600199"/>
            <a:ext cx="664023" cy="65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572000" y="2085977"/>
            <a:ext cx="664023" cy="2398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857750" y="2325870"/>
            <a:ext cx="378273" cy="569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p:nvPicPr>
        <p:blipFill>
          <a:blip r:embed="rId2" cstate="print"/>
          <a:stretch>
            <a:fillRect/>
          </a:stretch>
        </p:blipFill>
        <p:spPr>
          <a:xfrm>
            <a:off x="5236023" y="246592"/>
            <a:ext cx="5012877" cy="6378130"/>
          </a:xfrm>
          <a:prstGeom prst="rect">
            <a:avLst/>
          </a:prstGeom>
        </p:spPr>
      </p:pic>
    </p:spTree>
    <p:extLst>
      <p:ext uri="{BB962C8B-B14F-4D97-AF65-F5344CB8AC3E}">
        <p14:creationId xmlns:p14="http://schemas.microsoft.com/office/powerpoint/2010/main" xmlns="" val="339221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219073"/>
            <a:ext cx="10515600" cy="1325563"/>
          </a:xfrm>
        </p:spPr>
        <p:txBody>
          <a:bodyPr>
            <a:normAutofit/>
          </a:bodyPr>
          <a:lstStyle/>
          <a:p>
            <a:r>
              <a:rPr lang="lv-LV" sz="2400" b="1" dirty="0">
                <a:solidFill>
                  <a:schemeClr val="tx1"/>
                </a:solidFill>
              </a:rPr>
              <a:t>IZMANTOTIE SAĪSINĀJUMI</a:t>
            </a:r>
          </a:p>
        </p:txBody>
      </p:sp>
      <p:sp>
        <p:nvSpPr>
          <p:cNvPr id="5" name="Content Placeholder 4"/>
          <p:cNvSpPr>
            <a:spLocks noGrp="1"/>
          </p:cNvSpPr>
          <p:nvPr>
            <p:ph idx="1"/>
          </p:nvPr>
        </p:nvSpPr>
        <p:spPr>
          <a:xfrm>
            <a:off x="364066" y="758820"/>
            <a:ext cx="10515600" cy="5748512"/>
          </a:xfrm>
        </p:spPr>
        <p:txBody>
          <a:bodyPr>
            <a:normAutofit fontScale="77500" lnSpcReduction="20000"/>
          </a:bodyPr>
          <a:lstStyle/>
          <a:p>
            <a:pPr>
              <a:lnSpc>
                <a:spcPct val="120000"/>
              </a:lnSpc>
              <a:spcBef>
                <a:spcPts val="0"/>
              </a:spcBef>
            </a:pPr>
            <a:r>
              <a:rPr lang="lv-LV" sz="1600" dirty="0">
                <a:solidFill>
                  <a:schemeClr val="tx1"/>
                </a:solidFill>
              </a:rPr>
              <a:t>AL	 	– aprēķinu lapa</a:t>
            </a:r>
          </a:p>
          <a:p>
            <a:pPr>
              <a:lnSpc>
                <a:spcPct val="120000"/>
              </a:lnSpc>
              <a:spcBef>
                <a:spcPts val="0"/>
              </a:spcBef>
            </a:pPr>
            <a:r>
              <a:rPr lang="lv-LV" sz="1500" dirty="0">
                <a:solidFill>
                  <a:schemeClr val="tx1"/>
                </a:solidFill>
              </a:rPr>
              <a:t>B/C	 	– ieguvumu un izmaksu attiecība</a:t>
            </a:r>
          </a:p>
          <a:p>
            <a:pPr>
              <a:lnSpc>
                <a:spcPct val="120000"/>
              </a:lnSpc>
              <a:spcBef>
                <a:spcPts val="0"/>
              </a:spcBef>
            </a:pPr>
            <a:r>
              <a:rPr lang="lv-LV" sz="1600" dirty="0">
                <a:solidFill>
                  <a:schemeClr val="tx1"/>
                </a:solidFill>
              </a:rPr>
              <a:t>DL	 	– darba lapa</a:t>
            </a:r>
          </a:p>
          <a:p>
            <a:pPr>
              <a:lnSpc>
                <a:spcPct val="120000"/>
              </a:lnSpc>
              <a:spcBef>
                <a:spcPts val="0"/>
              </a:spcBef>
            </a:pPr>
            <a:r>
              <a:rPr lang="lv-LV" sz="1600" dirty="0">
                <a:solidFill>
                  <a:schemeClr val="tx1"/>
                </a:solidFill>
              </a:rPr>
              <a:t>DP	 	– darbības programma</a:t>
            </a:r>
          </a:p>
          <a:p>
            <a:pPr>
              <a:lnSpc>
                <a:spcPct val="120000"/>
              </a:lnSpc>
              <a:spcBef>
                <a:spcPts val="0"/>
              </a:spcBef>
            </a:pPr>
            <a:r>
              <a:rPr lang="lv-LV" sz="1600" dirty="0">
                <a:solidFill>
                  <a:schemeClr val="tx1"/>
                </a:solidFill>
              </a:rPr>
              <a:t>ES	 	– Eiropas Savienība</a:t>
            </a:r>
          </a:p>
          <a:p>
            <a:pPr>
              <a:lnSpc>
                <a:spcPct val="120000"/>
              </a:lnSpc>
              <a:spcBef>
                <a:spcPts val="0"/>
              </a:spcBef>
            </a:pPr>
            <a:r>
              <a:rPr lang="lv-LV" sz="1500" dirty="0">
                <a:solidFill>
                  <a:schemeClr val="tx1"/>
                </a:solidFill>
              </a:rPr>
              <a:t>ENPV 		– ekonomiskā neto pašreizējā vērtība</a:t>
            </a:r>
          </a:p>
          <a:p>
            <a:pPr>
              <a:lnSpc>
                <a:spcPct val="120000"/>
              </a:lnSpc>
              <a:spcBef>
                <a:spcPts val="0"/>
              </a:spcBef>
            </a:pPr>
            <a:r>
              <a:rPr lang="lv-LV" sz="1500" dirty="0">
                <a:solidFill>
                  <a:schemeClr val="tx1"/>
                </a:solidFill>
              </a:rPr>
              <a:t>ERR	 	– ekonomiskā ienesīguma norma</a:t>
            </a:r>
          </a:p>
          <a:p>
            <a:pPr>
              <a:lnSpc>
                <a:spcPct val="120000"/>
              </a:lnSpc>
              <a:spcBef>
                <a:spcPts val="0"/>
              </a:spcBef>
            </a:pPr>
            <a:r>
              <a:rPr lang="lv-LV" sz="1600" dirty="0" err="1">
                <a:solidFill>
                  <a:schemeClr val="tx1"/>
                </a:solidFill>
              </a:rPr>
              <a:t>FNPVc</a:t>
            </a:r>
            <a:r>
              <a:rPr lang="lv-LV" sz="1600" dirty="0">
                <a:solidFill>
                  <a:schemeClr val="tx1"/>
                </a:solidFill>
              </a:rPr>
              <a:t>	 	– finansiālais investīciju neto tagadnes ienesīgums</a:t>
            </a:r>
          </a:p>
          <a:p>
            <a:pPr>
              <a:lnSpc>
                <a:spcPct val="120000"/>
              </a:lnSpc>
              <a:spcBef>
                <a:spcPts val="0"/>
              </a:spcBef>
            </a:pPr>
            <a:r>
              <a:rPr lang="lv-LV" sz="1600" dirty="0" err="1">
                <a:solidFill>
                  <a:schemeClr val="tx1"/>
                </a:solidFill>
              </a:rPr>
              <a:t>FNPVk</a:t>
            </a:r>
            <a:r>
              <a:rPr lang="lv-LV" sz="1600" dirty="0">
                <a:solidFill>
                  <a:schemeClr val="tx1"/>
                </a:solidFill>
              </a:rPr>
              <a:t> 		– finansiālais kapitāla neto tagadnes ienesīgums</a:t>
            </a:r>
          </a:p>
          <a:p>
            <a:pPr>
              <a:lnSpc>
                <a:spcPct val="120000"/>
              </a:lnSpc>
              <a:spcBef>
                <a:spcPts val="0"/>
              </a:spcBef>
            </a:pPr>
            <a:r>
              <a:rPr lang="lv-LV" sz="1600" dirty="0" err="1">
                <a:solidFill>
                  <a:schemeClr val="tx1"/>
                </a:solidFill>
              </a:rPr>
              <a:t>FRRc</a:t>
            </a:r>
            <a:r>
              <a:rPr lang="lv-LV" sz="1600" dirty="0">
                <a:solidFill>
                  <a:schemeClr val="tx1"/>
                </a:solidFill>
              </a:rPr>
              <a:t>	 	– finanšu iekšējā investīciju peļņas norma</a:t>
            </a:r>
          </a:p>
          <a:p>
            <a:pPr>
              <a:lnSpc>
                <a:spcPct val="120000"/>
              </a:lnSpc>
              <a:spcBef>
                <a:spcPts val="0"/>
              </a:spcBef>
            </a:pPr>
            <a:r>
              <a:rPr lang="lv-LV" sz="1600" dirty="0" err="1">
                <a:solidFill>
                  <a:schemeClr val="tx1"/>
                </a:solidFill>
              </a:rPr>
              <a:t>FRRk</a:t>
            </a:r>
            <a:r>
              <a:rPr lang="lv-LV" sz="1600" dirty="0">
                <a:solidFill>
                  <a:schemeClr val="tx1"/>
                </a:solidFill>
              </a:rPr>
              <a:t>	 	– finanšu iekšējā kapitāla peļņas norma</a:t>
            </a:r>
          </a:p>
          <a:p>
            <a:pPr>
              <a:lnSpc>
                <a:spcPct val="120000"/>
              </a:lnSpc>
              <a:spcBef>
                <a:spcPts val="0"/>
              </a:spcBef>
            </a:pPr>
            <a:r>
              <a:rPr lang="lv-LV" sz="1600" dirty="0">
                <a:solidFill>
                  <a:schemeClr val="tx1"/>
                </a:solidFill>
              </a:rPr>
              <a:t>IIA 		– izmaksu un ieguvumu analīze</a:t>
            </a:r>
          </a:p>
          <a:p>
            <a:pPr>
              <a:lnSpc>
                <a:spcPct val="120000"/>
              </a:lnSpc>
              <a:spcBef>
                <a:spcPts val="0"/>
              </a:spcBef>
            </a:pPr>
            <a:r>
              <a:rPr lang="lv-LV" sz="1600" dirty="0">
                <a:solidFill>
                  <a:schemeClr val="tx1"/>
                </a:solidFill>
              </a:rPr>
              <a:t>IIN	 	– iedzīvotāju ienākumu nodoklis</a:t>
            </a:r>
          </a:p>
          <a:p>
            <a:pPr>
              <a:lnSpc>
                <a:spcPct val="120000"/>
              </a:lnSpc>
              <a:spcBef>
                <a:spcPts val="0"/>
              </a:spcBef>
            </a:pPr>
            <a:r>
              <a:rPr lang="lv-LV" sz="1600" dirty="0">
                <a:solidFill>
                  <a:schemeClr val="tx1"/>
                </a:solidFill>
              </a:rPr>
              <a:t>IKP</a:t>
            </a:r>
            <a:r>
              <a:rPr lang="lv-LV" sz="1600" dirty="0">
                <a:latin typeface="Calibri" panose="020F0502020204030204" pitchFamily="34" charset="0"/>
                <a:ea typeface="Times New Roman" panose="02020603050405020304" pitchFamily="18" charset="0"/>
                <a:cs typeface="Times New Roman" panose="02020603050405020304" pitchFamily="18" charset="0"/>
              </a:rPr>
              <a:t>		</a:t>
            </a:r>
            <a:r>
              <a:rPr lang="lv-LV" sz="1600" dirty="0">
                <a:solidFill>
                  <a:schemeClr val="tx1"/>
                </a:solidFill>
              </a:rPr>
              <a:t>– iekšzemes kopprodukts</a:t>
            </a:r>
          </a:p>
          <a:p>
            <a:pPr>
              <a:lnSpc>
                <a:spcPct val="120000"/>
              </a:lnSpc>
              <a:spcBef>
                <a:spcPts val="0"/>
              </a:spcBef>
            </a:pPr>
            <a:r>
              <a:rPr lang="lv-LV" sz="1600" dirty="0">
                <a:solidFill>
                  <a:schemeClr val="tx1"/>
                </a:solidFill>
              </a:rPr>
              <a:t>MK 		– Ministru kabinets</a:t>
            </a:r>
          </a:p>
          <a:p>
            <a:pPr>
              <a:lnSpc>
                <a:spcPct val="120000"/>
              </a:lnSpc>
              <a:spcBef>
                <a:spcPts val="0"/>
              </a:spcBef>
            </a:pPr>
            <a:r>
              <a:rPr lang="lv-LV" sz="1600" dirty="0">
                <a:solidFill>
                  <a:schemeClr val="tx1"/>
                </a:solidFill>
              </a:rPr>
              <a:t>MK noteikumi Nr.653 	– Ministru kabineta 2015.gada 17.novembra noteikumi Nr.653 «Darbības programmas «Izaugsme un nodarbinātība» 2.2.1. specifiskā 		atbalsta mērķa «Nodrošināt publisko datu atkalizmantošanas pieaugumu un efektīvu publiskās pārvaldes un privātā sektora 			mijiedarbību» 2.2.1.1. pasākuma «Centralizētu publiskās pārvaldes IKT platformu izveide, publiskās pārvaldes procesu optimizēšana un 		attīstība» īstenošanas noteikumi»</a:t>
            </a:r>
          </a:p>
          <a:p>
            <a:pPr>
              <a:lnSpc>
                <a:spcPct val="120000"/>
              </a:lnSpc>
              <a:spcBef>
                <a:spcPts val="0"/>
              </a:spcBef>
            </a:pPr>
            <a:endParaRPr lang="lv-LV" sz="1600" dirty="0">
              <a:solidFill>
                <a:schemeClr val="tx1"/>
              </a:solidFill>
            </a:endParaRPr>
          </a:p>
          <a:p>
            <a:pPr>
              <a:lnSpc>
                <a:spcPct val="120000"/>
              </a:lnSpc>
              <a:spcBef>
                <a:spcPts val="0"/>
              </a:spcBef>
            </a:pPr>
            <a:r>
              <a:rPr lang="lv-LV" sz="1600" dirty="0">
                <a:solidFill>
                  <a:schemeClr val="tx1"/>
                </a:solidFill>
              </a:rPr>
              <a:t>MK noteikumi Nr.151 	– Ministru kabineta 2016.gada 8.marta noteikumi Nr.151 «Darbības programmas «Izaugsme un nodarbinātība» 2.2.1. specifiskā atbalsta 		mērķa «Nodrošināt publisko datu atkalizmantošanas pieaugumu un efektīvu publiskās pārvaldes un privātā sektora mijiedarbību» 			2.2.1.2. pasākuma «Kultūras mantojuma digitalizācija» īstenošanas noteikumi»</a:t>
            </a:r>
          </a:p>
          <a:p>
            <a:pPr>
              <a:lnSpc>
                <a:spcPct val="120000"/>
              </a:lnSpc>
              <a:spcBef>
                <a:spcPts val="0"/>
              </a:spcBef>
            </a:pPr>
            <a:r>
              <a:rPr lang="lv-LV" sz="1600" dirty="0">
                <a:solidFill>
                  <a:schemeClr val="tx1"/>
                </a:solidFill>
              </a:rPr>
              <a:t>MS		– </a:t>
            </a:r>
            <a:r>
              <a:rPr lang="lv-LV" sz="1600" i="1" dirty="0">
                <a:solidFill>
                  <a:schemeClr val="tx1"/>
                </a:solidFill>
              </a:rPr>
              <a:t>Microsoft</a:t>
            </a:r>
          </a:p>
          <a:p>
            <a:pPr>
              <a:lnSpc>
                <a:spcPct val="120000"/>
              </a:lnSpc>
              <a:spcBef>
                <a:spcPts val="0"/>
              </a:spcBef>
            </a:pPr>
            <a:r>
              <a:rPr lang="lv-LV" sz="1600" dirty="0">
                <a:solidFill>
                  <a:schemeClr val="tx1"/>
                </a:solidFill>
              </a:rPr>
              <a:t>RL 		– rezultātu lapa</a:t>
            </a:r>
          </a:p>
          <a:p>
            <a:pPr>
              <a:lnSpc>
                <a:spcPct val="120000"/>
              </a:lnSpc>
              <a:spcBef>
                <a:spcPts val="0"/>
              </a:spcBef>
            </a:pPr>
            <a:r>
              <a:rPr lang="lv-LV" sz="1600" dirty="0">
                <a:solidFill>
                  <a:schemeClr val="tx1"/>
                </a:solidFill>
              </a:rPr>
              <a:t>PIV 		– projekta iesnieguma veidlapa</a:t>
            </a:r>
          </a:p>
          <a:p>
            <a:pPr>
              <a:lnSpc>
                <a:spcPct val="120000"/>
              </a:lnSpc>
              <a:spcBef>
                <a:spcPts val="0"/>
              </a:spcBef>
            </a:pPr>
            <a:r>
              <a:rPr lang="lv-LV" sz="1500" dirty="0">
                <a:solidFill>
                  <a:schemeClr val="tx1"/>
                </a:solidFill>
              </a:rPr>
              <a:t>PVN 		– pievienotās vērtības nodoklis</a:t>
            </a:r>
          </a:p>
          <a:p>
            <a:pPr>
              <a:lnSpc>
                <a:spcPct val="120000"/>
              </a:lnSpc>
              <a:spcBef>
                <a:spcPts val="0"/>
              </a:spcBef>
            </a:pPr>
            <a:r>
              <a:rPr lang="lv-LV" sz="1600" dirty="0">
                <a:solidFill>
                  <a:schemeClr val="tx1"/>
                </a:solidFill>
              </a:rPr>
              <a:t>Pasākums 2.2.1.1. 	– pasākums «Centralizētu publiskās pārvaldes IKT platformu izveide, publiskās pārvaldes procesu optimizēšana un attīstība»</a:t>
            </a:r>
          </a:p>
          <a:p>
            <a:pPr>
              <a:lnSpc>
                <a:spcPct val="120000"/>
              </a:lnSpc>
              <a:spcBef>
                <a:spcPts val="0"/>
              </a:spcBef>
            </a:pPr>
            <a:r>
              <a:rPr lang="lv-LV" sz="1600" dirty="0">
                <a:solidFill>
                  <a:schemeClr val="tx1"/>
                </a:solidFill>
              </a:rPr>
              <a:t>Pasākums 2.2.1.2. 	– pasākums «Kultūras mantojuma digitalizācija»</a:t>
            </a:r>
          </a:p>
        </p:txBody>
      </p:sp>
    </p:spTree>
    <p:extLst>
      <p:ext uri="{BB962C8B-B14F-4D97-AF65-F5344CB8AC3E}">
        <p14:creationId xmlns:p14="http://schemas.microsoft.com/office/powerpoint/2010/main" xmlns="" val="812774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sz="4800" b="1" dirty="0"/>
              <a:t>2.1.  </a:t>
            </a:r>
          </a:p>
        </p:txBody>
      </p:sp>
      <p:sp>
        <p:nvSpPr>
          <p:cNvPr id="5" name="Text Placeholder 4"/>
          <p:cNvSpPr>
            <a:spLocks noGrp="1"/>
          </p:cNvSpPr>
          <p:nvPr>
            <p:ph type="body" idx="1"/>
          </p:nvPr>
        </p:nvSpPr>
        <p:spPr/>
        <p:txBody>
          <a:bodyPr/>
          <a:lstStyle/>
          <a:p>
            <a:r>
              <a:rPr lang="lv-LV" sz="2400" b="1" dirty="0"/>
              <a:t>1.grupa – darba lapas</a:t>
            </a:r>
            <a:endParaRPr lang="lv-LV" dirty="0"/>
          </a:p>
        </p:txBody>
      </p:sp>
    </p:spTree>
    <p:extLst>
      <p:ext uri="{BB962C8B-B14F-4D97-AF65-F5344CB8AC3E}">
        <p14:creationId xmlns:p14="http://schemas.microsoft.com/office/powerpoint/2010/main" xmlns="" val="7626977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DL 1.1., 1.2. </a:t>
            </a:r>
            <a:r>
              <a:rPr lang="lv-LV" sz="2400" b="1" dirty="0" smtClean="0"/>
              <a:t>un 1.3. - </a:t>
            </a:r>
            <a:r>
              <a:rPr lang="lv-LV" sz="2400" b="1" dirty="0"/>
              <a:t>BUDŽETS</a:t>
            </a:r>
          </a:p>
        </p:txBody>
      </p:sp>
      <p:sp>
        <p:nvSpPr>
          <p:cNvPr id="9" name="TextBox 8"/>
          <p:cNvSpPr txBox="1"/>
          <p:nvPr/>
        </p:nvSpPr>
        <p:spPr>
          <a:xfrm>
            <a:off x="423334" y="684646"/>
            <a:ext cx="5039003" cy="4616648"/>
          </a:xfrm>
          <a:prstGeom prst="rect">
            <a:avLst/>
          </a:prstGeom>
          <a:noFill/>
        </p:spPr>
        <p:txBody>
          <a:bodyPr wrap="square" rtlCol="0">
            <a:spAutoFit/>
          </a:bodyPr>
          <a:lstStyle/>
          <a:p>
            <a:r>
              <a:rPr lang="lv-LV" sz="1400" dirty="0" smtClean="0"/>
              <a:t>Modelī paredzētas trīs DL projekta iesniedzēja (</a:t>
            </a:r>
            <a:r>
              <a:rPr lang="lv-LV" sz="1400" b="1" dirty="0" smtClean="0"/>
              <a:t>I</a:t>
            </a:r>
            <a:r>
              <a:rPr lang="lv-LV" sz="1400" dirty="0" smtClean="0"/>
              <a:t>) un sadarbības partneru (</a:t>
            </a:r>
            <a:r>
              <a:rPr lang="lv-LV" sz="1400" b="1" dirty="0" smtClean="0"/>
              <a:t>P</a:t>
            </a:r>
            <a:r>
              <a:rPr lang="lv-LV" sz="1400" dirty="0" smtClean="0"/>
              <a:t>) projekta budžeta atspoguļošanai.</a:t>
            </a:r>
          </a:p>
          <a:p>
            <a:r>
              <a:rPr lang="lv-LV" sz="1400" dirty="0" smtClean="0"/>
              <a:t>Ja sadarbības partneri ir vairāki, sadarbības partneri ir jāsadala pa tipiem (tipi, uz kuriem attiecināmi vienādi nosacījumi), kuros jākonsolidē visi sadarbības partneri.</a:t>
            </a:r>
          </a:p>
          <a:p>
            <a:r>
              <a:rPr lang="lv-LV" sz="1400" dirty="0" smtClean="0"/>
              <a:t>Var būt šādi projekta iesniedzēja un sadarbības partnera tipi:</a:t>
            </a:r>
          </a:p>
          <a:p>
            <a:pPr marL="285750" indent="-285750">
              <a:buFont typeface="Arial" panose="020B0604020202020204" pitchFamily="34" charset="0"/>
              <a:buChar char="•"/>
            </a:pPr>
            <a:r>
              <a:rPr lang="lv-LV" sz="1400" dirty="0" smtClean="0"/>
              <a:t>tiešās </a:t>
            </a:r>
            <a:r>
              <a:rPr lang="lv-LV" sz="1400" dirty="0"/>
              <a:t>pārvaldes </a:t>
            </a:r>
            <a:r>
              <a:rPr lang="lv-LV" sz="1400" dirty="0" smtClean="0"/>
              <a:t>iestādes (</a:t>
            </a:r>
            <a:r>
              <a:rPr lang="lv-LV" sz="1400" b="1" dirty="0" smtClean="0"/>
              <a:t>I;P</a:t>
            </a:r>
            <a:r>
              <a:rPr lang="lv-LV" sz="1400" dirty="0" smtClean="0"/>
              <a:t>); </a:t>
            </a:r>
          </a:p>
          <a:p>
            <a:pPr marL="285750" indent="-285750">
              <a:buFont typeface="Arial" panose="020B0604020202020204" pitchFamily="34" charset="0"/>
              <a:buChar char="•"/>
            </a:pPr>
            <a:r>
              <a:rPr lang="lv-LV" sz="1400" dirty="0" smtClean="0"/>
              <a:t>pašvaldības</a:t>
            </a:r>
            <a:r>
              <a:rPr lang="lv-LV" sz="1400" dirty="0"/>
              <a:t> (</a:t>
            </a:r>
            <a:r>
              <a:rPr lang="lv-LV" sz="1400" b="1" dirty="0"/>
              <a:t>I;P</a:t>
            </a:r>
            <a:r>
              <a:rPr lang="lv-LV" sz="1400" dirty="0"/>
              <a:t>); </a:t>
            </a:r>
            <a:endParaRPr lang="lv-LV" sz="1400" dirty="0" smtClean="0"/>
          </a:p>
          <a:p>
            <a:pPr marL="285750" indent="-285750">
              <a:buFont typeface="Arial" panose="020B0604020202020204" pitchFamily="34" charset="0"/>
              <a:buChar char="•"/>
            </a:pPr>
            <a:r>
              <a:rPr lang="lv-LV" sz="1400" dirty="0" smtClean="0"/>
              <a:t>valsts kapitālsabiedrības </a:t>
            </a:r>
            <a:r>
              <a:rPr lang="lv-LV" sz="1400" dirty="0"/>
              <a:t>(</a:t>
            </a:r>
            <a:r>
              <a:rPr lang="lv-LV" sz="1400" b="1" dirty="0"/>
              <a:t>I;P</a:t>
            </a:r>
            <a:r>
              <a:rPr lang="lv-LV" sz="1400" dirty="0"/>
              <a:t>); </a:t>
            </a:r>
            <a:endParaRPr lang="lv-LV" sz="1400" dirty="0" smtClean="0"/>
          </a:p>
          <a:p>
            <a:pPr marL="285750" indent="-285750">
              <a:buFont typeface="Arial" panose="020B0604020202020204" pitchFamily="34" charset="0"/>
              <a:buChar char="•"/>
            </a:pPr>
            <a:r>
              <a:rPr lang="lv-LV" sz="1400" dirty="0" smtClean="0"/>
              <a:t>tiesu </a:t>
            </a:r>
            <a:r>
              <a:rPr lang="lv-LV" sz="1400" dirty="0"/>
              <a:t>varas </a:t>
            </a:r>
            <a:r>
              <a:rPr lang="lv-LV" sz="1400" dirty="0" smtClean="0"/>
              <a:t>institūcijas </a:t>
            </a:r>
            <a:r>
              <a:rPr lang="lv-LV" sz="1400" dirty="0"/>
              <a:t>(</a:t>
            </a:r>
            <a:r>
              <a:rPr lang="lv-LV" sz="1400" b="1" dirty="0"/>
              <a:t>I;P</a:t>
            </a:r>
            <a:r>
              <a:rPr lang="lv-LV" sz="1400" dirty="0"/>
              <a:t>); </a:t>
            </a:r>
            <a:endParaRPr lang="lv-LV" sz="1400" dirty="0" smtClean="0"/>
          </a:p>
          <a:p>
            <a:pPr marL="285750" indent="-285750">
              <a:buFont typeface="Arial" panose="020B0604020202020204" pitchFamily="34" charset="0"/>
              <a:buChar char="•"/>
            </a:pPr>
            <a:r>
              <a:rPr lang="lv-LV" sz="1400" dirty="0" smtClean="0"/>
              <a:t>biedrības (</a:t>
            </a:r>
            <a:r>
              <a:rPr lang="lv-LV" sz="1400" b="1" dirty="0" smtClean="0"/>
              <a:t>P</a:t>
            </a:r>
            <a:r>
              <a:rPr lang="lv-LV" sz="1400" dirty="0" smtClean="0"/>
              <a:t>).</a:t>
            </a:r>
          </a:p>
          <a:p>
            <a:endParaRPr lang="lv-LV" sz="1400" dirty="0"/>
          </a:p>
          <a:p>
            <a:r>
              <a:rPr lang="lv-LV" sz="1400" dirty="0" smtClean="0"/>
              <a:t>Piemēram, ja:</a:t>
            </a:r>
          </a:p>
          <a:p>
            <a:pPr marL="285750" indent="-285750">
              <a:buFont typeface="Arial" panose="020B0604020202020204" pitchFamily="34" charset="0"/>
              <a:buChar char="•"/>
            </a:pPr>
            <a:r>
              <a:rPr lang="lv-LV" sz="1400" dirty="0"/>
              <a:t>projektā kā sadarbības partneri ir vairākas pašvaldības, katrai pašvaldībai jāizveido atsevišķa DL ar tās projekta daļas budžetu. Pašvaldību, kurām ir vienāda valsts budžeta dotācijas likme, </a:t>
            </a:r>
            <a:r>
              <a:rPr lang="lv-LV" sz="1400" dirty="0" smtClean="0"/>
              <a:t>budžetus konsolidē </a:t>
            </a:r>
            <a:r>
              <a:rPr lang="lv-LV" sz="1400" dirty="0"/>
              <a:t>un </a:t>
            </a:r>
            <a:r>
              <a:rPr lang="lv-LV" sz="1400" dirty="0" smtClean="0"/>
              <a:t>atspoguļo </a:t>
            </a:r>
            <a:r>
              <a:rPr lang="lv-LV" sz="1400" dirty="0"/>
              <a:t>DL 1.2. vai DL </a:t>
            </a:r>
            <a:r>
              <a:rPr lang="lv-LV" sz="1400" dirty="0" smtClean="0"/>
              <a:t>1.3;</a:t>
            </a:r>
            <a:endParaRPr lang="lv-LV" sz="1400" dirty="0"/>
          </a:p>
          <a:p>
            <a:pPr marL="285750" indent="-285750">
              <a:buFont typeface="Arial" panose="020B0604020202020204" pitchFamily="34" charset="0"/>
              <a:buChar char="•"/>
            </a:pPr>
            <a:r>
              <a:rPr lang="lv-LV" sz="1400" dirty="0"/>
              <a:t>projektā kā sadarbības partneri ir vairākas tiešās pārvaldes iestādes, </a:t>
            </a:r>
            <a:r>
              <a:rPr lang="lv-LV" sz="1400" dirty="0" smtClean="0"/>
              <a:t>katrai </a:t>
            </a:r>
            <a:r>
              <a:rPr lang="lv-LV" sz="1400" dirty="0"/>
              <a:t>iestādei izveido savu DL, kuras </a:t>
            </a:r>
            <a:r>
              <a:rPr lang="lv-LV" sz="1400" dirty="0" smtClean="0"/>
              <a:t>konsolidē </a:t>
            </a:r>
            <a:r>
              <a:rPr lang="lv-LV" sz="1400" dirty="0"/>
              <a:t>vienā no DL </a:t>
            </a:r>
            <a:r>
              <a:rPr lang="lv-LV" sz="1400" dirty="0" smtClean="0"/>
              <a:t>- </a:t>
            </a:r>
            <a:r>
              <a:rPr lang="lv-LV" sz="1400" dirty="0"/>
              <a:t>DL 1.2. vai DL </a:t>
            </a:r>
            <a:r>
              <a:rPr lang="lv-LV" sz="1400" dirty="0" smtClean="0"/>
              <a:t>1.3 utt.</a:t>
            </a:r>
            <a:endParaRPr lang="lv-LV" sz="1400" dirty="0"/>
          </a:p>
          <a:p>
            <a:endParaRPr lang="lv-LV" sz="1400" b="1" dirty="0"/>
          </a:p>
        </p:txBody>
      </p:sp>
      <p:sp>
        <p:nvSpPr>
          <p:cNvPr id="12" name="TextBox 11"/>
          <p:cNvSpPr txBox="1"/>
          <p:nvPr/>
        </p:nvSpPr>
        <p:spPr>
          <a:xfrm>
            <a:off x="339421" y="5096750"/>
            <a:ext cx="11523545" cy="1384995"/>
          </a:xfrm>
          <a:prstGeom prst="rect">
            <a:avLst/>
          </a:prstGeom>
          <a:noFill/>
        </p:spPr>
        <p:txBody>
          <a:bodyPr wrap="square" rtlCol="0">
            <a:spAutoFit/>
          </a:bodyPr>
          <a:lstStyle/>
          <a:p>
            <a:r>
              <a:rPr lang="lv-LV" sz="1400" dirty="0" smtClean="0"/>
              <a:t>Lūdzam ņemt </a:t>
            </a:r>
            <a:r>
              <a:rPr lang="lv-LV" sz="1400" dirty="0"/>
              <a:t>vērā:</a:t>
            </a:r>
          </a:p>
          <a:p>
            <a:pPr marL="285750" indent="-285750">
              <a:buFont typeface="Arial" panose="020B0604020202020204" pitchFamily="34" charset="0"/>
              <a:buChar char="•"/>
            </a:pPr>
            <a:r>
              <a:rPr lang="lv-LV" sz="1400" dirty="0" smtClean="0"/>
              <a:t>DL </a:t>
            </a:r>
            <a:r>
              <a:rPr lang="lv-LV" sz="1400" dirty="0"/>
              <a:t>aizpilda projekta budžeta informāciju atbilstoši plānotajam projekta īstenošanas periodam!</a:t>
            </a:r>
          </a:p>
          <a:p>
            <a:pPr marL="285750" indent="-285750">
              <a:buFont typeface="Arial" panose="020B0604020202020204" pitchFamily="34" charset="0"/>
              <a:buChar char="•"/>
            </a:pPr>
            <a:r>
              <a:rPr lang="lv-LV" sz="1400" dirty="0" smtClean="0"/>
              <a:t>Izmaksu pozīcijas ir atspoguļotas atbilstoši projekta iesnieguma veidlapai. Jaunas izmaksu </a:t>
            </a:r>
            <a:r>
              <a:rPr lang="lv-LV" sz="1400" dirty="0" err="1" smtClean="0"/>
              <a:t>apakšpozīcijas</a:t>
            </a:r>
            <a:r>
              <a:rPr lang="lv-LV" sz="1400" dirty="0" smtClean="0"/>
              <a:t> izveidot nevar, tādēļ nepieciešamības gadījumā aizpildītājam atsevišķā DL vai atsevišķā datnē jāaprēķina izmaksu pozīcijas kopējā summa.</a:t>
            </a:r>
          </a:p>
          <a:p>
            <a:pPr marL="285750" indent="-285750">
              <a:buFont typeface="Arial" panose="020B0604020202020204" pitchFamily="34" charset="0"/>
              <a:buChar char="•"/>
            </a:pPr>
            <a:r>
              <a:rPr lang="lv-LV" sz="1400" dirty="0" smtClean="0"/>
              <a:t>Ja projekta iesniedzējs vai sadarbības partneris ir pašvaldība, DL jānorāda valsts budžeta dotācijas apmērs atbilstoši VARAM tīmekļa vietnē norādītajam </a:t>
            </a:r>
            <a:r>
              <a:rPr lang="lv-LV" sz="1400" dirty="0" smtClean="0">
                <a:hlinkClick r:id="rId2"/>
              </a:rPr>
              <a:t>valsts budžeta dotācijas likmei</a:t>
            </a:r>
            <a:r>
              <a:rPr lang="lv-LV" sz="1400" dirty="0" smtClean="0"/>
              <a:t>.</a:t>
            </a:r>
            <a:endParaRPr lang="lv-LV" sz="1400" dirty="0"/>
          </a:p>
        </p:txBody>
      </p:sp>
      <p:pic>
        <p:nvPicPr>
          <p:cNvPr id="3" name="Picture 2"/>
          <p:cNvPicPr>
            <a:picLocks noChangeAspect="1"/>
          </p:cNvPicPr>
          <p:nvPr/>
        </p:nvPicPr>
        <p:blipFill>
          <a:blip r:embed="rId3" cstate="print"/>
          <a:stretch>
            <a:fillRect/>
          </a:stretch>
        </p:blipFill>
        <p:spPr>
          <a:xfrm>
            <a:off x="5643141" y="270656"/>
            <a:ext cx="6252937" cy="3907255"/>
          </a:xfrm>
          <a:prstGeom prst="rect">
            <a:avLst/>
          </a:prstGeom>
        </p:spPr>
      </p:pic>
      <p:pic>
        <p:nvPicPr>
          <p:cNvPr id="5" name="Picture 4"/>
          <p:cNvPicPr>
            <a:picLocks noChangeAspect="1"/>
          </p:cNvPicPr>
          <p:nvPr/>
        </p:nvPicPr>
        <p:blipFill>
          <a:blip r:embed="rId4" cstate="print"/>
          <a:stretch>
            <a:fillRect/>
          </a:stretch>
        </p:blipFill>
        <p:spPr>
          <a:xfrm>
            <a:off x="5643141" y="4201975"/>
            <a:ext cx="6219825" cy="361950"/>
          </a:xfrm>
          <a:prstGeom prst="rect">
            <a:avLst/>
          </a:prstGeom>
        </p:spPr>
      </p:pic>
    </p:spTree>
    <p:extLst>
      <p:ext uri="{BB962C8B-B14F-4D97-AF65-F5344CB8AC3E}">
        <p14:creationId xmlns:p14="http://schemas.microsoft.com/office/powerpoint/2010/main" xmlns="" val="2865817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246592"/>
            <a:ext cx="10608733" cy="512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2. DARBĪBAS IZMAKSU UN IEŅĒMUMU UN INVESTĪCIJU NAUDAS PLŪSMAS APRĒĶINS  </a:t>
            </a:r>
            <a:r>
              <a:rPr lang="lv-LV" sz="2000" b="1" dirty="0">
                <a:solidFill>
                  <a:srgbClr val="FF0000"/>
                </a:solidFill>
              </a:rPr>
              <a:t>BEZ</a:t>
            </a:r>
            <a:r>
              <a:rPr lang="lv-LV" sz="2000" b="1" dirty="0"/>
              <a:t> PROJEKTA</a:t>
            </a: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21690" y="906164"/>
            <a:ext cx="6093878" cy="1794703"/>
          </a:xfrm>
          <a:prstGeom prst="rect">
            <a:avLst/>
          </a:prstGeom>
        </p:spPr>
      </p:pic>
      <p:sp>
        <p:nvSpPr>
          <p:cNvPr id="12" name="TextBox 11"/>
          <p:cNvSpPr txBox="1"/>
          <p:nvPr/>
        </p:nvSpPr>
        <p:spPr>
          <a:xfrm>
            <a:off x="423334" y="906164"/>
            <a:ext cx="5325533" cy="2462213"/>
          </a:xfrm>
          <a:prstGeom prst="rect">
            <a:avLst/>
          </a:prstGeom>
          <a:noFill/>
        </p:spPr>
        <p:txBody>
          <a:bodyPr wrap="square" rtlCol="0">
            <a:spAutoFit/>
          </a:bodyPr>
          <a:lstStyle/>
          <a:p>
            <a:r>
              <a:rPr lang="lv-LV" sz="1400" dirty="0"/>
              <a:t>Naudas plūsma jāattēlo situācijai </a:t>
            </a:r>
            <a:r>
              <a:rPr lang="lv-LV" sz="1400" b="1" dirty="0"/>
              <a:t>bez projekta</a:t>
            </a:r>
            <a:r>
              <a:rPr lang="lv-LV" sz="1400" dirty="0"/>
              <a:t>.</a:t>
            </a:r>
          </a:p>
          <a:p>
            <a:r>
              <a:rPr lang="lv-LV" sz="1400" dirty="0"/>
              <a:t>Ja, piemēram, projektā ir </a:t>
            </a:r>
            <a:r>
              <a:rPr lang="lv-LV" sz="1400" dirty="0" smtClean="0"/>
              <a:t>plānoti ieņēmumi no pakalpojumiem, </a:t>
            </a:r>
            <a:r>
              <a:rPr lang="lv-LV" sz="1400" dirty="0"/>
              <a:t>tad šajā DL iekļauj visus ieņēmumus un izmaksas (saistībā ar </a:t>
            </a:r>
            <a:r>
              <a:rPr lang="lv-LV" sz="1400" dirty="0" smtClean="0"/>
              <a:t>pakalpojumiem vai funkcijām, kas projekta ietvaros tiks uzlabotas), </a:t>
            </a:r>
            <a:r>
              <a:rPr lang="lv-LV" sz="1400" dirty="0"/>
              <a:t>kas būtu, ja projekts netiktu īstenots</a:t>
            </a:r>
            <a:r>
              <a:rPr lang="lv-LV" sz="1400" dirty="0" smtClean="0"/>
              <a:t>. Darbības izmaksās norāda </a:t>
            </a:r>
            <a:r>
              <a:rPr lang="lv-LV" sz="1400" b="1" u="sng" dirty="0" smtClean="0"/>
              <a:t>pilnīgi visas izmaksas</a:t>
            </a:r>
            <a:r>
              <a:rPr lang="lv-LV" sz="1400" dirty="0" smtClean="0"/>
              <a:t>, kas saistītas ar funkciju darbību nodrošināšanu!</a:t>
            </a:r>
            <a:endParaRPr lang="lv-LV" sz="1400" dirty="0"/>
          </a:p>
          <a:p>
            <a:endParaRPr lang="lv-LV" sz="1400" dirty="0"/>
          </a:p>
          <a:p>
            <a:r>
              <a:rPr lang="lv-LV" sz="1400" b="1" dirty="0">
                <a:solidFill>
                  <a:srgbClr val="FF0000"/>
                </a:solidFill>
              </a:rPr>
              <a:t>Darbības izmaksas jānorāda ar mīnuss zīmi!</a:t>
            </a:r>
          </a:p>
          <a:p>
            <a:endParaRPr lang="lv-LV" sz="1400" dirty="0"/>
          </a:p>
          <a:p>
            <a:r>
              <a:rPr lang="lv-LV" sz="1400" dirty="0"/>
              <a:t>Ieņēmumu un darbības izmaksu pozīcijas lūdzam vispirms nodefinēt DL3.</a:t>
            </a:r>
          </a:p>
        </p:txBody>
      </p:sp>
      <p:sp>
        <p:nvSpPr>
          <p:cNvPr id="13" name="Title 1"/>
          <p:cNvSpPr txBox="1">
            <a:spLocks/>
          </p:cNvSpPr>
          <p:nvPr/>
        </p:nvSpPr>
        <p:spPr>
          <a:xfrm>
            <a:off x="990600" y="3480858"/>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3. </a:t>
            </a:r>
            <a:r>
              <a:rPr lang="pt-BR" sz="2000" b="1" dirty="0"/>
              <a:t>DARBĪBAS IZMAKSU UN IEŅĒMUMU UN INVESTĪCIJU NAUDAS PLŪSMAS APRĒĶINS </a:t>
            </a:r>
            <a:r>
              <a:rPr lang="pt-BR" sz="2000" b="1" dirty="0">
                <a:solidFill>
                  <a:srgbClr val="FF0000"/>
                </a:solidFill>
              </a:rPr>
              <a:t>AR</a:t>
            </a:r>
            <a:r>
              <a:rPr lang="pt-BR" sz="2000" b="1" dirty="0"/>
              <a:t> PROJEKTU</a:t>
            </a:r>
            <a:endParaRPr lang="lv-LV" sz="2000" b="1"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821688" y="4013201"/>
            <a:ext cx="6093879" cy="2255386"/>
          </a:xfrm>
          <a:prstGeom prst="rect">
            <a:avLst/>
          </a:prstGeom>
        </p:spPr>
      </p:pic>
      <p:sp>
        <p:nvSpPr>
          <p:cNvPr id="15" name="TextBox 14"/>
          <p:cNvSpPr txBox="1"/>
          <p:nvPr/>
        </p:nvSpPr>
        <p:spPr>
          <a:xfrm>
            <a:off x="423334" y="4131964"/>
            <a:ext cx="5325533" cy="1384995"/>
          </a:xfrm>
          <a:prstGeom prst="rect">
            <a:avLst/>
          </a:prstGeom>
          <a:noFill/>
        </p:spPr>
        <p:txBody>
          <a:bodyPr wrap="square" rtlCol="0">
            <a:spAutoFit/>
          </a:bodyPr>
          <a:lstStyle/>
          <a:p>
            <a:r>
              <a:rPr lang="lv-LV" sz="1400" dirty="0"/>
              <a:t>Naudas plūsma jāattēlo situācijai </a:t>
            </a:r>
            <a:r>
              <a:rPr lang="lv-LV" sz="1400" b="1" dirty="0"/>
              <a:t>ar projektu</a:t>
            </a:r>
            <a:r>
              <a:rPr lang="lv-LV" sz="1400" dirty="0"/>
              <a:t>.</a:t>
            </a:r>
          </a:p>
          <a:p>
            <a:endParaRPr lang="lv-LV" sz="1400" dirty="0"/>
          </a:p>
          <a:p>
            <a:r>
              <a:rPr lang="lv-LV" sz="1400" dirty="0"/>
              <a:t>Šajā darba lapā papildus ir nepieciešams norādīt arī atlikušo vērtību, ja tāda tiek plānota (4.1. apakšpunkts)!  </a:t>
            </a:r>
            <a:r>
              <a:rPr lang="lv-LV" sz="1400" dirty="0" smtClean="0"/>
              <a:t>Atlikušo vērtību norāda projekta dzīve cikla pēdējā gadā (lielākajā daļā gadījumā atlikusī vērtība ir nulle).</a:t>
            </a:r>
            <a:endParaRPr lang="lv-LV" sz="1400" dirty="0"/>
          </a:p>
        </p:txBody>
      </p:sp>
    </p:spTree>
    <p:extLst>
      <p:ext uri="{BB962C8B-B14F-4D97-AF65-F5344CB8AC3E}">
        <p14:creationId xmlns:p14="http://schemas.microsoft.com/office/powerpoint/2010/main" xmlns="" val="3643721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4. FINANSIĀLĀ ILGTSPĒJA</a:t>
            </a:r>
          </a:p>
        </p:txBody>
      </p:sp>
      <p:sp>
        <p:nvSpPr>
          <p:cNvPr id="12" name="TextBox 11"/>
          <p:cNvSpPr txBox="1"/>
          <p:nvPr/>
        </p:nvSpPr>
        <p:spPr>
          <a:xfrm>
            <a:off x="423335" y="787626"/>
            <a:ext cx="3801194" cy="2246769"/>
          </a:xfrm>
          <a:prstGeom prst="rect">
            <a:avLst/>
          </a:prstGeom>
          <a:noFill/>
        </p:spPr>
        <p:txBody>
          <a:bodyPr wrap="square" rtlCol="0">
            <a:spAutoFit/>
          </a:bodyPr>
          <a:lstStyle/>
          <a:p>
            <a:r>
              <a:rPr lang="lv-LV" sz="1400" dirty="0"/>
              <a:t>Šajā DL atspoguļojas nepieciešamais finansējums un plānotās izmaksas katrā gadā. Ja </a:t>
            </a:r>
            <a:r>
              <a:rPr lang="lv-LV" sz="1400" dirty="0" smtClean="0"/>
              <a:t>neto </a:t>
            </a:r>
            <a:r>
              <a:rPr lang="lv-LV" sz="1400" dirty="0"/>
              <a:t>naudas plūsma ir negatīva, jāieplāno atbilstošs finansējums kādā </a:t>
            </a:r>
            <a:r>
              <a:rPr lang="lv-LV" sz="1400" dirty="0" smtClean="0"/>
              <a:t>no naudas plūsmas </a:t>
            </a:r>
            <a:r>
              <a:rPr lang="lv-LV" sz="1400" dirty="0"/>
              <a:t>ieņēmumu pozīcijām (piemēram, aizņēmums</a:t>
            </a:r>
            <a:r>
              <a:rPr lang="lv-LV" sz="1400" dirty="0" smtClean="0"/>
              <a:t>).</a:t>
            </a:r>
          </a:p>
          <a:p>
            <a:r>
              <a:rPr lang="lv-LV" sz="1400" dirty="0" smtClean="0"/>
              <a:t>Šī DL projekta iesniedzējam palīdz identificēt finanšu līdzekļu nepieciešamību katrā projekta dzīves cikla gadā. Ja neto naudas plūsma ir negatīva, tas nozīmē, ka attiecīgajā gadā pietrūks finanšu līdzekļi.</a:t>
            </a:r>
            <a:endParaRPr lang="lv-LV" sz="1400" dirty="0"/>
          </a:p>
        </p:txBody>
      </p:sp>
      <p:sp>
        <p:nvSpPr>
          <p:cNvPr id="13" name="Title 1"/>
          <p:cNvSpPr txBox="1">
            <a:spLocks/>
          </p:cNvSpPr>
          <p:nvPr/>
        </p:nvSpPr>
        <p:spPr>
          <a:xfrm>
            <a:off x="990600" y="3057519"/>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5. </a:t>
            </a:r>
            <a:r>
              <a:rPr lang="pt-BR" sz="2000" b="1" dirty="0"/>
              <a:t>SOCIĀLEKONOMISKĀS ANALĪZES  IEGUVUMI UN ZAUDĒJUMI</a:t>
            </a:r>
            <a:endParaRPr lang="lv-LV" sz="2000" b="1" dirty="0"/>
          </a:p>
        </p:txBody>
      </p:sp>
      <p:sp>
        <p:nvSpPr>
          <p:cNvPr id="15" name="TextBox 14"/>
          <p:cNvSpPr txBox="1"/>
          <p:nvPr/>
        </p:nvSpPr>
        <p:spPr>
          <a:xfrm>
            <a:off x="423334" y="3640897"/>
            <a:ext cx="3937899" cy="3108543"/>
          </a:xfrm>
          <a:prstGeom prst="rect">
            <a:avLst/>
          </a:prstGeom>
          <a:noFill/>
        </p:spPr>
        <p:txBody>
          <a:bodyPr wrap="square" rtlCol="0">
            <a:spAutoFit/>
          </a:bodyPr>
          <a:lstStyle/>
          <a:p>
            <a:pPr marL="285750" indent="-285750">
              <a:buFont typeface="Arial" panose="020B0604020202020204" pitchFamily="34" charset="0"/>
              <a:buChar char="•"/>
            </a:pPr>
            <a:r>
              <a:rPr lang="lv-LV" sz="1400" dirty="0"/>
              <a:t>Jāaizpilda informācija par sociālekonomiskajiem ieguvumiem un zaudējumiem, kas izteikti naudas izteiksmē.</a:t>
            </a:r>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r>
              <a:rPr lang="lv-LV" sz="1400" dirty="0"/>
              <a:t>DL ietvaros ieguvumus un zaudējumus ir tikai jānosauc, detalizēts to apraksts ir jāsniedz IIA ziņojuma ietvaros (t.sk. PIV 4.pielikuma II sadaļas „Ekonomiskā analīze” 1.punktā)!</a:t>
            </a:r>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r>
              <a:rPr lang="lv-LV" sz="1400" dirty="0"/>
              <a:t>Jāaizpilda informācija par projekta darbības rezultātiem – iznākuma rādītājiem (4.sadaļa), kas palīdzēs kontrolēt minimālo rādītāju sasniegšanu.</a:t>
            </a:r>
          </a:p>
          <a:p>
            <a:endParaRPr lang="lv-LV" sz="14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61233" y="787626"/>
            <a:ext cx="7517935" cy="1887836"/>
          </a:xfrm>
          <a:prstGeom prst="rect">
            <a:avLst/>
          </a:prstGeom>
        </p:spPr>
      </p:pic>
      <p:pic>
        <p:nvPicPr>
          <p:cNvPr id="3" name="Picture 2"/>
          <p:cNvPicPr>
            <a:picLocks noChangeAspect="1"/>
          </p:cNvPicPr>
          <p:nvPr/>
        </p:nvPicPr>
        <p:blipFill>
          <a:blip r:embed="rId3" cstate="print"/>
          <a:stretch>
            <a:fillRect/>
          </a:stretch>
        </p:blipFill>
        <p:spPr>
          <a:xfrm>
            <a:off x="4361233" y="3454396"/>
            <a:ext cx="7517935" cy="3044392"/>
          </a:xfrm>
          <a:prstGeom prst="rect">
            <a:avLst/>
          </a:prstGeom>
        </p:spPr>
      </p:pic>
    </p:spTree>
    <p:extLst>
      <p:ext uri="{BB962C8B-B14F-4D97-AF65-F5344CB8AC3E}">
        <p14:creationId xmlns:p14="http://schemas.microsoft.com/office/powerpoint/2010/main" xmlns="" val="4193079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sz="4800" b="1" dirty="0"/>
              <a:t>2.2. </a:t>
            </a:r>
          </a:p>
        </p:txBody>
      </p:sp>
      <p:sp>
        <p:nvSpPr>
          <p:cNvPr id="5" name="Text Placeholder 4"/>
          <p:cNvSpPr>
            <a:spLocks noGrp="1"/>
          </p:cNvSpPr>
          <p:nvPr>
            <p:ph type="body" idx="1"/>
          </p:nvPr>
        </p:nvSpPr>
        <p:spPr/>
        <p:txBody>
          <a:bodyPr/>
          <a:lstStyle/>
          <a:p>
            <a:r>
              <a:rPr lang="lv-LV" sz="2400" b="1" dirty="0"/>
              <a:t>2.grupa - aprēķinu, rezultātu un kontroles lapas</a:t>
            </a:r>
            <a:endParaRPr lang="lv-LV" dirty="0"/>
          </a:p>
        </p:txBody>
      </p:sp>
    </p:spTree>
    <p:extLst>
      <p:ext uri="{BB962C8B-B14F-4D97-AF65-F5344CB8AC3E}">
        <p14:creationId xmlns:p14="http://schemas.microsoft.com/office/powerpoint/2010/main" xmlns="" val="2162964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265" y="581516"/>
            <a:ext cx="11512973" cy="2677656"/>
          </a:xfrm>
          <a:prstGeom prst="rect">
            <a:avLst/>
          </a:prstGeom>
          <a:noFill/>
        </p:spPr>
        <p:txBody>
          <a:bodyPr wrap="square" rtlCol="0">
            <a:spAutoFit/>
          </a:bodyPr>
          <a:lstStyle/>
          <a:p>
            <a:r>
              <a:rPr lang="lv-LV" sz="1400" dirty="0"/>
              <a:t>Kopā ir trīs aprēķinu lapas:</a:t>
            </a:r>
          </a:p>
          <a:p>
            <a:pPr marL="285750" indent="-285750">
              <a:buFont typeface="Arial" panose="020B0604020202020204" pitchFamily="34" charset="0"/>
              <a:buChar char="•"/>
            </a:pPr>
            <a:r>
              <a:rPr lang="lv-LV" sz="1400" dirty="0"/>
              <a:t>AL 8. - BUDŽETS KOPĀ;</a:t>
            </a:r>
          </a:p>
          <a:p>
            <a:pPr marL="285750" indent="-285750">
              <a:buFont typeface="Arial" panose="020B0604020202020204" pitchFamily="34" charset="0"/>
              <a:buChar char="•"/>
            </a:pPr>
            <a:r>
              <a:rPr lang="lv-LV" sz="1400" dirty="0"/>
              <a:t>AL 9. - ALTERNATĪVU ANALĪZE;</a:t>
            </a:r>
          </a:p>
          <a:p>
            <a:pPr marL="285750" indent="-285750">
              <a:buFont typeface="Arial" panose="020B0604020202020204" pitchFamily="34" charset="0"/>
              <a:buChar char="•"/>
            </a:pPr>
            <a:r>
              <a:rPr lang="lv-LV" sz="1400" dirty="0"/>
              <a:t>AL 10. – SOCIĀLEKONOMISKĀS  ANALĪZES APRĒĶINS.</a:t>
            </a:r>
          </a:p>
          <a:p>
            <a:endParaRPr lang="lv-LV" sz="1400" dirty="0"/>
          </a:p>
          <a:p>
            <a:r>
              <a:rPr lang="lv-LV" sz="1400" dirty="0"/>
              <a:t>Šajās lapās, izmantojot iepriekš ievadītos datus, automātiski tiek veikti aprēķini un iegūtie rezultāti tiek izmantoti turpmākajās (rezultātu) lapās.</a:t>
            </a:r>
          </a:p>
          <a:p>
            <a:r>
              <a:rPr lang="lv-LV" sz="1400" dirty="0"/>
              <a:t>Šajās lapā nav nepieciešams ievadīt papildus datus! Šīs lapas ir paredzētas kontroles vajadzībām.</a:t>
            </a:r>
          </a:p>
          <a:p>
            <a:endParaRPr lang="lv-LV" sz="1400" dirty="0"/>
          </a:p>
          <a:p>
            <a:pPr marL="285750" indent="-285750">
              <a:buFont typeface="Arial" panose="020B0604020202020204" pitchFamily="34" charset="0"/>
              <a:buChar char="•"/>
            </a:pPr>
            <a:endParaRPr lang="lv-LV" sz="1400" dirty="0"/>
          </a:p>
          <a:p>
            <a:endParaRPr lang="lv-LV" sz="1400" dirty="0"/>
          </a:p>
          <a:p>
            <a:endParaRPr lang="lv-LV" sz="1400" dirty="0"/>
          </a:p>
          <a:p>
            <a:pPr marL="285750" indent="-285750">
              <a:buFont typeface="Arial" panose="020B0604020202020204" pitchFamily="34" charset="0"/>
              <a:buChar char="•"/>
            </a:pPr>
            <a:endParaRPr lang="lv-LV" sz="1400" dirty="0"/>
          </a:p>
        </p:txBody>
      </p:sp>
      <p:sp>
        <p:nvSpPr>
          <p:cNvPr id="4" name="Title 1"/>
          <p:cNvSpPr txBox="1">
            <a:spLocks/>
          </p:cNvSpPr>
          <p:nvPr/>
        </p:nvSpPr>
        <p:spPr>
          <a:xfrm>
            <a:off x="982139" y="2515658"/>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REZULTĀTU LAPAS</a:t>
            </a:r>
          </a:p>
        </p:txBody>
      </p:sp>
      <p:sp>
        <p:nvSpPr>
          <p:cNvPr id="5" name="TextBox 4"/>
          <p:cNvSpPr txBox="1"/>
          <p:nvPr/>
        </p:nvSpPr>
        <p:spPr>
          <a:xfrm>
            <a:off x="313266" y="2912534"/>
            <a:ext cx="11512973" cy="2677656"/>
          </a:xfrm>
          <a:prstGeom prst="rect">
            <a:avLst/>
          </a:prstGeom>
          <a:noFill/>
        </p:spPr>
        <p:txBody>
          <a:bodyPr wrap="square" rtlCol="0">
            <a:spAutoFit/>
          </a:bodyPr>
          <a:lstStyle/>
          <a:p>
            <a:r>
              <a:rPr lang="lv-LV" sz="1400" dirty="0"/>
              <a:t>Kopā ir trīs rezultātu lapas:</a:t>
            </a:r>
          </a:p>
          <a:p>
            <a:pPr marL="285750" indent="-285750">
              <a:buFont typeface="Arial" panose="020B0604020202020204" pitchFamily="34" charset="0"/>
              <a:buChar char="•"/>
            </a:pPr>
            <a:r>
              <a:rPr lang="lv-LV" sz="1400" dirty="0"/>
              <a:t>RL 11. - KAPITĀLA NAUDAS PLŪSMA;</a:t>
            </a:r>
          </a:p>
          <a:p>
            <a:pPr marL="285750" indent="-285750">
              <a:buFont typeface="Arial" panose="020B0604020202020204" pitchFamily="34" charset="0"/>
              <a:buChar char="•"/>
            </a:pPr>
            <a:r>
              <a:rPr lang="lv-LV" sz="1400" dirty="0"/>
              <a:t>RL 12. - INVESTĪCIJU NAUDAS PLŪSMA;</a:t>
            </a:r>
          </a:p>
          <a:p>
            <a:pPr marL="285750" indent="-285750">
              <a:buFont typeface="Arial" panose="020B0604020202020204" pitchFamily="34" charset="0"/>
              <a:buChar char="•"/>
            </a:pPr>
            <a:r>
              <a:rPr lang="lv-LV" sz="1400" dirty="0"/>
              <a:t>RL 13. - SOCIĀLEKONOMISKĀ ANALĪZE.</a:t>
            </a:r>
          </a:p>
          <a:p>
            <a:endParaRPr lang="lv-LV" sz="1400" dirty="0"/>
          </a:p>
          <a:p>
            <a:r>
              <a:rPr lang="lv-LV" sz="1400" dirty="0"/>
              <a:t>Arī šajās lapās, izmantojot iepriekš ievadītos datus, automātiski tiek veikti aprēķini un atspoguļoti rezultāti, kuri tālāk tiek izmantoti turpmākajās lapās.</a:t>
            </a:r>
          </a:p>
          <a:p>
            <a:r>
              <a:rPr lang="lv-LV" sz="1400" dirty="0"/>
              <a:t>Šajās lapā nav nepieciešams ievadīt papildus datus! Šīs lapas ir paredzēta kontroles vajadzībām.</a:t>
            </a:r>
          </a:p>
          <a:p>
            <a:endParaRPr lang="lv-LV" sz="1400" dirty="0"/>
          </a:p>
          <a:p>
            <a:pPr marL="285750" indent="-285750">
              <a:buFont typeface="Arial" panose="020B0604020202020204" pitchFamily="34" charset="0"/>
              <a:buChar char="•"/>
            </a:pPr>
            <a:endParaRPr lang="lv-LV" sz="1400" dirty="0"/>
          </a:p>
          <a:p>
            <a:endParaRPr lang="lv-LV" sz="1400" dirty="0"/>
          </a:p>
          <a:p>
            <a:endParaRPr lang="lv-LV" sz="1400" dirty="0"/>
          </a:p>
          <a:p>
            <a:pPr marL="285750" indent="-285750">
              <a:buFont typeface="Arial" panose="020B0604020202020204" pitchFamily="34" charset="0"/>
              <a:buChar char="•"/>
            </a:pPr>
            <a:endParaRPr lang="lv-LV" sz="1400" dirty="0"/>
          </a:p>
        </p:txBody>
      </p:sp>
      <p:sp>
        <p:nvSpPr>
          <p:cNvPr id="7" name="Title 1"/>
          <p:cNvSpPr txBox="1">
            <a:spLocks/>
          </p:cNvSpPr>
          <p:nvPr/>
        </p:nvSpPr>
        <p:spPr>
          <a:xfrm>
            <a:off x="990601" y="4796438"/>
            <a:ext cx="10608733" cy="3968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KONTROLES LAPA</a:t>
            </a:r>
          </a:p>
        </p:txBody>
      </p:sp>
      <p:sp>
        <p:nvSpPr>
          <p:cNvPr id="8" name="TextBox 7"/>
          <p:cNvSpPr txBox="1"/>
          <p:nvPr/>
        </p:nvSpPr>
        <p:spPr>
          <a:xfrm>
            <a:off x="313266" y="5193315"/>
            <a:ext cx="11512973" cy="1169551"/>
          </a:xfrm>
          <a:prstGeom prst="rect">
            <a:avLst/>
          </a:prstGeom>
          <a:noFill/>
        </p:spPr>
        <p:txBody>
          <a:bodyPr wrap="square" rtlCol="0">
            <a:spAutoFit/>
          </a:bodyPr>
          <a:lstStyle/>
          <a:p>
            <a:r>
              <a:rPr lang="lv-LV" sz="1400" dirty="0"/>
              <a:t>Kontroles lapā </a:t>
            </a:r>
            <a:r>
              <a:rPr lang="lv-LV" sz="1400" dirty="0" smtClean="0"/>
              <a:t>«</a:t>
            </a:r>
            <a:r>
              <a:rPr lang="lv-LV" sz="1400" cap="all" dirty="0"/>
              <a:t>Projekta izmaksu un  citu būtisku nosacījumu kontroles lapa</a:t>
            </a:r>
            <a:r>
              <a:rPr lang="lv-LV" sz="1400" dirty="0" smtClean="0"/>
              <a:t>» </a:t>
            </a:r>
            <a:r>
              <a:rPr lang="lv-LV" sz="1400" dirty="0"/>
              <a:t>tiek:</a:t>
            </a:r>
          </a:p>
          <a:p>
            <a:pPr marL="342900" indent="-342900">
              <a:buAutoNum type="arabicParenR"/>
            </a:pPr>
            <a:r>
              <a:rPr lang="lv-LV" sz="1400" dirty="0" smtClean="0"/>
              <a:t>Veikta </a:t>
            </a:r>
            <a:r>
              <a:rPr lang="lv-LV" sz="1400" dirty="0"/>
              <a:t>projekta izmaksu ierobežojumu kontrole, t.sk. atspoguļots brīdinājums, ja nav izpildīti nepieciešamie </a:t>
            </a:r>
            <a:r>
              <a:rPr lang="lv-LV" sz="1400" dirty="0" smtClean="0"/>
              <a:t>kritēriji;</a:t>
            </a:r>
          </a:p>
          <a:p>
            <a:pPr marL="342900" indent="-342900">
              <a:buAutoNum type="arabicParenR"/>
            </a:pPr>
            <a:r>
              <a:rPr lang="lv-LV" sz="1400" dirty="0" smtClean="0"/>
              <a:t>Veikta obligāto ieguvumu kontroles izpilde.</a:t>
            </a:r>
            <a:endParaRPr lang="lv-LV" sz="1400" dirty="0"/>
          </a:p>
          <a:p>
            <a:endParaRPr lang="lv-LV" sz="1400" dirty="0"/>
          </a:p>
          <a:p>
            <a:r>
              <a:rPr lang="lv-LV" sz="1400" dirty="0"/>
              <a:t>Šī lapa ir paredzēta projekta iesniedzējam, lai varētu kontrolēt būtisku nosacījumu minimālo izpildi. </a:t>
            </a:r>
          </a:p>
        </p:txBody>
      </p:sp>
      <p:sp>
        <p:nvSpPr>
          <p:cNvPr id="9"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APRĒĶINU LAPAS</a:t>
            </a:r>
          </a:p>
        </p:txBody>
      </p:sp>
    </p:spTree>
    <p:extLst>
      <p:ext uri="{BB962C8B-B14F-4D97-AF65-F5344CB8AC3E}">
        <p14:creationId xmlns:p14="http://schemas.microsoft.com/office/powerpoint/2010/main" xmlns="" val="1028715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sz="4800" b="1" dirty="0"/>
              <a:t>2.3.</a:t>
            </a:r>
          </a:p>
        </p:txBody>
      </p:sp>
      <p:sp>
        <p:nvSpPr>
          <p:cNvPr id="5" name="Text Placeholder 4"/>
          <p:cNvSpPr>
            <a:spLocks noGrp="1"/>
          </p:cNvSpPr>
          <p:nvPr>
            <p:ph type="body" idx="1"/>
          </p:nvPr>
        </p:nvSpPr>
        <p:spPr/>
        <p:txBody>
          <a:bodyPr/>
          <a:lstStyle/>
          <a:p>
            <a:r>
              <a:rPr lang="lv-LV" sz="2400" b="1" dirty="0"/>
              <a:t>3.grupa - PIV lapas</a:t>
            </a:r>
            <a:endParaRPr lang="lv-LV" dirty="0"/>
          </a:p>
        </p:txBody>
      </p:sp>
    </p:spTree>
    <p:extLst>
      <p:ext uri="{BB962C8B-B14F-4D97-AF65-F5344CB8AC3E}">
        <p14:creationId xmlns:p14="http://schemas.microsoft.com/office/powerpoint/2010/main" xmlns="" val="12068587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7867" y="643468"/>
            <a:ext cx="11593512" cy="3323987"/>
          </a:xfrm>
          <a:prstGeom prst="rect">
            <a:avLst/>
          </a:prstGeom>
          <a:noFill/>
        </p:spPr>
        <p:txBody>
          <a:bodyPr wrap="square" rtlCol="0">
            <a:spAutoFit/>
          </a:bodyPr>
          <a:lstStyle/>
          <a:p>
            <a:r>
              <a:rPr lang="lv-LV" sz="1400" dirty="0"/>
              <a:t>PIV 2.pielikums - Finansēšanas plāns:</a:t>
            </a:r>
          </a:p>
          <a:p>
            <a:pPr marL="285750" indent="-285750">
              <a:buFont typeface="Arial" panose="020B0604020202020204" pitchFamily="34" charset="0"/>
              <a:buChar char="•"/>
            </a:pPr>
            <a:r>
              <a:rPr lang="lv-LV" sz="1400" dirty="0"/>
              <a:t>Šī lapa ir paredzēta, lai atspoguļotu rezultātus formā, kuru iespējams iekopēt projekta iesnieguma veidlapā.</a:t>
            </a:r>
          </a:p>
          <a:p>
            <a:endParaRPr lang="lv-LV" sz="1400" dirty="0"/>
          </a:p>
          <a:p>
            <a:r>
              <a:rPr lang="lv-LV" sz="1400" dirty="0"/>
              <a:t>PIV 3.pielikums - Projekta budžeta kopsavilkums:</a:t>
            </a:r>
          </a:p>
          <a:p>
            <a:pPr marL="285750" indent="-285750">
              <a:buFont typeface="Arial" panose="020B0604020202020204" pitchFamily="34" charset="0"/>
              <a:buChar char="•"/>
            </a:pPr>
            <a:r>
              <a:rPr lang="lv-LV" sz="1400" dirty="0"/>
              <a:t>Šajā lapā ievadiet projekta budžeta datus (</a:t>
            </a:r>
            <a:r>
              <a:rPr lang="lv-LV" sz="1400" b="1" dirty="0"/>
              <a:t>ietonētos laukus</a:t>
            </a:r>
            <a:r>
              <a:rPr lang="lv-LV" sz="1400" dirty="0"/>
              <a:t>);</a:t>
            </a:r>
          </a:p>
          <a:p>
            <a:pPr marL="285750" indent="-285750">
              <a:buFont typeface="Arial" panose="020B0604020202020204" pitchFamily="34" charset="0"/>
              <a:buChar char="•"/>
            </a:pPr>
            <a:r>
              <a:rPr lang="lv-LV" sz="1400" dirty="0" smtClean="0"/>
              <a:t>Šī </a:t>
            </a:r>
            <a:r>
              <a:rPr lang="lv-LV" sz="1400" dirty="0"/>
              <a:t>lapa ir paredzēta, lai atspoguļotu rezultātus formā, kuru iespējams iekopēt projekta iesnieguma veidlapā.</a:t>
            </a:r>
          </a:p>
          <a:p>
            <a:endParaRPr lang="lv-LV" sz="1400" dirty="0"/>
          </a:p>
          <a:p>
            <a:r>
              <a:rPr lang="lv-LV" sz="1400" dirty="0"/>
              <a:t>PIV 4.pielikums (1.daļa) - Finanšu analīze:</a:t>
            </a:r>
          </a:p>
          <a:p>
            <a:pPr marL="285750" indent="-285750">
              <a:buFont typeface="Arial" panose="020B0604020202020204" pitchFamily="34" charset="0"/>
              <a:buChar char="•"/>
            </a:pPr>
            <a:r>
              <a:rPr lang="lv-LV" sz="1400" dirty="0"/>
              <a:t>Šī lapa ir paredzēta, lai atspoguļotu rezultātus formā, kuru iespējams iekopēt projekta iesnieguma veidlapā.</a:t>
            </a:r>
          </a:p>
          <a:p>
            <a:endParaRPr lang="lv-LV" sz="1400" dirty="0"/>
          </a:p>
          <a:p>
            <a:r>
              <a:rPr lang="lv-LV" sz="1400" dirty="0"/>
              <a:t>PIV 4.pielikums (2.daļa) - Ekonomiskā analīze:</a:t>
            </a:r>
          </a:p>
          <a:p>
            <a:pPr marL="285750" indent="-285750">
              <a:buFont typeface="Arial" panose="020B0604020202020204" pitchFamily="34" charset="0"/>
              <a:buChar char="•"/>
            </a:pPr>
            <a:r>
              <a:rPr lang="lv-LV" sz="1400" dirty="0"/>
              <a:t>Šajā lapā ir nepieciešams detalizēt projekta ieguvumus un izmaksas;</a:t>
            </a:r>
          </a:p>
          <a:p>
            <a:pPr marL="285750" indent="-285750">
              <a:buFont typeface="Arial" panose="020B0604020202020204" pitchFamily="34" charset="0"/>
              <a:buChar char="•"/>
            </a:pPr>
            <a:r>
              <a:rPr lang="lv-LV" sz="1400" dirty="0"/>
              <a:t>Šī lapa ir paredzēta, lai atspoguļotu rezultātus formā, kuru iespējams iekopēt projekta iesnieguma veidlapā.</a:t>
            </a:r>
          </a:p>
          <a:p>
            <a:endParaRPr lang="lv-LV" sz="1400" dirty="0"/>
          </a:p>
          <a:p>
            <a:pPr marL="285750" indent="-285750">
              <a:buFont typeface="Arial" panose="020B0604020202020204" pitchFamily="34" charset="0"/>
              <a:buChar char="•"/>
            </a:pPr>
            <a:endParaRPr lang="lv-LV" sz="1400" dirty="0"/>
          </a:p>
        </p:txBody>
      </p:sp>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PIV LAPAS</a:t>
            </a: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929951" y="3513947"/>
            <a:ext cx="3951428" cy="2937965"/>
          </a:xfrm>
          <a:prstGeom prst="rect">
            <a:avLst/>
          </a:prstGeom>
        </p:spPr>
      </p:pic>
      <p:pic>
        <p:nvPicPr>
          <p:cNvPr id="5" name="Picture 4"/>
          <p:cNvPicPr>
            <a:picLocks noChangeAspect="1"/>
          </p:cNvPicPr>
          <p:nvPr/>
        </p:nvPicPr>
        <p:blipFill>
          <a:blip r:embed="rId3" cstate="print"/>
          <a:stretch>
            <a:fillRect/>
          </a:stretch>
        </p:blipFill>
        <p:spPr>
          <a:xfrm>
            <a:off x="287867" y="3513948"/>
            <a:ext cx="4357285" cy="3030790"/>
          </a:xfrm>
          <a:prstGeom prst="rect">
            <a:avLst/>
          </a:prstGeom>
        </p:spPr>
      </p:pic>
      <p:pic>
        <p:nvPicPr>
          <p:cNvPr id="7" name="Picture 6"/>
          <p:cNvPicPr>
            <a:picLocks noChangeAspect="1"/>
          </p:cNvPicPr>
          <p:nvPr/>
        </p:nvPicPr>
        <p:blipFill>
          <a:blip r:embed="rId4" cstate="print"/>
          <a:stretch>
            <a:fillRect/>
          </a:stretch>
        </p:blipFill>
        <p:spPr>
          <a:xfrm>
            <a:off x="4940908" y="3513948"/>
            <a:ext cx="2817596" cy="3007903"/>
          </a:xfrm>
          <a:prstGeom prst="rect">
            <a:avLst/>
          </a:prstGeom>
        </p:spPr>
      </p:pic>
    </p:spTree>
    <p:extLst>
      <p:ext uri="{BB962C8B-B14F-4D97-AF65-F5344CB8AC3E}">
        <p14:creationId xmlns:p14="http://schemas.microsoft.com/office/powerpoint/2010/main" xmlns="" val="884691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3. IIA ZIŅOJUMS</a:t>
            </a:r>
          </a:p>
        </p:txBody>
      </p:sp>
      <p:sp>
        <p:nvSpPr>
          <p:cNvPr id="5" name="Text Placeholder 4"/>
          <p:cNvSpPr>
            <a:spLocks noGrp="1"/>
          </p:cNvSpPr>
          <p:nvPr>
            <p:ph type="body" idx="1"/>
          </p:nvPr>
        </p:nvSpPr>
        <p:spPr/>
        <p:txBody>
          <a:bodyPr/>
          <a:lstStyle/>
          <a:p>
            <a:endParaRPr lang="lv-LV"/>
          </a:p>
        </p:txBody>
      </p:sp>
    </p:spTree>
    <p:extLst>
      <p:ext uri="{BB962C8B-B14F-4D97-AF65-F5344CB8AC3E}">
        <p14:creationId xmlns:p14="http://schemas.microsoft.com/office/powerpoint/2010/main" xmlns="" val="39211187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5" y="-227549"/>
            <a:ext cx="10515600" cy="1325563"/>
          </a:xfrm>
        </p:spPr>
        <p:txBody>
          <a:bodyPr>
            <a:normAutofit/>
          </a:bodyPr>
          <a:lstStyle/>
          <a:p>
            <a:r>
              <a:rPr lang="lv-LV" sz="2400" b="1" dirty="0">
                <a:solidFill>
                  <a:schemeClr val="tx1"/>
                </a:solidFill>
              </a:rPr>
              <a:t>IIA ZIŅOJUMĀ IEKĻAUJAMĀ INFORMĀCIJA</a:t>
            </a:r>
          </a:p>
        </p:txBody>
      </p:sp>
      <p:sp>
        <p:nvSpPr>
          <p:cNvPr id="5" name="Content Placeholder 4"/>
          <p:cNvSpPr>
            <a:spLocks noGrp="1"/>
          </p:cNvSpPr>
          <p:nvPr>
            <p:ph idx="1"/>
          </p:nvPr>
        </p:nvSpPr>
        <p:spPr>
          <a:xfrm>
            <a:off x="524933" y="843489"/>
            <a:ext cx="11105088" cy="4351338"/>
          </a:xfrm>
        </p:spPr>
        <p:txBody>
          <a:bodyPr>
            <a:noAutofit/>
          </a:bodyPr>
          <a:lstStyle/>
          <a:p>
            <a:pPr marL="0" indent="0">
              <a:buNone/>
            </a:pPr>
            <a:r>
              <a:rPr lang="lv-LV" sz="1400" dirty="0">
                <a:solidFill>
                  <a:schemeClr val="tx1"/>
                </a:solidFill>
              </a:rPr>
              <a:t>IIA sagatavošana sastāv no divām daļām – (1) aprēķinu veikšana un (2) ziņojuma sagatavošana. </a:t>
            </a:r>
          </a:p>
          <a:p>
            <a:pPr marL="0" indent="0">
              <a:buNone/>
            </a:pPr>
            <a:r>
              <a:rPr lang="lv-LV" sz="1400" b="1" dirty="0" smtClean="0">
                <a:solidFill>
                  <a:schemeClr val="tx1"/>
                </a:solidFill>
              </a:rPr>
              <a:t>Ziņojumā (brīvā formā) </a:t>
            </a:r>
            <a:r>
              <a:rPr lang="lv-LV" sz="1400" b="1" dirty="0">
                <a:solidFill>
                  <a:schemeClr val="tx1"/>
                </a:solidFill>
              </a:rPr>
              <a:t>ir jāsniedz vismaz šāda pamatinformācija:</a:t>
            </a:r>
          </a:p>
          <a:p>
            <a:pPr marL="285750" indent="-285750"/>
            <a:r>
              <a:rPr lang="lv-LV" sz="1400" dirty="0">
                <a:solidFill>
                  <a:schemeClr val="tx1"/>
                </a:solidFill>
              </a:rPr>
              <a:t>Plānotā projekta raksturojums, projekta mērķi;</a:t>
            </a:r>
          </a:p>
          <a:p>
            <a:pPr marL="285750" indent="-285750"/>
            <a:r>
              <a:rPr lang="lv-LV" sz="1400" dirty="0">
                <a:solidFill>
                  <a:schemeClr val="tx1"/>
                </a:solidFill>
              </a:rPr>
              <a:t>Esošās situācijas raksturojums;</a:t>
            </a:r>
          </a:p>
          <a:p>
            <a:pPr marL="285750" indent="-285750"/>
            <a:r>
              <a:rPr lang="lv-LV" sz="1400" dirty="0">
                <a:solidFill>
                  <a:schemeClr val="tx1"/>
                </a:solidFill>
              </a:rPr>
              <a:t>Informācija par alternatīvām, to izvēles procesu, detalizēta informācija par izvēlēto alternatīvu; </a:t>
            </a:r>
          </a:p>
          <a:p>
            <a:pPr marL="285750" indent="-285750"/>
            <a:r>
              <a:rPr lang="lv-LV" sz="1400" dirty="0">
                <a:solidFill>
                  <a:schemeClr val="tx1"/>
                </a:solidFill>
              </a:rPr>
              <a:t>Ar projektu saistītās veiktās </a:t>
            </a:r>
            <a:r>
              <a:rPr lang="lv-LV" sz="1400" dirty="0" err="1">
                <a:solidFill>
                  <a:schemeClr val="tx1"/>
                </a:solidFill>
              </a:rPr>
              <a:t>priekšizpētes</a:t>
            </a:r>
            <a:r>
              <a:rPr lang="lv-LV" sz="1400" dirty="0">
                <a:solidFill>
                  <a:schemeClr val="tx1"/>
                </a:solidFill>
              </a:rPr>
              <a:t> (ja tādas ir veiktas);</a:t>
            </a:r>
          </a:p>
          <a:p>
            <a:pPr marL="285750" indent="-285750"/>
            <a:r>
              <a:rPr lang="lv-LV" sz="1400" dirty="0">
                <a:solidFill>
                  <a:schemeClr val="tx1"/>
                </a:solidFill>
              </a:rPr>
              <a:t>Finansiālo ieguvumu un zaudējumu raksturojums, aprēķinu gaitā iegūtu rezultātu detalizēts apraksts un aprēķinos izmantoto pieņēmumu raksturojums;</a:t>
            </a:r>
          </a:p>
          <a:p>
            <a:pPr marL="285750" indent="-285750"/>
            <a:r>
              <a:rPr lang="lv-LV" sz="1400" dirty="0">
                <a:solidFill>
                  <a:schemeClr val="tx1"/>
                </a:solidFill>
              </a:rPr>
              <a:t>Sociālekonomisko ieguvumu un zaudējumu raksturojums, izvēles pamatojums, aprēķinu gaitā iegūtu rezultātu detalizēts apraksts un aprēķinos izmantoto pieņēmumu raksturojums;</a:t>
            </a:r>
          </a:p>
          <a:p>
            <a:pPr marL="285750" indent="-285750"/>
            <a:r>
              <a:rPr lang="pl-PL" sz="1400" dirty="0">
                <a:solidFill>
                  <a:schemeClr val="tx1"/>
                </a:solidFill>
              </a:rPr>
              <a:t>Situācijas apraksts ar projektu / bez projekta</a:t>
            </a:r>
            <a:r>
              <a:rPr lang="lv-LV" sz="1400" dirty="0">
                <a:solidFill>
                  <a:schemeClr val="tx1"/>
                </a:solidFill>
              </a:rPr>
              <a:t>;</a:t>
            </a:r>
          </a:p>
          <a:p>
            <a:pPr marL="285750" indent="-285750"/>
            <a:r>
              <a:rPr lang="lv-LV" sz="1400" dirty="0">
                <a:solidFill>
                  <a:schemeClr val="tx1"/>
                </a:solidFill>
              </a:rPr>
              <a:t>Risku un jutīguma analīzes rezultātu apraksts.</a:t>
            </a:r>
          </a:p>
          <a:p>
            <a:pPr marL="0" indent="0">
              <a:buNone/>
            </a:pPr>
            <a:endParaRPr lang="lv-LV" sz="1400" dirty="0">
              <a:solidFill>
                <a:schemeClr val="tx1"/>
              </a:solidFill>
            </a:endParaRPr>
          </a:p>
          <a:p>
            <a:pPr marL="0" indent="0">
              <a:buNone/>
            </a:pPr>
            <a:r>
              <a:rPr lang="lv-LV" sz="1400" dirty="0">
                <a:solidFill>
                  <a:schemeClr val="tx1"/>
                </a:solidFill>
              </a:rPr>
              <a:t>IIA ziņojuma saturu ir nepieciešams papildināt arī ar citu atbilstošu un ar projektu saistītu informāciju, pēc projekta iesniedzēja ieskatiem!</a:t>
            </a:r>
          </a:p>
          <a:p>
            <a:pPr marL="0" indent="0">
              <a:buNone/>
            </a:pPr>
            <a:endParaRPr lang="lv-LV" sz="1400" dirty="0">
              <a:solidFill>
                <a:schemeClr val="tx1"/>
              </a:solidFill>
            </a:endParaRPr>
          </a:p>
          <a:p>
            <a:pPr marL="285750" indent="-285750"/>
            <a:endParaRPr lang="lv-LV" sz="1400" dirty="0">
              <a:solidFill>
                <a:schemeClr val="tx1"/>
              </a:solidFill>
            </a:endParaRPr>
          </a:p>
          <a:p>
            <a:pPr marL="0" indent="0">
              <a:buNone/>
            </a:pPr>
            <a:endParaRPr lang="lv-LV" sz="1400" dirty="0">
              <a:solidFill>
                <a:schemeClr val="tx1"/>
              </a:solidFill>
            </a:endParaRPr>
          </a:p>
        </p:txBody>
      </p:sp>
      <p:cxnSp>
        <p:nvCxnSpPr>
          <p:cNvPr id="24" name="Straight Connector 23"/>
          <p:cNvCxnSpPr/>
          <p:nvPr/>
        </p:nvCxnSpPr>
        <p:spPr>
          <a:xfrm>
            <a:off x="1410752" y="6489716"/>
            <a:ext cx="104595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1870267" y="4784156"/>
            <a:ext cx="0" cy="1719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11870267" y="2686998"/>
            <a:ext cx="0" cy="177341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6377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5" y="-227549"/>
            <a:ext cx="10515600" cy="1325563"/>
          </a:xfrm>
        </p:spPr>
        <p:txBody>
          <a:bodyPr>
            <a:normAutofit/>
          </a:bodyPr>
          <a:lstStyle/>
          <a:p>
            <a:r>
              <a:rPr lang="lv-LV" sz="2400" b="1" dirty="0">
                <a:solidFill>
                  <a:schemeClr val="tx1"/>
                </a:solidFill>
              </a:rPr>
              <a:t>IIA IZSTRĀDES PROCESĀ IZMANTOJAMIE DOKUMENTI</a:t>
            </a:r>
          </a:p>
        </p:txBody>
      </p:sp>
      <p:sp>
        <p:nvSpPr>
          <p:cNvPr id="5" name="Content Placeholder 4"/>
          <p:cNvSpPr>
            <a:spLocks noGrp="1"/>
          </p:cNvSpPr>
          <p:nvPr>
            <p:ph idx="1"/>
          </p:nvPr>
        </p:nvSpPr>
        <p:spPr>
          <a:xfrm>
            <a:off x="1114421" y="843489"/>
            <a:ext cx="10515600" cy="4351338"/>
          </a:xfrm>
        </p:spPr>
        <p:txBody>
          <a:bodyPr>
            <a:noAutofit/>
          </a:bodyPr>
          <a:lstStyle/>
          <a:p>
            <a:pPr>
              <a:buFont typeface="Wingdings" panose="05000000000000000000" pitchFamily="2" charset="2"/>
              <a:buChar char="ü"/>
            </a:pPr>
            <a:r>
              <a:rPr lang="lv-LV" sz="1400" dirty="0">
                <a:solidFill>
                  <a:schemeClr val="tx1"/>
                </a:solidFill>
              </a:rPr>
              <a:t>Ministru kabineta 2014.gada 16.decembra noteikumi Nr.784 "Kārtība, kādā Eiropas Savienības struktūrfondu un Kohēzijas fonda vadībā iesaistītās institūcijas nodrošina plānošanas dokumentu sagatavošanu un šo fondu ieviešanu 2014.–2020.gada plānošanas periodā". </a:t>
            </a:r>
          </a:p>
          <a:p>
            <a:pPr marL="0" indent="0">
              <a:buNone/>
            </a:pPr>
            <a:r>
              <a:rPr lang="lv-LV" sz="1400" dirty="0">
                <a:solidFill>
                  <a:schemeClr val="tx1"/>
                </a:solidFill>
              </a:rPr>
              <a:t>Pieejams: </a:t>
            </a:r>
            <a:r>
              <a:rPr lang="lv-LV" sz="1400" dirty="0">
                <a:solidFill>
                  <a:schemeClr val="tx1"/>
                </a:solidFill>
                <a:hlinkClick r:id="rId2"/>
              </a:rPr>
              <a:t>http://likumi.lv/doc.php?id=271368</a:t>
            </a:r>
            <a:r>
              <a:rPr lang="lv-LV" sz="1400" dirty="0">
                <a:solidFill>
                  <a:schemeClr val="tx1"/>
                </a:solidFill>
              </a:rPr>
              <a:t>  </a:t>
            </a:r>
          </a:p>
          <a:p>
            <a:pPr>
              <a:buFont typeface="Wingdings" panose="05000000000000000000" pitchFamily="2" charset="2"/>
              <a:buChar char="ü"/>
            </a:pPr>
            <a:r>
              <a:rPr lang="lv-LV" sz="1400" dirty="0">
                <a:solidFill>
                  <a:schemeClr val="tx1"/>
                </a:solidFill>
              </a:rPr>
              <a:t> </a:t>
            </a:r>
            <a:r>
              <a:rPr lang="en-US" sz="1400" dirty="0">
                <a:solidFill>
                  <a:schemeClr val="tx1"/>
                </a:solidFill>
              </a:rPr>
              <a:t>Guide to Cost-Benefit Analysis</a:t>
            </a:r>
            <a:r>
              <a:rPr lang="lv-LV" sz="1400" dirty="0">
                <a:solidFill>
                  <a:schemeClr val="tx1"/>
                </a:solidFill>
              </a:rPr>
              <a:t> </a:t>
            </a:r>
            <a:r>
              <a:rPr lang="en-US" sz="1400" dirty="0">
                <a:solidFill>
                  <a:schemeClr val="tx1"/>
                </a:solidFill>
              </a:rPr>
              <a:t>of Investment Projects</a:t>
            </a:r>
            <a:r>
              <a:rPr lang="lv-LV" sz="1400" dirty="0">
                <a:solidFill>
                  <a:schemeClr val="tx1"/>
                </a:solidFill>
              </a:rPr>
              <a:t> </a:t>
            </a:r>
            <a:r>
              <a:rPr lang="en-US" sz="1400" dirty="0">
                <a:solidFill>
                  <a:schemeClr val="tx1"/>
                </a:solidFill>
              </a:rPr>
              <a:t>Economic appraisal tool for Cohesion Policy 2014-2020</a:t>
            </a:r>
            <a:r>
              <a:rPr lang="lv-LV" sz="1400" dirty="0">
                <a:solidFill>
                  <a:schemeClr val="tx1"/>
                </a:solidFill>
              </a:rPr>
              <a:t>. </a:t>
            </a:r>
          </a:p>
          <a:p>
            <a:pPr marL="0" indent="0">
              <a:buNone/>
            </a:pPr>
            <a:r>
              <a:rPr lang="lv-LV" sz="1400" dirty="0">
                <a:solidFill>
                  <a:schemeClr val="tx1"/>
                </a:solidFill>
              </a:rPr>
              <a:t>Pieejams: </a:t>
            </a:r>
            <a:r>
              <a:rPr lang="lv-LV" sz="1400" dirty="0">
                <a:solidFill>
                  <a:schemeClr val="tx1"/>
                </a:solidFill>
                <a:hlinkClick r:id="rId3"/>
              </a:rPr>
              <a:t>http://ec.europa.eu/regional_policy/sources/docgener/studies/pdf/cba_guide.pdf</a:t>
            </a:r>
            <a:r>
              <a:rPr lang="lv-LV" sz="1400" dirty="0">
                <a:solidFill>
                  <a:schemeClr val="tx1"/>
                </a:solidFill>
              </a:rPr>
              <a:t> </a:t>
            </a:r>
          </a:p>
          <a:p>
            <a:pPr>
              <a:buFont typeface="Wingdings" panose="05000000000000000000" pitchFamily="2" charset="2"/>
              <a:buChar char="ü"/>
            </a:pPr>
            <a:endParaRPr lang="lv-LV" sz="1400" dirty="0">
              <a:solidFill>
                <a:schemeClr val="tx1"/>
              </a:solidFill>
            </a:endParaRPr>
          </a:p>
          <a:p>
            <a:pPr>
              <a:buFont typeface="Wingdings" panose="05000000000000000000" pitchFamily="2" charset="2"/>
              <a:buChar char="ü"/>
            </a:pPr>
            <a:endParaRPr lang="lv-LV" sz="1400" dirty="0">
              <a:solidFill>
                <a:schemeClr val="tx1"/>
              </a:solidFill>
            </a:endParaRPr>
          </a:p>
          <a:p>
            <a:pPr>
              <a:buFont typeface="Wingdings" panose="05000000000000000000" pitchFamily="2" charset="2"/>
              <a:buChar char="ü"/>
            </a:pPr>
            <a:endParaRPr lang="lv-LV" sz="1400" dirty="0">
              <a:solidFill>
                <a:schemeClr val="tx1"/>
              </a:solidFill>
            </a:endParaRPr>
          </a:p>
          <a:p>
            <a:pPr>
              <a:buFont typeface="Wingdings" panose="05000000000000000000" pitchFamily="2" charset="2"/>
              <a:buChar char="ü"/>
            </a:pPr>
            <a:r>
              <a:rPr lang="lv-LV" sz="1400" dirty="0">
                <a:solidFill>
                  <a:schemeClr val="tx1"/>
                </a:solidFill>
              </a:rPr>
              <a:t>Ministru kabineta 2015.gada 17.novembra noteikumi Nr.653 "Darbības programmas "Izaugsme un nodarbinātība" 2.2.1. specifiskā atbalsta mērķa "Nodrošināt publisko datu atkalizmantošanas pieaugumu un efektīvu publiskās pārvaldes un privātā sektora mijiedarbību" 2.2.1.1. pasākuma "Centralizētu publiskās pārvaldes IKT platformu izveide, publiskās pārvaldes procesu optimizēšana un attīstība" īstenošanas noteikumi". </a:t>
            </a:r>
          </a:p>
          <a:p>
            <a:pPr marL="0" indent="0">
              <a:buNone/>
            </a:pPr>
            <a:r>
              <a:rPr lang="lv-LV" sz="1400" dirty="0">
                <a:solidFill>
                  <a:schemeClr val="tx1"/>
                </a:solidFill>
              </a:rPr>
              <a:t>	Pieejams: </a:t>
            </a:r>
            <a:r>
              <a:rPr lang="lv-LV" sz="1400" dirty="0">
                <a:solidFill>
                  <a:schemeClr val="tx1"/>
                </a:solidFill>
                <a:hlinkClick r:id="rId4"/>
              </a:rPr>
              <a:t>http://likumi.lv/ta/id/278255</a:t>
            </a:r>
            <a:r>
              <a:rPr lang="lv-LV" sz="1400" dirty="0">
                <a:solidFill>
                  <a:schemeClr val="tx1"/>
                </a:solidFill>
              </a:rPr>
              <a:t> </a:t>
            </a:r>
          </a:p>
          <a:p>
            <a:pPr>
              <a:buFont typeface="Wingdings" panose="05000000000000000000" pitchFamily="2" charset="2"/>
              <a:buChar char="ü"/>
            </a:pPr>
            <a:endParaRPr lang="lv-LV" sz="1400" dirty="0">
              <a:solidFill>
                <a:schemeClr val="tx1"/>
              </a:solidFill>
            </a:endParaRPr>
          </a:p>
          <a:p>
            <a:pPr>
              <a:buFont typeface="Wingdings" panose="05000000000000000000" pitchFamily="2" charset="2"/>
              <a:buChar char="ü"/>
            </a:pPr>
            <a:r>
              <a:rPr lang="lv-LV" sz="1400" dirty="0">
                <a:solidFill>
                  <a:schemeClr val="tx1"/>
                </a:solidFill>
              </a:rPr>
              <a:t>Ministru kabineta 2016.gada 8.marta noteikumi Nr.151 "Darbības programmas "Izaugsme un nodarbinātība" 2.2.1. specifiskā atbalsta mērķa "Nodrošināt publisko datu atkalizmantošanas pieaugumu un efektīvu publiskās pārvaldes un privātā sektora mijiedarbību" 2.2.1.2. pasākuma "Kultūras mantojuma digitalizācija" īstenošanas noteikumi". </a:t>
            </a:r>
          </a:p>
          <a:p>
            <a:pPr marL="0" indent="0">
              <a:buNone/>
            </a:pPr>
            <a:r>
              <a:rPr lang="lv-LV" sz="1400" dirty="0">
                <a:solidFill>
                  <a:schemeClr val="tx1"/>
                </a:solidFill>
              </a:rPr>
              <a:t>	Pieejams: </a:t>
            </a:r>
            <a:r>
              <a:rPr lang="lv-LV" sz="1400" dirty="0">
                <a:solidFill>
                  <a:schemeClr val="tx1"/>
                </a:solidFill>
                <a:hlinkClick r:id="rId5"/>
              </a:rPr>
              <a:t>http://likumi.lv/ta/id/281110</a:t>
            </a:r>
            <a:r>
              <a:rPr lang="lv-LV" sz="1400" dirty="0">
                <a:solidFill>
                  <a:schemeClr val="tx1"/>
                </a:solidFill>
              </a:rPr>
              <a:t> </a:t>
            </a:r>
          </a:p>
        </p:txBody>
      </p:sp>
      <p:sp>
        <p:nvSpPr>
          <p:cNvPr id="2" name="TextBox 1"/>
          <p:cNvSpPr txBox="1"/>
          <p:nvPr/>
        </p:nvSpPr>
        <p:spPr>
          <a:xfrm>
            <a:off x="340775" y="3573705"/>
            <a:ext cx="1066800" cy="523220"/>
          </a:xfrm>
          <a:prstGeom prst="rect">
            <a:avLst/>
          </a:prstGeom>
          <a:noFill/>
        </p:spPr>
        <p:txBody>
          <a:bodyPr wrap="square" rtlCol="0">
            <a:spAutoFit/>
          </a:bodyPr>
          <a:lstStyle/>
          <a:p>
            <a:r>
              <a:rPr lang="lv-LV" sz="1400" b="1" dirty="0"/>
              <a:t>Pasākums </a:t>
            </a:r>
          </a:p>
          <a:p>
            <a:r>
              <a:rPr lang="lv-LV" sz="1400" b="1" dirty="0"/>
              <a:t>2.2.1.1.</a:t>
            </a:r>
          </a:p>
        </p:txBody>
      </p:sp>
      <p:sp>
        <p:nvSpPr>
          <p:cNvPr id="6" name="TextBox 5"/>
          <p:cNvSpPr txBox="1"/>
          <p:nvPr/>
        </p:nvSpPr>
        <p:spPr>
          <a:xfrm>
            <a:off x="340775" y="5419550"/>
            <a:ext cx="1066800" cy="523220"/>
          </a:xfrm>
          <a:prstGeom prst="rect">
            <a:avLst/>
          </a:prstGeom>
          <a:noFill/>
        </p:spPr>
        <p:txBody>
          <a:bodyPr wrap="square" rtlCol="0">
            <a:spAutoFit/>
          </a:bodyPr>
          <a:lstStyle/>
          <a:p>
            <a:r>
              <a:rPr lang="lv-LV" sz="1400" b="1" dirty="0"/>
              <a:t>Pasākums </a:t>
            </a:r>
          </a:p>
          <a:p>
            <a:r>
              <a:rPr lang="lv-LV" sz="1400" b="1" dirty="0"/>
              <a:t>2.2.1.2.</a:t>
            </a:r>
          </a:p>
        </p:txBody>
      </p:sp>
      <p:cxnSp>
        <p:nvCxnSpPr>
          <p:cNvPr id="16" name="Straight Connector 15"/>
          <p:cNvCxnSpPr/>
          <p:nvPr/>
        </p:nvCxnSpPr>
        <p:spPr>
          <a:xfrm flipH="1">
            <a:off x="1230504" y="2837992"/>
            <a:ext cx="4239" cy="1785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10752" y="6489716"/>
            <a:ext cx="104595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1870267" y="4784156"/>
            <a:ext cx="0" cy="1719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11870267" y="2686998"/>
            <a:ext cx="0" cy="17734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228071" y="4788364"/>
            <a:ext cx="4239" cy="178559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2060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IIA METODIKAS MĒRĶIS</a:t>
            </a:r>
          </a:p>
        </p:txBody>
      </p:sp>
      <p:sp>
        <p:nvSpPr>
          <p:cNvPr id="9" name="TextBox 8"/>
          <p:cNvSpPr txBox="1"/>
          <p:nvPr/>
        </p:nvSpPr>
        <p:spPr>
          <a:xfrm>
            <a:off x="338667" y="643468"/>
            <a:ext cx="11133666" cy="2893100"/>
          </a:xfrm>
          <a:prstGeom prst="rect">
            <a:avLst/>
          </a:prstGeom>
          <a:noFill/>
        </p:spPr>
        <p:txBody>
          <a:bodyPr wrap="square" rtlCol="0">
            <a:spAutoFit/>
          </a:bodyPr>
          <a:lstStyle/>
          <a:p>
            <a:endParaRPr lang="lv-LV" sz="1400" dirty="0"/>
          </a:p>
          <a:p>
            <a:r>
              <a:rPr lang="lv-LV" sz="1400" dirty="0"/>
              <a:t>IIA metodikas mērķis ir atvieglot pasākuma 2.2.1.1. un pasākuma 2.2.1.2. projektu iesniedzējiem IIA sagatavošanu un PIV aizpildīšanu.</a:t>
            </a:r>
          </a:p>
          <a:p>
            <a:endParaRPr lang="lv-LV" sz="1400" dirty="0"/>
          </a:p>
          <a:p>
            <a:r>
              <a:rPr lang="lv-LV" sz="1400" dirty="0"/>
              <a:t>IIA veikšanai ir izveidots automatizēts matemātiskais modelis </a:t>
            </a:r>
            <a:r>
              <a:rPr lang="lv-LV" sz="1400" i="1" dirty="0"/>
              <a:t>Microsoft Excel </a:t>
            </a:r>
            <a:r>
              <a:rPr lang="lv-LV" sz="1400" dirty="0"/>
              <a:t>formātā, kurā, ievadot projekta finanšu informāciju, var iegūt:</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prognozi par projekta </a:t>
            </a:r>
            <a:r>
              <a:rPr lang="lv-LV" sz="1400" dirty="0" smtClean="0">
                <a:cs typeface="Times New Roman" panose="02020603050405020304" pitchFamily="18" charset="0"/>
              </a:rPr>
              <a:t>neto naudas plūsmu, kas ļauj noteikt, vai kādā no projekta dzīves cikla gadiem ir ieplānots atbilstošs finansējums;</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a:t>
            </a:r>
            <a:r>
              <a:rPr lang="lv-LV" sz="1400" dirty="0" smtClean="0">
                <a:cs typeface="Times New Roman" panose="02020603050405020304" pitchFamily="18" charset="0"/>
              </a:rPr>
              <a:t>rognozi par projekta lietderīgumu;</a:t>
            </a:r>
          </a:p>
          <a:p>
            <a:pPr marL="342900" indent="-342900">
              <a:spcBef>
                <a:spcPct val="50000"/>
              </a:spcBef>
              <a:buClr>
                <a:schemeClr val="bg2"/>
              </a:buClr>
              <a:buSzPct val="100000"/>
              <a:buFont typeface="Corbel" panose="020B0503020204020204" pitchFamily="34" charset="0"/>
              <a:buChar char="–"/>
            </a:pPr>
            <a:r>
              <a:rPr lang="lv-LV" sz="1400" dirty="0" smtClean="0">
                <a:cs typeface="Times New Roman" panose="02020603050405020304" pitchFamily="18" charset="0"/>
              </a:rPr>
              <a:t>kontroles iespējas par pasākuma 2.2.1.1. un pasākuma 2.2.1.2. izmaksu ierobežojumu nosacījumu izpildi un obligāto ieguvumu izpildi;</a:t>
            </a:r>
            <a:endParaRPr lang="lv-LV" sz="1400" dirty="0">
              <a:cs typeface="Times New Roman" panose="02020603050405020304" pitchFamily="18" charset="0"/>
            </a:endParaRP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rezultātu datu kopu, kuru var izmantot </a:t>
            </a:r>
            <a:r>
              <a:rPr lang="lv-LV" sz="1400" dirty="0">
                <a:cs typeface="Times New Roman" panose="02020603050405020304" pitchFamily="18" charset="0"/>
                <a:hlinkClick r:id="rId2"/>
              </a:rPr>
              <a:t>PIV</a:t>
            </a:r>
            <a:r>
              <a:rPr lang="lv-LV" sz="1400" dirty="0">
                <a:cs typeface="Times New Roman" panose="02020603050405020304" pitchFamily="18" charset="0"/>
              </a:rPr>
              <a:t> 4. pielikuma «Projekta izmaksu efektivitātes novērtēšana» aizpildīšanai.</a:t>
            </a:r>
          </a:p>
          <a:p>
            <a:endParaRPr lang="lv-LV" sz="1400" dirty="0"/>
          </a:p>
          <a:p>
            <a:endParaRPr lang="lv-LV" sz="1400" dirty="0"/>
          </a:p>
          <a:p>
            <a:endParaRPr lang="lv-LV" sz="1400" dirty="0">
              <a:cs typeface="Times New Roman" panose="02020603050405020304" pitchFamily="18" charset="0"/>
            </a:endParaRPr>
          </a:p>
        </p:txBody>
      </p:sp>
    </p:spTree>
    <p:extLst>
      <p:ext uri="{BB962C8B-B14F-4D97-AF65-F5344CB8AC3E}">
        <p14:creationId xmlns:p14="http://schemas.microsoft.com/office/powerpoint/2010/main" xmlns="" val="72794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IIA VEIKŠANAS PAMATPRINCIPI</a:t>
            </a:r>
          </a:p>
        </p:txBody>
      </p:sp>
      <p:sp>
        <p:nvSpPr>
          <p:cNvPr id="9" name="TextBox 8"/>
          <p:cNvSpPr txBox="1"/>
          <p:nvPr/>
        </p:nvSpPr>
        <p:spPr>
          <a:xfrm>
            <a:off x="338667" y="643468"/>
            <a:ext cx="11133666" cy="5835444"/>
          </a:xfrm>
          <a:prstGeom prst="rect">
            <a:avLst/>
          </a:prstGeom>
          <a:noFill/>
        </p:spPr>
        <p:txBody>
          <a:bodyPr wrap="square" rtlCol="0">
            <a:spAutoFit/>
          </a:bodyPr>
          <a:lstStyle/>
          <a:p>
            <a:pPr>
              <a:buFont typeface="Arial" charset="0"/>
              <a:buNone/>
            </a:pPr>
            <a:r>
              <a:rPr lang="lv-LV" sz="1600" b="1" dirty="0"/>
              <a:t>IIA  sastāv no analīzes sadaļas un ziņojuma sadaļas (brīvā formā (43.slaids))</a:t>
            </a:r>
          </a:p>
          <a:p>
            <a:pPr>
              <a:buFont typeface="Arial" charset="0"/>
              <a:buNone/>
            </a:pPr>
            <a:r>
              <a:rPr lang="lv-LV" sz="1600" b="1" dirty="0"/>
              <a:t>Analīzes sadaļai ir četras galvenās daļas:</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Projekta ieviešanas alternatīvu analīze;</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Finanšu analīze;</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Sociālekonomiskā (ekonomiskā) analīze;</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Riska un jutīguma analīze.</a:t>
            </a:r>
          </a:p>
          <a:p>
            <a:endParaRPr lang="lv-LV" sz="1400" dirty="0"/>
          </a:p>
          <a:p>
            <a:endParaRPr lang="lv-LV" sz="1400" dirty="0"/>
          </a:p>
          <a:p>
            <a:r>
              <a:rPr lang="lv-LV" sz="1400" dirty="0"/>
              <a:t>IIA jāveic, sagatavojot projekta iesniegumu. </a:t>
            </a:r>
          </a:p>
          <a:p>
            <a:r>
              <a:rPr lang="lv-LV" sz="1400" dirty="0"/>
              <a:t>IIA ļauj projekta iesniedzējam pilnīgāk un objektīvāk izvērtēt projekta īstenošanas iespējas, nepieciešamo finansējumu un iespējamos projekta rezultātus, tādējādi palīdzot efektīvāk plānot projekta budžetu un pamatot projekta nepieciešamību.</a:t>
            </a:r>
          </a:p>
          <a:p>
            <a:endParaRPr lang="lv-LV" sz="1400" dirty="0"/>
          </a:p>
          <a:p>
            <a:r>
              <a:rPr lang="lv-LV" sz="1400" dirty="0"/>
              <a:t>IIA galvenokārt tiek apskatīti divi izmaksu un ieguvumu veidi:</a:t>
            </a:r>
          </a:p>
          <a:p>
            <a:pPr marL="285750" lvl="0" indent="-285750">
              <a:buFont typeface="Arial" panose="020B0604020202020204" pitchFamily="34" charset="0"/>
              <a:buChar char="•"/>
            </a:pPr>
            <a:r>
              <a:rPr lang="lv-LV" sz="1400" dirty="0"/>
              <a:t>Finansiālās izmaksas un ieguvumi – projekta dzīves ciklā plānotās investīciju un darbības izmaksas, kā arī paredzamie ieņēmumi;</a:t>
            </a:r>
          </a:p>
          <a:p>
            <a:pPr marL="285750" lvl="0" indent="-285750">
              <a:buFont typeface="Arial" panose="020B0604020202020204" pitchFamily="34" charset="0"/>
              <a:buChar char="•"/>
            </a:pPr>
            <a:r>
              <a:rPr lang="lv-LV" sz="1400" dirty="0"/>
              <a:t>Ekonomiskās izmaksas un ieguvumi – projekta dzīves ciklā plānotās izmaksas un ieguvumu gan tiešajiem, gan netiešajiem projekta labuma saņēmējiem, tai skaitā sabiedrībai kopumā.</a:t>
            </a:r>
          </a:p>
          <a:p>
            <a:pPr marL="285750" lvl="0" indent="-285750">
              <a:buFont typeface="Arial" panose="020B0604020202020204" pitchFamily="34" charset="0"/>
              <a:buChar char="•"/>
            </a:pPr>
            <a:endParaRPr lang="lv-LV" sz="1400" dirty="0"/>
          </a:p>
          <a:p>
            <a:pPr marL="285750" indent="-285750"/>
            <a:r>
              <a:rPr lang="lv-LV" sz="1400" dirty="0"/>
              <a:t>IIA veic atbilstoši MK noteikumiem Nr.653 un MK noteikumiem Nr.151, ievērojot, ka projekta kopējie ieguvumi un ietaupījumi ir lielāki par projekta investīciju un darbības izmaksām visā projekta pārskata periodā (projekta dzīves ciklā). IIA ietvaros </a:t>
            </a:r>
            <a:r>
              <a:rPr lang="lv-LV" sz="1400" b="1" dirty="0"/>
              <a:t>obligāti jāveic finanšu analīzi un ekonomisko analīzi</a:t>
            </a:r>
            <a:r>
              <a:rPr lang="lv-LV" sz="1400" dirty="0"/>
              <a:t>. Riska novērtējuma un jutīguma analīze nav obligāta.</a:t>
            </a:r>
          </a:p>
          <a:p>
            <a:pPr marL="285750" lvl="0" indent="-285750">
              <a:buFont typeface="Arial" panose="020B0604020202020204" pitchFamily="34" charset="0"/>
              <a:buChar char="•"/>
            </a:pPr>
            <a:endParaRPr lang="lv-LV" sz="1400" dirty="0"/>
          </a:p>
          <a:p>
            <a:endParaRPr lang="lv-LV" sz="1400" dirty="0"/>
          </a:p>
          <a:p>
            <a:pPr algn="just">
              <a:lnSpc>
                <a:spcPct val="80000"/>
              </a:lnSpc>
            </a:pPr>
            <a:endParaRPr lang="lv-LV" sz="1400" dirty="0"/>
          </a:p>
          <a:p>
            <a:r>
              <a:rPr lang="lv-LV" sz="1400" dirty="0"/>
              <a:t> </a:t>
            </a:r>
          </a:p>
        </p:txBody>
      </p:sp>
    </p:spTree>
    <p:extLst>
      <p:ext uri="{BB962C8B-B14F-4D97-AF65-F5344CB8AC3E}">
        <p14:creationId xmlns:p14="http://schemas.microsoft.com/office/powerpoint/2010/main" xmlns="" val="2137225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1.IIA IZSTRĀDES UZDEVUMI</a:t>
            </a:r>
          </a:p>
        </p:txBody>
      </p:sp>
    </p:spTree>
    <p:extLst>
      <p:ext uri="{BB962C8B-B14F-4D97-AF65-F5344CB8AC3E}">
        <p14:creationId xmlns:p14="http://schemas.microsoft.com/office/powerpoint/2010/main" xmlns="" val="267667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IIA DEFINĪCIJA  UN  MĒRĶI </a:t>
            </a:r>
          </a:p>
        </p:txBody>
      </p:sp>
      <p:sp>
        <p:nvSpPr>
          <p:cNvPr id="9" name="TextBox 8"/>
          <p:cNvSpPr txBox="1"/>
          <p:nvPr/>
        </p:nvSpPr>
        <p:spPr>
          <a:xfrm>
            <a:off x="338667" y="643468"/>
            <a:ext cx="11133666" cy="5823133"/>
          </a:xfrm>
          <a:prstGeom prst="rect">
            <a:avLst/>
          </a:prstGeom>
          <a:noFill/>
        </p:spPr>
        <p:txBody>
          <a:bodyPr wrap="square" rtlCol="0">
            <a:spAutoFit/>
          </a:bodyPr>
          <a:lstStyle/>
          <a:p>
            <a:endParaRPr lang="lv-LV" sz="1400" dirty="0"/>
          </a:p>
          <a:p>
            <a:r>
              <a:rPr lang="lv-LV" sz="1400" b="1" dirty="0"/>
              <a:t>Definīcija </a:t>
            </a:r>
          </a:p>
          <a:p>
            <a:r>
              <a:rPr lang="lv-LV" sz="1400" dirty="0"/>
              <a:t>IIA ir publiskā sektora investīciju projektu analīzes metode, kur projekta izmaksas un ieguvumi tiek aprēķināti naudas </a:t>
            </a:r>
          </a:p>
          <a:p>
            <a:r>
              <a:rPr lang="lv-LV" sz="1400" dirty="0"/>
              <a:t>izteiksmē fiksētā laika periodā un tiek salīdzināta ieguvumu un izmaksu diskontētās naudas plūsma.</a:t>
            </a:r>
          </a:p>
          <a:p>
            <a:endParaRPr lang="lv-LV" sz="1400" dirty="0"/>
          </a:p>
          <a:p>
            <a:endParaRPr lang="lv-LV" sz="1400" dirty="0"/>
          </a:p>
          <a:p>
            <a:r>
              <a:rPr lang="lv-LV" sz="1400" b="1" dirty="0"/>
              <a:t>Mērķi: </a:t>
            </a:r>
          </a:p>
          <a:p>
            <a:pPr marL="342900" indent="-342900">
              <a:spcBef>
                <a:spcPct val="50000"/>
              </a:spcBef>
              <a:buClr>
                <a:schemeClr val="bg2"/>
              </a:buClr>
              <a:buSzPct val="100000"/>
              <a:buFont typeface="Corbel" panose="020B0503020204020204" pitchFamily="34" charset="0"/>
              <a:buChar char="–"/>
            </a:pPr>
            <a:r>
              <a:rPr lang="lv-LV" altLang="lv-LV" sz="1400" dirty="0">
                <a:cs typeface="Times New Roman" panose="02020603050405020304" pitchFamily="18" charset="0"/>
              </a:rPr>
              <a:t>Labākās iespējamās alternatīvas izvēle;</a:t>
            </a:r>
          </a:p>
          <a:p>
            <a:pPr marL="342900" indent="-342900">
              <a:spcBef>
                <a:spcPct val="50000"/>
              </a:spcBef>
              <a:buClr>
                <a:schemeClr val="bg2"/>
              </a:buClr>
              <a:buSzPct val="100000"/>
              <a:buFont typeface="Corbel" panose="020B0503020204020204" pitchFamily="34" charset="0"/>
              <a:buChar char="–"/>
            </a:pPr>
            <a:r>
              <a:rPr lang="lv-LV" altLang="lv-LV" sz="1400" dirty="0">
                <a:cs typeface="Times New Roman" panose="02020603050405020304" pitchFamily="18" charset="0"/>
              </a:rPr>
              <a:t>Izmaksu un finanšu resursu apzināšana projekta īstenošanai;</a:t>
            </a:r>
          </a:p>
          <a:p>
            <a:pPr marL="342900" indent="-342900">
              <a:spcBef>
                <a:spcPct val="50000"/>
              </a:spcBef>
              <a:buClr>
                <a:schemeClr val="bg2"/>
              </a:buClr>
              <a:buSzPct val="100000"/>
              <a:buFont typeface="Corbel" panose="020B0503020204020204" pitchFamily="34" charset="0"/>
              <a:buChar char="–"/>
            </a:pPr>
            <a:r>
              <a:rPr lang="lv-LV" altLang="lv-LV" sz="1400" dirty="0">
                <a:cs typeface="Times New Roman" panose="02020603050405020304" pitchFamily="18" charset="0"/>
              </a:rPr>
              <a:t>Projekta ietekme uz īstenošanas teritoriju un mērķa grupām (ekonomiskie  ieguvumi un izmaksas);</a:t>
            </a:r>
          </a:p>
          <a:p>
            <a:pPr marL="342900" indent="-342900">
              <a:spcBef>
                <a:spcPct val="50000"/>
              </a:spcBef>
              <a:buClr>
                <a:schemeClr val="bg2"/>
              </a:buClr>
              <a:buSzPct val="100000"/>
              <a:buFont typeface="Corbel" panose="020B0503020204020204" pitchFamily="34" charset="0"/>
              <a:buChar char="–"/>
            </a:pPr>
            <a:r>
              <a:rPr lang="lv-LV" altLang="lv-LV" sz="1400" dirty="0">
                <a:cs typeface="Times New Roman" panose="02020603050405020304" pitchFamily="18" charset="0"/>
              </a:rPr>
              <a:t>Projekta jutīgums un riski, to finansiālā un ekonomiskā ietekme.</a:t>
            </a:r>
          </a:p>
          <a:p>
            <a:endParaRPr lang="lv-LV" sz="1400" dirty="0"/>
          </a:p>
          <a:p>
            <a:endParaRPr lang="lv-LV" sz="1400" dirty="0"/>
          </a:p>
          <a:p>
            <a:r>
              <a:rPr lang="lv-LV" sz="1400" b="1" dirty="0"/>
              <a:t>IIA pamatprincipi:</a:t>
            </a:r>
          </a:p>
          <a:p>
            <a:endParaRPr lang="lv-LV" sz="1400" dirty="0"/>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Projektiem, kam jāizstrādā IIA, jābūt ar pozitīvu ekonomisko atdevi un jāveicina ES reģionālās politikas mērķu sasniegšanu;</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Projektiem ir jānodrošina finanšu ilgtspēja (projekta finansiālā noturība) pēc ES līdzfinansējuma saņemšanas;</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Projektiem ir jāpamato ES līdzfinansējuma nepieciešamība;</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Jāaprēķina projekta investīciju finansiālais ienesīgums un kapitāla finansiālais ienesīgums;</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IIA izmantojamā projekta alternatīvu finanšu analīzes veikšanas metode ir papildus izmaksu metode (</a:t>
            </a:r>
            <a:r>
              <a:rPr lang="lv-LV" sz="1400" dirty="0" err="1">
                <a:cs typeface="Times New Roman" panose="02020603050405020304" pitchFamily="18" charset="0"/>
              </a:rPr>
              <a:t>incremental</a:t>
            </a:r>
            <a:r>
              <a:rPr lang="lv-LV" sz="1400" dirty="0">
                <a:cs typeface="Times New Roman" panose="02020603050405020304" pitchFamily="18" charset="0"/>
              </a:rPr>
              <a:t> </a:t>
            </a:r>
            <a:r>
              <a:rPr lang="lv-LV" sz="1400" dirty="0" err="1">
                <a:cs typeface="Times New Roman" panose="02020603050405020304" pitchFamily="18" charset="0"/>
              </a:rPr>
              <a:t>method</a:t>
            </a:r>
            <a:r>
              <a:rPr lang="lv-LV" sz="1400" dirty="0">
                <a:cs typeface="Times New Roman" panose="02020603050405020304" pitchFamily="18" charset="0"/>
              </a:rPr>
              <a:t>), kas salīdzina dažādu projekta ieviešanas alternatīvu naudas plūsmas;</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Projekta finanšu un ekonomiskajā analīzē izmanto diskontētās naudas plūsmas metodi.</a:t>
            </a:r>
          </a:p>
        </p:txBody>
      </p:sp>
    </p:spTree>
    <p:extLst>
      <p:ext uri="{BB962C8B-B14F-4D97-AF65-F5344CB8AC3E}">
        <p14:creationId xmlns:p14="http://schemas.microsoft.com/office/powerpoint/2010/main" xmlns="" val="202761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1.1. </a:t>
            </a:r>
          </a:p>
        </p:txBody>
      </p:sp>
      <p:sp>
        <p:nvSpPr>
          <p:cNvPr id="5" name="Text Placeholder 4"/>
          <p:cNvSpPr>
            <a:spLocks noGrp="1"/>
          </p:cNvSpPr>
          <p:nvPr>
            <p:ph type="body" idx="1"/>
          </p:nvPr>
        </p:nvSpPr>
        <p:spPr/>
        <p:txBody>
          <a:bodyPr/>
          <a:lstStyle/>
          <a:p>
            <a:r>
              <a:rPr lang="lv-LV" sz="2400" b="1" dirty="0"/>
              <a:t>PROJEKTA IDENTIFIKĀCIJA UN PROJEKTA IEVIEŠANAS ALTERNATĪVAS</a:t>
            </a:r>
            <a:endParaRPr lang="lv-LV" dirty="0"/>
          </a:p>
        </p:txBody>
      </p:sp>
    </p:spTree>
    <p:extLst>
      <p:ext uri="{BB962C8B-B14F-4D97-AF65-F5344CB8AC3E}">
        <p14:creationId xmlns:p14="http://schemas.microsoft.com/office/powerpoint/2010/main" xmlns="" val="73070101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5412</TotalTime>
  <Words>4104</Words>
  <Application>Microsoft Office PowerPoint</Application>
  <PresentationFormat>Custom</PresentationFormat>
  <Paragraphs>518</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Basis</vt:lpstr>
      <vt:lpstr>IZMAKSU UN IEGUVUMU ANALĪZES SAGATAVOŠANAS METODIKA</vt:lpstr>
      <vt:lpstr>SATURS</vt:lpstr>
      <vt:lpstr>IZMANTOTIE SAĪSINĀJUMI</vt:lpstr>
      <vt:lpstr>IIA IZSTRĀDES PROCESĀ IZMANTOJAMIE DOKUMENTI</vt:lpstr>
      <vt:lpstr>Slide 5</vt:lpstr>
      <vt:lpstr>Slide 6</vt:lpstr>
      <vt:lpstr>1.IIA IZSTRĀDES UZDEVUMI</vt:lpstr>
      <vt:lpstr>Slide 8</vt:lpstr>
      <vt:lpstr>1.1. </vt:lpstr>
      <vt:lpstr>Slide 10</vt:lpstr>
      <vt:lpstr>Slide 11</vt:lpstr>
      <vt:lpstr>Slide 12</vt:lpstr>
      <vt:lpstr>Slide 13</vt:lpstr>
      <vt:lpstr>1.2. </vt:lpstr>
      <vt:lpstr>Slide 15</vt:lpstr>
      <vt:lpstr>1.3. </vt:lpstr>
      <vt:lpstr>Slide 17</vt:lpstr>
      <vt:lpstr>Slide 18</vt:lpstr>
      <vt:lpstr>1.4. </vt:lpstr>
      <vt:lpstr>Slide 20</vt:lpstr>
      <vt:lpstr>Slide 21</vt:lpstr>
      <vt:lpstr>Slide 22</vt:lpstr>
      <vt:lpstr>Slide 23</vt:lpstr>
      <vt:lpstr>Slide 24</vt:lpstr>
      <vt:lpstr>Slide 25</vt:lpstr>
      <vt:lpstr>Slide 26</vt:lpstr>
      <vt:lpstr>2.IIA IZSTRĀDES FORMA UN TĀS SATURS</vt:lpstr>
      <vt:lpstr>Slide 28</vt:lpstr>
      <vt:lpstr>Slide 29</vt:lpstr>
      <vt:lpstr>2.1.  </vt:lpstr>
      <vt:lpstr>Slide 31</vt:lpstr>
      <vt:lpstr>Slide 32</vt:lpstr>
      <vt:lpstr>Slide 33</vt:lpstr>
      <vt:lpstr>2.2. </vt:lpstr>
      <vt:lpstr>Slide 35</vt:lpstr>
      <vt:lpstr>2.3.</vt:lpstr>
      <vt:lpstr>Slide 37</vt:lpstr>
      <vt:lpstr>3. IIA ZIŅOJUMS</vt:lpstr>
      <vt:lpstr>IIA ZIŅOJUMĀ IEKĻAUJAMĀ INFORMĀCIJA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Ritvars Timermanis</dc:creator>
  <cp:lastModifiedBy>RitvarsTimermanis</cp:lastModifiedBy>
  <cp:revision>206</cp:revision>
  <dcterms:created xsi:type="dcterms:W3CDTF">2015-06-08T08:51:13Z</dcterms:created>
  <dcterms:modified xsi:type="dcterms:W3CDTF">2016-07-15T08:22:10Z</dcterms:modified>
</cp:coreProperties>
</file>