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6"/>
  </p:notesMasterIdLst>
  <p:sldIdLst>
    <p:sldId id="494" r:id="rId6"/>
    <p:sldId id="495" r:id="rId7"/>
    <p:sldId id="497" r:id="rId8"/>
    <p:sldId id="498" r:id="rId9"/>
    <p:sldId id="514" r:id="rId10"/>
    <p:sldId id="523" r:id="rId11"/>
    <p:sldId id="519" r:id="rId12"/>
    <p:sldId id="542" r:id="rId13"/>
    <p:sldId id="522" r:id="rId14"/>
    <p:sldId id="529" r:id="rId15"/>
    <p:sldId id="531" r:id="rId16"/>
    <p:sldId id="543" r:id="rId17"/>
    <p:sldId id="515" r:id="rId18"/>
    <p:sldId id="517" r:id="rId19"/>
    <p:sldId id="534" r:id="rId20"/>
    <p:sldId id="537" r:id="rId21"/>
    <p:sldId id="540" r:id="rId22"/>
    <p:sldId id="541" r:id="rId23"/>
    <p:sldId id="535" r:id="rId24"/>
    <p:sldId id="552" r:id="rId25"/>
    <p:sldId id="550" r:id="rId26"/>
    <p:sldId id="551" r:id="rId27"/>
    <p:sldId id="548" r:id="rId28"/>
    <p:sldId id="544" r:id="rId29"/>
    <p:sldId id="503" r:id="rId30"/>
    <p:sldId id="525" r:id="rId31"/>
    <p:sldId id="546" r:id="rId32"/>
    <p:sldId id="545" r:id="rId33"/>
    <p:sldId id="547" r:id="rId34"/>
    <p:sldId id="496" r:id="rId35"/>
  </p:sldIdLst>
  <p:sldSz cx="10080625" cy="7559675"/>
  <p:notesSz cx="7772400" cy="10058400"/>
  <p:defaultTextStyle>
    <a:defPPr>
      <a:defRPr lang="en-GB"/>
    </a:defPPr>
    <a:lvl1pPr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796" indent="-28569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2762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599868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6973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5526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2632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199737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6842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nts Felsbergs" initials="IF" lastIdx="29" clrIdx="0"/>
  <p:cmAuthor id="1" name="Jānis Dzalbe" initials="J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BA18"/>
    <a:srgbClr val="E1C93B"/>
    <a:srgbClr val="EFEFFB"/>
    <a:srgbClr val="F3F3FF"/>
    <a:srgbClr val="F7F7FF"/>
    <a:srgbClr val="EBEBFF"/>
    <a:srgbClr val="E7E7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5" autoAdjust="0"/>
    <p:restoredTop sz="86441" autoAdjust="0"/>
  </p:normalViewPr>
  <p:slideViewPr>
    <p:cSldViewPr>
      <p:cViewPr>
        <p:scale>
          <a:sx n="60" d="100"/>
          <a:sy n="60" d="100"/>
        </p:scale>
        <p:origin x="-1086" y="-16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18" y="72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D0EF1CA-87E3-42DF-834B-BBB9FE4E38A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958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06422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62138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17851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73563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defRPr/>
            </a:pPr>
            <a:fld id="{5ECB42FC-27B4-47D5-AC52-7869B66921E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0013" y="762000"/>
            <a:ext cx="5032375" cy="3773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693" y="4777458"/>
            <a:ext cx="6216830" cy="452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6" indent="0" algn="ctr">
              <a:buNone/>
              <a:defRPr/>
            </a:lvl6pPr>
            <a:lvl7pPr marL="2742632" indent="0" algn="ctr">
              <a:buNone/>
              <a:defRPr/>
            </a:lvl7pPr>
            <a:lvl8pPr marL="3199737" indent="0" algn="ctr">
              <a:buNone/>
              <a:defRPr/>
            </a:lvl8pPr>
            <a:lvl9pPr marL="36568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88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14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7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7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07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7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0" indent="0">
              <a:buNone/>
              <a:defRPr sz="1700"/>
            </a:lvl3pPr>
            <a:lvl4pPr marL="1371315" indent="0">
              <a:buNone/>
              <a:defRPr sz="1400"/>
            </a:lvl4pPr>
            <a:lvl5pPr marL="1828420" indent="0">
              <a:buNone/>
              <a:defRPr sz="1400"/>
            </a:lvl5pPr>
            <a:lvl6pPr marL="2285526" indent="0">
              <a:buNone/>
              <a:defRPr sz="1400"/>
            </a:lvl6pPr>
            <a:lvl7pPr marL="2742632" indent="0">
              <a:buNone/>
              <a:defRPr sz="1400"/>
            </a:lvl7pPr>
            <a:lvl8pPr marL="3199737" indent="0">
              <a:buNone/>
              <a:defRPr sz="1400"/>
            </a:lvl8pPr>
            <a:lvl9pPr marL="36568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9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02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578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2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1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301627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3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9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7"/>
            <a:ext cx="9069388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outline text format</a:t>
            </a:r>
          </a:p>
          <a:p>
            <a:pPr lvl="1"/>
            <a:r>
              <a:rPr lang="en-GB" altLang="lv-LV" smtClean="0"/>
              <a:t>Second Outline Level</a:t>
            </a:r>
          </a:p>
          <a:p>
            <a:pPr lvl="2"/>
            <a:r>
              <a:rPr lang="en-GB" altLang="lv-LV" smtClean="0"/>
              <a:t>Third Outline Level</a:t>
            </a:r>
          </a:p>
          <a:p>
            <a:pPr lvl="3"/>
            <a:r>
              <a:rPr lang="en-GB" altLang="lv-LV" smtClean="0"/>
              <a:t>Fourth Outline Level</a:t>
            </a:r>
          </a:p>
          <a:p>
            <a:pPr lvl="4"/>
            <a:r>
              <a:rPr lang="en-GB" altLang="lv-LV" smtClean="0"/>
              <a:t>Fifth Outline Level</a:t>
            </a:r>
          </a:p>
          <a:p>
            <a:pPr lvl="4"/>
            <a:r>
              <a:rPr lang="en-GB" altLang="lv-LV" smtClean="0"/>
              <a:t>Sixth Outline Level</a:t>
            </a:r>
          </a:p>
          <a:p>
            <a:pPr lvl="4"/>
            <a:r>
              <a:rPr lang="en-GB" altLang="lv-LV" smtClean="0"/>
              <a:t>Seventh Outline Level</a:t>
            </a:r>
          </a:p>
          <a:p>
            <a:pPr lvl="4"/>
            <a:r>
              <a:rPr lang="en-GB" altLang="lv-LV" smtClean="0"/>
              <a:t>Eighth Outline Level</a:t>
            </a:r>
          </a:p>
          <a:p>
            <a:pPr lvl="4"/>
            <a:r>
              <a:rPr lang="en-GB" altLang="lv-LV" smtClean="0"/>
              <a:t>Ninth Outline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2pPr>
      <a:lvl3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3pPr>
      <a:lvl4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4pPr>
      <a:lvl5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5pPr>
      <a:lvl6pPr marL="2514080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6pPr>
      <a:lvl7pPr marL="2971184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7pPr>
      <a:lvl8pPr marL="3428290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8pPr>
      <a:lvl9pPr marL="3885394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830" indent="-342830" algn="l" defTabSz="457105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2" algn="l" defTabSz="457105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2762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599868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2056973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080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184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8290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5394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32002" y="755502"/>
            <a:ext cx="5976664" cy="27111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00776" tIns="50388" rIns="100776" bIns="50388">
            <a:spAutoFit/>
          </a:bodyPr>
          <a:lstStyle/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395461"/>
            <a:ext cx="7920880" cy="102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9" y="1475581"/>
            <a:ext cx="9793607" cy="5399874"/>
          </a:xfrm>
        </p:spPr>
        <p:txBody>
          <a:bodyPr/>
          <a:lstStyle/>
          <a:p>
            <a:pPr algn="r" eaLnBrk="1"/>
            <a:r>
              <a:rPr lang="lv-LV" altLang="lv-LV" sz="2400" dirty="0">
                <a:ea typeface="ＭＳ Ｐゴシック" pitchFamily="34" charset="-128"/>
              </a:rPr>
              <a:t>Apmācības kurss</a:t>
            </a:r>
            <a:br>
              <a:rPr lang="lv-LV" altLang="lv-LV" sz="2400" dirty="0">
                <a:ea typeface="ＭＳ Ｐゴシック" pitchFamily="34" charset="-128"/>
              </a:rPr>
            </a:br>
            <a:r>
              <a:rPr lang="lv-LV" altLang="lv-LV" sz="1100" dirty="0">
                <a:ea typeface="ＭＳ Ｐゴシック" pitchFamily="34" charset="-128"/>
              </a:rPr>
              <a:t/>
            </a:r>
            <a:br>
              <a:rPr lang="lv-LV" altLang="lv-LV" sz="1100" dirty="0">
                <a:ea typeface="ＭＳ Ｐゴシック" pitchFamily="34" charset="-128"/>
              </a:rPr>
            </a:br>
            <a:r>
              <a:rPr lang="lv-LV" altLang="lv-LV" sz="2800" dirty="0">
                <a:ea typeface="ＭＳ Ｐゴシック" pitchFamily="34" charset="-128"/>
              </a:rPr>
              <a:t>Publisko pakalpojumu sniegšanas izmaksu </a:t>
            </a:r>
            <a:br>
              <a:rPr lang="lv-LV" altLang="lv-LV" sz="2800" dirty="0">
                <a:ea typeface="ＭＳ Ｐゴシック" pitchFamily="34" charset="-128"/>
              </a:rPr>
            </a:br>
            <a:r>
              <a:rPr lang="lv-LV" altLang="lv-LV" sz="2800" dirty="0">
                <a:ea typeface="ＭＳ Ｐゴシック" pitchFamily="34" charset="-128"/>
              </a:rPr>
              <a:t>aprēķināšana valsts pārvaldē</a:t>
            </a:r>
            <a:r>
              <a:rPr lang="lv-LV" altLang="lv-LV" sz="3600" dirty="0">
                <a:ea typeface="ＭＳ Ｐゴシック" pitchFamily="34" charset="-128"/>
              </a:rPr>
              <a:t/>
            </a:r>
            <a:br>
              <a:rPr lang="lv-LV" altLang="lv-LV" sz="3600" dirty="0">
                <a:ea typeface="ＭＳ Ｐゴシック" pitchFamily="34" charset="-128"/>
              </a:rPr>
            </a:br>
            <a:r>
              <a:rPr lang="lv-LV" altLang="lv-LV" sz="3600" dirty="0">
                <a:ea typeface="ＭＳ Ｐゴシック" pitchFamily="34" charset="-128"/>
              </a:rPr>
              <a:t/>
            </a:r>
            <a:br>
              <a:rPr lang="lv-LV" altLang="lv-LV" sz="3600" dirty="0">
                <a:ea typeface="ＭＳ Ｐゴシック" pitchFamily="34" charset="-128"/>
              </a:rPr>
            </a:br>
            <a:r>
              <a:rPr lang="lv-LV" altLang="lv-LV" sz="2800" dirty="0" smtClean="0">
                <a:solidFill>
                  <a:srgbClr val="7F7F7F"/>
                </a:solidFill>
                <a:ea typeface="ＭＳ Ｐゴシック" pitchFamily="34" charset="-128"/>
              </a:rPr>
              <a:t>10. </a:t>
            </a:r>
            <a:r>
              <a:rPr lang="lv-LV" altLang="lv-LV" sz="2800" dirty="0">
                <a:solidFill>
                  <a:srgbClr val="7F7F7F"/>
                </a:solidFill>
                <a:ea typeface="ＭＳ Ｐゴシック" pitchFamily="34" charset="-128"/>
              </a:rPr>
              <a:t>nodarbība</a:t>
            </a:r>
            <a:br>
              <a:rPr lang="lv-LV" altLang="lv-LV" sz="2800" dirty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lv-LV" altLang="lv-LV" sz="3600" dirty="0" smtClean="0">
                <a:solidFill>
                  <a:schemeClr val="tx1"/>
                </a:solidFill>
                <a:ea typeface="ＭＳ Ｐゴシック" pitchFamily="34" charset="-128"/>
              </a:rPr>
              <a:t>Vadības grāmatvedības instrumenti. </a:t>
            </a:r>
            <a:br>
              <a:rPr lang="lv-LV" altLang="lv-LV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lv-LV" altLang="lv-LV" sz="3600" dirty="0" smtClean="0">
                <a:solidFill>
                  <a:schemeClr val="tx1"/>
                </a:solidFill>
                <a:ea typeface="ＭＳ Ｐゴシック" pitchFamily="34" charset="-128"/>
              </a:rPr>
              <a:t>Turpinājums</a:t>
            </a:r>
            <a:r>
              <a:rPr lang="lv-LV" altLang="lv-LV" sz="14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lv-LV" altLang="lv-LV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lv-LV" altLang="lv-LV" sz="28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Anastasija </a:t>
            </a:r>
            <a:r>
              <a:rPr lang="lv-LV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Kirņičanska</a:t>
            </a:r>
            <a:r>
              <a:rPr lang="lv-LV" altLang="lv-LV" sz="2800" dirty="0">
                <a:ea typeface="ＭＳ Ｐゴシック" pitchFamily="34" charset="-128"/>
              </a:rPr>
              <a:t/>
            </a:r>
            <a:br>
              <a:rPr lang="lv-LV" altLang="lv-LV" sz="2800" dirty="0">
                <a:ea typeface="ＭＳ Ｐゴシック" pitchFamily="34" charset="-128"/>
              </a:rPr>
            </a:br>
            <a:r>
              <a:rPr lang="lv-LV" altLang="lv-LV" sz="12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/>
            </a:r>
            <a:br>
              <a:rPr lang="lv-LV" altLang="lv-LV" sz="12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</a:br>
            <a:r>
              <a:rPr lang="lv-LV" altLang="lv-LV" sz="2400" dirty="0" smtClean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25.09.2014</a:t>
            </a:r>
            <a:r>
              <a:rPr lang="lv-LV" altLang="lv-LV" sz="28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.</a:t>
            </a:r>
            <a:endParaRPr lang="lv-LV" altLang="lv-LV" sz="1800" dirty="0">
              <a:solidFill>
                <a:schemeClr val="bg2"/>
              </a:solidFill>
              <a:ea typeface="SimSun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8" cy="885924"/>
          </a:xfrm>
        </p:spPr>
        <p:txBody>
          <a:bodyPr/>
          <a:lstStyle/>
          <a:p>
            <a:pPr algn="l"/>
            <a:r>
              <a:rPr lang="lv-LV" sz="3600" dirty="0" smtClean="0"/>
              <a:t>Vadība aiz b</a:t>
            </a:r>
            <a:r>
              <a:rPr lang="en-US" sz="3600" dirty="0" err="1" smtClean="0"/>
              <a:t>udžeta</a:t>
            </a:r>
            <a:r>
              <a:rPr lang="en-US" sz="3600" dirty="0" smtClean="0"/>
              <a:t> </a:t>
            </a:r>
            <a:r>
              <a:rPr lang="en-US" sz="3600" dirty="0" err="1" smtClean="0"/>
              <a:t>robežām</a:t>
            </a:r>
            <a:r>
              <a:rPr lang="en-US" sz="3600" dirty="0" smtClean="0"/>
              <a:t> (Beyond Budgeting)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2" y="1331565"/>
            <a:ext cx="9212834" cy="6120680"/>
          </a:xfrm>
          <a:solidFill>
            <a:srgbClr val="FFFFFF"/>
          </a:solidFill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filozofija</a:t>
            </a:r>
            <a:r>
              <a:rPr lang="en-US" sz="2000" dirty="0" smtClean="0"/>
              <a:t>,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attīsta</a:t>
            </a:r>
            <a:r>
              <a:rPr lang="en-US" sz="2000" dirty="0" smtClean="0"/>
              <a:t> </a:t>
            </a:r>
            <a:r>
              <a:rPr lang="en-US" sz="2000" dirty="0"/>
              <a:t>Beyond Budgeting Round </a:t>
            </a:r>
            <a:r>
              <a:rPr lang="en-US" sz="2000" dirty="0" smtClean="0"/>
              <a:t>Table (BBRT) </a:t>
            </a:r>
            <a:r>
              <a:rPr lang="en-US" sz="2000" dirty="0" err="1" smtClean="0"/>
              <a:t>kopš</a:t>
            </a:r>
            <a:r>
              <a:rPr lang="en-US" sz="2000" dirty="0" smtClean="0"/>
              <a:t> 1998.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BBRT – </a:t>
            </a:r>
            <a:r>
              <a:rPr lang="en-US" sz="2000" dirty="0" err="1" smtClean="0"/>
              <a:t>neatkarīgo</a:t>
            </a:r>
            <a:r>
              <a:rPr lang="en-US" sz="2000" dirty="0" smtClean="0"/>
              <a:t> </a:t>
            </a:r>
            <a:r>
              <a:rPr lang="en-US" sz="2000" dirty="0" err="1" smtClean="0"/>
              <a:t>nozaru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organizāciju</a:t>
            </a:r>
            <a:r>
              <a:rPr lang="en-US" sz="2000" dirty="0" smtClean="0"/>
              <a:t> </a:t>
            </a:r>
            <a:r>
              <a:rPr lang="en-US" sz="2000" dirty="0" err="1" smtClean="0"/>
              <a:t>pētniecības</a:t>
            </a:r>
            <a:r>
              <a:rPr lang="en-US" sz="2000" dirty="0" smtClean="0"/>
              <a:t> </a:t>
            </a:r>
            <a:r>
              <a:rPr lang="en-US" sz="2000" dirty="0" err="1" smtClean="0"/>
              <a:t>konsorcijs</a:t>
            </a:r>
            <a:r>
              <a:rPr lang="en-US" sz="2000" dirty="0" smtClean="0"/>
              <a:t>. </a:t>
            </a:r>
            <a:r>
              <a:rPr lang="en-US" sz="2000" dirty="0" err="1" smtClean="0"/>
              <a:t>Dibināts</a:t>
            </a:r>
            <a:r>
              <a:rPr lang="en-US" sz="2000" dirty="0" smtClean="0"/>
              <a:t> </a:t>
            </a:r>
            <a:r>
              <a:rPr lang="en-US" sz="2000" dirty="0" err="1" smtClean="0"/>
              <a:t>Lielbritānijā</a:t>
            </a:r>
            <a:r>
              <a:rPr lang="en-US" sz="2000" dirty="0" smtClean="0"/>
              <a:t>, </a:t>
            </a:r>
            <a:r>
              <a:rPr lang="en-US" sz="2000" dirty="0" err="1" smtClean="0"/>
              <a:t>šodien</a:t>
            </a:r>
            <a:r>
              <a:rPr lang="en-US" sz="2000" dirty="0" smtClean="0"/>
              <a:t> </a:t>
            </a:r>
            <a:r>
              <a:rPr lang="en-US" sz="2000" dirty="0" err="1" smtClean="0"/>
              <a:t>dalībnieki</a:t>
            </a:r>
            <a:r>
              <a:rPr lang="en-US" sz="2000" dirty="0" smtClean="0"/>
              <a:t> </a:t>
            </a:r>
            <a:r>
              <a:rPr lang="en-US" sz="2000" dirty="0" err="1" smtClean="0"/>
              <a:t>pārstāv</a:t>
            </a:r>
            <a:r>
              <a:rPr lang="en-US" sz="2000" dirty="0" smtClean="0"/>
              <a:t> </a:t>
            </a:r>
            <a:r>
              <a:rPr lang="en-US" sz="2000" dirty="0" err="1" smtClean="0"/>
              <a:t>Eiropas</a:t>
            </a:r>
            <a:r>
              <a:rPr lang="en-US" sz="2000" dirty="0" smtClean="0"/>
              <a:t> </a:t>
            </a:r>
            <a:r>
              <a:rPr lang="en-US" sz="2000" dirty="0" err="1" smtClean="0"/>
              <a:t>valstis</a:t>
            </a:r>
            <a:r>
              <a:rPr lang="en-US" sz="2000" dirty="0" smtClean="0"/>
              <a:t>, ASV un </a:t>
            </a:r>
            <a:r>
              <a:rPr lang="en-US" sz="2000" dirty="0" err="1" smtClean="0"/>
              <a:t>Austrāliju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Bezbudžeta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vadību</a:t>
            </a:r>
            <a:r>
              <a:rPr lang="en-US" sz="2000" dirty="0" smtClean="0"/>
              <a:t> </a:t>
            </a:r>
            <a:r>
              <a:rPr lang="en-US" sz="2000" dirty="0" err="1" smtClean="0"/>
              <a:t>praktizē</a:t>
            </a:r>
            <a:r>
              <a:rPr lang="en-US" sz="2000" dirty="0" smtClean="0"/>
              <a:t> Statoil, </a:t>
            </a:r>
            <a:r>
              <a:rPr lang="en-US" sz="2000" dirty="0" err="1" smtClean="0"/>
              <a:t>Svenska</a:t>
            </a:r>
            <a:r>
              <a:rPr lang="en-US" sz="2000" dirty="0" smtClean="0"/>
              <a:t> </a:t>
            </a:r>
            <a:r>
              <a:rPr lang="en-US" sz="2000" dirty="0" err="1" smtClean="0"/>
              <a:t>Handelsbanken</a:t>
            </a:r>
            <a:r>
              <a:rPr lang="en-US" sz="2000" dirty="0" smtClean="0"/>
              <a:t>, Unilever, Telenor, IKEA </a:t>
            </a:r>
            <a:r>
              <a:rPr lang="en-US" sz="2000" dirty="0" err="1" smtClean="0"/>
              <a:t>u.c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2004 - </a:t>
            </a:r>
            <a:r>
              <a:rPr lang="en-US" sz="2000" dirty="0"/>
              <a:t>New Public Sector Interest Group </a:t>
            </a:r>
            <a:r>
              <a:rPr lang="en-US" sz="2000" dirty="0" smtClean="0"/>
              <a:t>– </a:t>
            </a:r>
            <a:r>
              <a:rPr lang="en-US" sz="2000" dirty="0" err="1" smtClean="0"/>
              <a:t>pašvaldības</a:t>
            </a:r>
            <a:r>
              <a:rPr lang="en-US" sz="2000" dirty="0" smtClean="0"/>
              <a:t>, </a:t>
            </a:r>
            <a:r>
              <a:rPr lang="en-US" sz="2000" dirty="0" err="1" smtClean="0"/>
              <a:t>valsts</a:t>
            </a:r>
            <a:r>
              <a:rPr lang="en-US" sz="2000" dirty="0" smtClean="0"/>
              <a:t> </a:t>
            </a:r>
            <a:r>
              <a:rPr lang="en-US" sz="2000" dirty="0" err="1" smtClean="0"/>
              <a:t>pārvaldes</a:t>
            </a:r>
            <a:r>
              <a:rPr lang="en-US" sz="2000" dirty="0" smtClean="0"/>
              <a:t> </a:t>
            </a:r>
            <a:r>
              <a:rPr lang="en-US" sz="2000" dirty="0" err="1" smtClean="0"/>
              <a:t>iestādes</a:t>
            </a:r>
            <a:r>
              <a:rPr lang="en-US" sz="2000" dirty="0" smtClean="0"/>
              <a:t>, </a:t>
            </a:r>
            <a:r>
              <a:rPr lang="en-US" sz="2000" dirty="0" err="1" smtClean="0"/>
              <a:t>veselības</a:t>
            </a:r>
            <a:r>
              <a:rPr lang="en-US" sz="2000" dirty="0" smtClean="0"/>
              <a:t> </a:t>
            </a:r>
            <a:r>
              <a:rPr lang="en-US" sz="2000" dirty="0" err="1" smtClean="0"/>
              <a:t>aprūpes</a:t>
            </a:r>
            <a:r>
              <a:rPr lang="en-US" sz="2000" dirty="0" smtClean="0"/>
              <a:t> un </a:t>
            </a:r>
            <a:r>
              <a:rPr lang="en-US" sz="2000" dirty="0" err="1" smtClean="0"/>
              <a:t>izglītības</a:t>
            </a:r>
            <a:r>
              <a:rPr lang="en-US" sz="2000" dirty="0" smtClean="0"/>
              <a:t> </a:t>
            </a:r>
            <a:r>
              <a:rPr lang="en-US" sz="2000" dirty="0" err="1" smtClean="0"/>
              <a:t>iestādes</a:t>
            </a:r>
            <a:r>
              <a:rPr lang="en-US" sz="2000" dirty="0" smtClean="0"/>
              <a:t>, </a:t>
            </a:r>
            <a:r>
              <a:rPr lang="en-US" sz="2000" dirty="0" err="1" smtClean="0"/>
              <a:t>attīstības</a:t>
            </a:r>
            <a:r>
              <a:rPr lang="en-US" sz="2000" dirty="0" smtClean="0"/>
              <a:t> </a:t>
            </a:r>
            <a:r>
              <a:rPr lang="en-US" sz="2000" dirty="0" err="1" smtClean="0"/>
              <a:t>aģentūras</a:t>
            </a:r>
            <a:r>
              <a:rPr lang="en-US" sz="2000" dirty="0" smtClean="0"/>
              <a:t> un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BBRT </a:t>
            </a:r>
            <a:r>
              <a:rPr lang="en-US" sz="2000" i="1" dirty="0" err="1" smtClean="0"/>
              <a:t>definīcija</a:t>
            </a:r>
            <a:r>
              <a:rPr lang="en-US" sz="2000" i="1" dirty="0" smtClean="0"/>
              <a:t>:</a:t>
            </a:r>
          </a:p>
          <a:p>
            <a:pPr marL="742866" lvl="1" indent="-342900">
              <a:buFont typeface="Arial"/>
              <a:buChar char="•"/>
            </a:pPr>
            <a:r>
              <a:rPr lang="en-US" sz="2000" b="1" dirty="0" err="1" smtClean="0"/>
              <a:t>Bezbudžeta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vadība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vienīgais</a:t>
            </a:r>
            <a:r>
              <a:rPr lang="en-US" sz="2000" dirty="0" smtClean="0"/>
              <a:t> </a:t>
            </a:r>
            <a:r>
              <a:rPr lang="en-US" sz="2000" dirty="0" err="1" smtClean="0"/>
              <a:t>risinājums</a:t>
            </a:r>
            <a:r>
              <a:rPr lang="en-US" sz="2000" dirty="0" smtClean="0"/>
              <a:t> </a:t>
            </a:r>
            <a:r>
              <a:rPr lang="en-US" sz="2000" dirty="0" err="1" smtClean="0"/>
              <a:t>visu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budžetēšanas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procesu</a:t>
            </a:r>
            <a:r>
              <a:rPr lang="en-US" sz="2000" dirty="0" smtClean="0"/>
              <a:t> </a:t>
            </a:r>
            <a:r>
              <a:rPr lang="en-US" sz="2000" dirty="0" err="1" smtClean="0"/>
              <a:t>trūkumu</a:t>
            </a:r>
            <a:r>
              <a:rPr lang="en-US" sz="2000" dirty="0" smtClean="0"/>
              <a:t> </a:t>
            </a:r>
            <a:r>
              <a:rPr lang="en-US" sz="2000" dirty="0" err="1" smtClean="0"/>
              <a:t>novēršanai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pilnīga</a:t>
            </a:r>
            <a:r>
              <a:rPr lang="en-US" sz="2000" dirty="0" smtClean="0"/>
              <a:t> </a:t>
            </a:r>
            <a:r>
              <a:rPr lang="en-US" sz="2000" dirty="0" err="1" smtClean="0"/>
              <a:t>atteikšanās</a:t>
            </a:r>
            <a:r>
              <a:rPr lang="en-US" sz="2000" dirty="0" smtClean="0"/>
              <a:t> no </a:t>
            </a:r>
            <a:r>
              <a:rPr lang="en-US" sz="2000" dirty="0" err="1" smtClean="0"/>
              <a:t>budžetēšanas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CIMA (Chartered Institute of Management Accountants) </a:t>
            </a:r>
            <a:r>
              <a:rPr lang="en-US" sz="2000" i="1" dirty="0" err="1" smtClean="0"/>
              <a:t>definīcija</a:t>
            </a:r>
            <a:r>
              <a:rPr lang="en-US" sz="2000" i="1" dirty="0" smtClean="0"/>
              <a:t>:</a:t>
            </a:r>
          </a:p>
          <a:p>
            <a:pPr marL="742866" lvl="1" indent="-342900">
              <a:buFont typeface="Arial"/>
              <a:buChar char="•"/>
            </a:pPr>
            <a:r>
              <a:rPr lang="en-US" sz="2000" dirty="0" err="1" smtClean="0"/>
              <a:t>Bezbudžeta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</a:t>
            </a:r>
            <a:r>
              <a:rPr lang="en-US" sz="2000" dirty="0" smtClean="0"/>
              <a:t> – </a:t>
            </a:r>
            <a:r>
              <a:rPr lang="en-US" sz="2000" dirty="0" err="1" smtClean="0"/>
              <a:t>vadlīniju</a:t>
            </a:r>
            <a:r>
              <a:rPr lang="en-US" sz="2000" dirty="0" smtClean="0"/>
              <a:t> </a:t>
            </a:r>
            <a:r>
              <a:rPr lang="en-US" sz="2000" dirty="0" err="1" smtClean="0"/>
              <a:t>kopums</a:t>
            </a:r>
            <a:r>
              <a:rPr lang="en-US" sz="2000" dirty="0" smtClean="0"/>
              <a:t>, </a:t>
            </a:r>
            <a:r>
              <a:rPr lang="en-US" sz="2000" dirty="0" err="1" smtClean="0"/>
              <a:t>kuru</a:t>
            </a:r>
            <a:r>
              <a:rPr lang="en-US" sz="2000" dirty="0" smtClean="0"/>
              <a:t> </a:t>
            </a:r>
            <a:r>
              <a:rPr lang="en-US" sz="2000" dirty="0" err="1" smtClean="0"/>
              <a:t>ievērojot</a:t>
            </a:r>
            <a:r>
              <a:rPr lang="en-US" sz="2000" dirty="0"/>
              <a:t>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spēj</a:t>
            </a:r>
            <a:r>
              <a:rPr lang="en-US" sz="2000" dirty="0" smtClean="0"/>
              <a:t> </a:t>
            </a:r>
            <a:r>
              <a:rPr lang="en-US" sz="2000" dirty="0" err="1" smtClean="0"/>
              <a:t>vadīt</a:t>
            </a:r>
            <a:r>
              <a:rPr lang="en-US" sz="2000" dirty="0" smtClean="0"/>
              <a:t> </a:t>
            </a:r>
            <a:r>
              <a:rPr lang="en-US" sz="2000" dirty="0" err="1" smtClean="0"/>
              <a:t>savu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darbības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rezultativitāti</a:t>
            </a:r>
            <a:r>
              <a:rPr lang="en-US" sz="2000" dirty="0" smtClean="0"/>
              <a:t> un </a:t>
            </a:r>
            <a:r>
              <a:rPr lang="en-US" sz="2000" dirty="0" err="1" smtClean="0"/>
              <a:t>decentralizēt</a:t>
            </a:r>
            <a:r>
              <a:rPr lang="en-US" sz="2000" dirty="0" smtClean="0"/>
              <a:t> </a:t>
            </a:r>
            <a:r>
              <a:rPr lang="en-US" sz="2000" dirty="0" err="1" smtClean="0"/>
              <a:t>lēmumu</a:t>
            </a:r>
            <a:r>
              <a:rPr lang="en-US" sz="2000" dirty="0" smtClean="0"/>
              <a:t> </a:t>
            </a:r>
            <a:r>
              <a:rPr lang="en-US" sz="2000" dirty="0" err="1" smtClean="0"/>
              <a:t>pieņemšanas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procesu</a:t>
            </a:r>
            <a:r>
              <a:rPr lang="en-US" sz="2000" dirty="0" smtClean="0"/>
              <a:t>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tradicionālajiem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budžetiem</a:t>
            </a:r>
            <a:r>
              <a:rPr lang="en-US" sz="2000" dirty="0" smtClean="0"/>
              <a:t>. </a:t>
            </a:r>
            <a:r>
              <a:rPr lang="en-US" sz="2000" dirty="0" err="1" smtClean="0"/>
              <a:t>Tās</a:t>
            </a:r>
            <a:r>
              <a:rPr lang="en-US" sz="2000" dirty="0" smtClean="0"/>
              <a:t> </a:t>
            </a:r>
            <a:r>
              <a:rPr lang="en-US" sz="2000" dirty="0" err="1" smtClean="0"/>
              <a:t>mērķis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ļaut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organizācijai</a:t>
            </a:r>
            <a:r>
              <a:rPr lang="en-US" sz="2000" dirty="0" smtClean="0"/>
              <a:t> </a:t>
            </a:r>
            <a:r>
              <a:rPr lang="en-US" sz="2000" dirty="0" err="1" smtClean="0"/>
              <a:t>pielāgoties</a:t>
            </a:r>
            <a:r>
              <a:rPr lang="en-US" sz="2000" dirty="0" smtClean="0"/>
              <a:t> </a:t>
            </a:r>
            <a:r>
              <a:rPr lang="en-US" sz="2000" dirty="0" err="1" smtClean="0"/>
              <a:t>neparedzētiem</a:t>
            </a:r>
            <a:r>
              <a:rPr lang="en-US" sz="2000" dirty="0" smtClean="0"/>
              <a:t> </a:t>
            </a:r>
            <a:r>
              <a:rPr lang="en-US" sz="2000" dirty="0" err="1" smtClean="0"/>
              <a:t>notikumiem</a:t>
            </a:r>
            <a:r>
              <a:rPr lang="en-US" sz="2000" dirty="0" smtClean="0"/>
              <a:t> un </a:t>
            </a:r>
            <a:r>
              <a:rPr lang="en-US" sz="2000" dirty="0" err="1" smtClean="0"/>
              <a:t>nestabiliem</a:t>
            </a:r>
            <a:r>
              <a:rPr lang="en-US" sz="2000" dirty="0" smtClean="0"/>
              <a:t> </a:t>
            </a:r>
            <a:r>
              <a:rPr lang="en-US" sz="2000" dirty="0" err="1" smtClean="0"/>
              <a:t>apstākļiem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003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/>
              <a:t>Vadība aiz b</a:t>
            </a:r>
            <a:r>
              <a:rPr lang="en-US" sz="3600" dirty="0" err="1"/>
              <a:t>udžeta</a:t>
            </a:r>
            <a:r>
              <a:rPr lang="en-US" sz="3600" dirty="0"/>
              <a:t> </a:t>
            </a:r>
            <a:r>
              <a:rPr lang="en-US" sz="3600" dirty="0" err="1"/>
              <a:t>robežām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dirty="0"/>
              <a:t>Beyond Budgeting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12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principi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Adaptīvs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vadības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process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74024"/>
              </p:ext>
            </p:extLst>
          </p:nvPr>
        </p:nvGraphicFramePr>
        <p:xfrm>
          <a:off x="575816" y="1763613"/>
          <a:ext cx="8856984" cy="4759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30472"/>
                <a:gridCol w="632651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7F7F7F"/>
                          </a:solidFill>
                          <a:effectLst/>
                        </a:rPr>
                        <a:t>1. M</a:t>
                      </a:r>
                      <a:r>
                        <a:rPr lang="lv-LV" sz="2000" dirty="0">
                          <a:solidFill>
                            <a:srgbClr val="7F7F7F"/>
                          </a:solidFill>
                          <a:effectLst/>
                        </a:rPr>
                        <a:t>ērķu definēšana</a:t>
                      </a:r>
                      <a:endParaRPr lang="en-US" sz="2000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Mērķi tiek orientēti uz izpildes potenciāla maksimizēšanu – </a:t>
                      </a:r>
                      <a:r>
                        <a:rPr lang="cs-CZ" sz="2000" b="0" i="1" dirty="0">
                          <a:solidFill>
                            <a:schemeClr val="tx1"/>
                          </a:solidFill>
                          <a:effectLst/>
                        </a:rPr>
                        <a:t>nevis uz fiksēto rezultātu sasniegšanu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7F7F7F"/>
                          </a:solidFill>
                          <a:effectLst/>
                        </a:rPr>
                        <a:t>2. Atlīdzība</a:t>
                      </a:r>
                      <a:endParaRPr lang="en-US" sz="2000" b="1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Atlīdzības un motivācijas sistēmas pamatojas uz relatīvo uzlabojumu prasību (uzlabojumi salīdzinot ar iepriekšējo periodu) – </a:t>
                      </a: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nevis uz fiksēto rezultātu sasniegšanu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7F7F7F"/>
                          </a:solidFill>
                          <a:effectLst/>
                        </a:rPr>
                        <a:t>3. </a:t>
                      </a:r>
                      <a:r>
                        <a:rPr lang="lv-LV" sz="2000" b="1" dirty="0">
                          <a:solidFill>
                            <a:srgbClr val="7F7F7F"/>
                          </a:solidFill>
                          <a:effectLst/>
                        </a:rPr>
                        <a:t>Plānošana</a:t>
                      </a:r>
                      <a:endParaRPr lang="en-US" sz="2000" b="1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Nepārtraukts plānošanas process – nevis ikgadējs pasākums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7F7F7F"/>
                          </a:solidFill>
                          <a:effectLst/>
                        </a:rPr>
                        <a:t>4. Resursi</a:t>
                      </a:r>
                      <a:endParaRPr lang="en-US" sz="2000" b="1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Resursi ir pieejami pēc nepieciešamības – </a:t>
                      </a: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nevis atbilstoši plānotajiem periodiem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7F7F7F"/>
                          </a:solidFill>
                          <a:effectLst/>
                        </a:rPr>
                        <a:t>5.  Koordinācija</a:t>
                      </a:r>
                      <a:endParaRPr lang="en-US" sz="2000" b="1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Sttruktūrvienību mijiedarbība tiek koordinēta dinamiski pēc nepieciešamības – </a:t>
                      </a: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nevis reizi gadā un budžeta precizēšanas posmos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7F7F7F"/>
                          </a:solidFill>
                          <a:effectLst/>
                        </a:rPr>
                        <a:t>6. Kontrole</a:t>
                      </a:r>
                      <a:endParaRPr lang="en-US" sz="2000" b="1" dirty="0">
                        <a:solidFill>
                          <a:srgbClr val="7F7F7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Kontrole pamatojas uz darbības relatīvo uzlabojumu rādītājiem – </a:t>
                      </a: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nevis novirzēm no plāna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6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/>
              <a:t>Vadība aiz b</a:t>
            </a:r>
            <a:r>
              <a:rPr lang="en-US" sz="3600" dirty="0" err="1"/>
              <a:t>udžeta</a:t>
            </a:r>
            <a:r>
              <a:rPr lang="en-US" sz="3600" dirty="0"/>
              <a:t> </a:t>
            </a:r>
            <a:r>
              <a:rPr lang="en-US" sz="3600" dirty="0" err="1"/>
              <a:t>robežām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dirty="0"/>
              <a:t>Beyond Budgeting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12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principi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Pilvarojums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21198"/>
              </p:ext>
            </p:extLst>
          </p:nvPr>
        </p:nvGraphicFramePr>
        <p:xfrm>
          <a:off x="575816" y="1763613"/>
          <a:ext cx="8856984" cy="3657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30472"/>
                <a:gridCol w="632651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1. Pārvaldība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Pārvaldības pamatā ir precīzas vērtības un ierobežojumi – nevis detalizētās kārtības un budžeti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2. Darbības rādītāji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Augstu darbības rezultātu kultūra, kuras pamatā ir relatīvi panākumi – nevis merķu sasniegšana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3. </a:t>
                      </a:r>
                      <a:r>
                        <a:rPr lang="lv-LV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Rīcības brīvība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Lēmumu pieņemšana tiek deleģēta ar klientiem strādājošajām strukūrām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4. Uzskaitāmība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Mazo struktūru tīkla izveide ar atbildību par individuālajiem mērķiem – nevis centralizētā hierarhija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5.  Fokuss uz klientu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Visi darbinieki tiek fokusēti uz klientu rezultātiem – nevis iekšējo  mērķu sasniegšanu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6. Informācija</a:t>
                      </a:r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Informācija ir pieejama katram – nevis tikai tiem, „kam jāzin“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Slīdošā</a:t>
            </a:r>
            <a:r>
              <a:rPr lang="en-US" sz="3600" dirty="0" smtClean="0"/>
              <a:t> </a:t>
            </a:r>
            <a:r>
              <a:rPr lang="en-US" sz="3600" dirty="0" err="1" smtClean="0"/>
              <a:t>prognozēšana</a:t>
            </a:r>
            <a:r>
              <a:rPr lang="en-US" sz="3600" dirty="0" smtClean="0"/>
              <a:t> (</a:t>
            </a:r>
            <a:r>
              <a:rPr lang="en-US" sz="3600" i="1" dirty="0" smtClean="0"/>
              <a:t>Rolling forecasts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Viena</a:t>
            </a:r>
            <a:r>
              <a:rPr lang="en-US" sz="2000" dirty="0" smtClean="0"/>
              <a:t> no Beyond Budgeting </a:t>
            </a:r>
            <a:r>
              <a:rPr lang="en-US" sz="2000" dirty="0" err="1" smtClean="0"/>
              <a:t>metodēm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Mērķis</a:t>
            </a:r>
            <a:r>
              <a:rPr lang="en-US" sz="2000" dirty="0" smtClean="0"/>
              <a:t>: </a:t>
            </a:r>
            <a:r>
              <a:rPr lang="en-US" sz="2000" dirty="0" err="1" smtClean="0"/>
              <a:t>radīt</a:t>
            </a:r>
            <a:r>
              <a:rPr lang="en-US" sz="2000" dirty="0" smtClean="0"/>
              <a:t> </a:t>
            </a:r>
            <a:r>
              <a:rPr lang="en-US" sz="2000" dirty="0" err="1" smtClean="0"/>
              <a:t>maksimāli</a:t>
            </a:r>
            <a:r>
              <a:rPr lang="en-US" sz="2000" dirty="0" smtClean="0"/>
              <a:t> </a:t>
            </a:r>
            <a:r>
              <a:rPr lang="en-US" sz="2000" dirty="0" err="1" smtClean="0"/>
              <a:t>reālistisko</a:t>
            </a:r>
            <a:r>
              <a:rPr lang="en-US" sz="2000" dirty="0" smtClean="0"/>
              <a:t> </a:t>
            </a:r>
            <a:r>
              <a:rPr lang="en-US" sz="2000" dirty="0" err="1" smtClean="0"/>
              <a:t>izpratni</a:t>
            </a:r>
            <a:r>
              <a:rPr lang="en-US" sz="2000" dirty="0" smtClean="0"/>
              <a:t> par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virzību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tās</a:t>
            </a:r>
            <a:r>
              <a:rPr lang="en-US" sz="2000" dirty="0" smtClean="0"/>
              <a:t> </a:t>
            </a:r>
            <a:r>
              <a:rPr lang="en-US" sz="2000" dirty="0" err="1" smtClean="0"/>
              <a:t>mērķiem</a:t>
            </a:r>
            <a:r>
              <a:rPr lang="en-US" sz="2000" dirty="0" smtClean="0"/>
              <a:t> </a:t>
            </a:r>
            <a:r>
              <a:rPr lang="en-US" sz="2000" dirty="0" err="1" smtClean="0"/>
              <a:t>nevis</a:t>
            </a:r>
            <a:r>
              <a:rPr lang="en-US" sz="2000" dirty="0" smtClean="0"/>
              <a:t> </a:t>
            </a:r>
            <a:r>
              <a:rPr lang="en-US" sz="2000" dirty="0" err="1" smtClean="0"/>
              <a:t>izveidot</a:t>
            </a:r>
            <a:r>
              <a:rPr lang="en-US" sz="2000" dirty="0" smtClean="0"/>
              <a:t> </a:t>
            </a:r>
            <a:r>
              <a:rPr lang="en-US" sz="2000" dirty="0" err="1" smtClean="0"/>
              <a:t>vēlamo</a:t>
            </a:r>
            <a:r>
              <a:rPr lang="en-US" sz="2000" dirty="0" smtClean="0"/>
              <a:t> </a:t>
            </a:r>
            <a:r>
              <a:rPr lang="en-US" sz="2000" dirty="0" err="1" smtClean="0"/>
              <a:t>bildi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Slīdošā</a:t>
            </a:r>
            <a:r>
              <a:rPr lang="en-US" sz="2000" dirty="0" smtClean="0"/>
              <a:t> </a:t>
            </a:r>
            <a:r>
              <a:rPr lang="en-US" sz="2000" dirty="0" err="1" smtClean="0"/>
              <a:t>prognozēšana</a:t>
            </a:r>
            <a:r>
              <a:rPr lang="en-US" sz="2000" dirty="0" smtClean="0"/>
              <a:t> </a:t>
            </a:r>
            <a:r>
              <a:rPr lang="en-US" sz="2000" dirty="0" err="1" smtClean="0"/>
              <a:t>uzņēmumā</a:t>
            </a:r>
            <a:r>
              <a:rPr lang="en-US" sz="2000" dirty="0" smtClean="0"/>
              <a:t> </a:t>
            </a:r>
            <a:r>
              <a:rPr lang="en-US" sz="2000" dirty="0" err="1" smtClean="0"/>
              <a:t>sedz</a:t>
            </a:r>
            <a:r>
              <a:rPr lang="en-US" sz="2000" dirty="0" smtClean="0"/>
              <a:t> ne </a:t>
            </a:r>
            <a:r>
              <a:rPr lang="en-US" sz="2000" dirty="0" err="1" smtClean="0"/>
              <a:t>mazāk</a:t>
            </a:r>
            <a:r>
              <a:rPr lang="en-US" sz="2000" dirty="0" smtClean="0"/>
              <a:t> </a:t>
            </a:r>
            <a:r>
              <a:rPr lang="en-US" sz="2000" dirty="0" err="1" smtClean="0"/>
              <a:t>ka</a:t>
            </a:r>
            <a:r>
              <a:rPr lang="en-US" sz="2000" dirty="0" smtClean="0"/>
              <a:t> 5 </a:t>
            </a:r>
            <a:r>
              <a:rPr lang="en-US" sz="2000" dirty="0" err="1" smtClean="0"/>
              <a:t>kvartālus</a:t>
            </a:r>
            <a:r>
              <a:rPr lang="en-US" sz="2000" dirty="0" smtClean="0"/>
              <a:t>, </a:t>
            </a:r>
            <a:r>
              <a:rPr lang="cs-CZ" sz="2000" dirty="0"/>
              <a:t> </a:t>
            </a:r>
            <a:r>
              <a:rPr lang="cs-CZ" sz="2000" dirty="0" smtClean="0"/>
              <a:t>taču ir vērts prognozēt tikai </a:t>
            </a:r>
            <a:r>
              <a:rPr lang="lv-LV" sz="2000" dirty="0" smtClean="0"/>
              <a:t>pārredzamu nākotni.</a:t>
            </a:r>
            <a:r>
              <a:rPr lang="cs-CZ" sz="2000" dirty="0"/>
              <a:t> 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65447" y="7164213"/>
            <a:ext cx="7787433" cy="49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  <a:latin typeface="Calibri"/>
                <a:cs typeface="Calibri"/>
              </a:rPr>
              <a:t>Avots</a:t>
            </a:r>
            <a:r>
              <a:rPr lang="en-US" sz="1400" dirty="0" smtClean="0">
                <a:solidFill>
                  <a:srgbClr val="7F7F7F"/>
                </a:solidFill>
                <a:latin typeface="Calibri"/>
                <a:cs typeface="Calibri"/>
              </a:rPr>
              <a:t>: Journal of Accountancy - </a:t>
            </a:r>
            <a:r>
              <a:rPr lang="en-US" sz="1400" dirty="0">
                <a:solidFill>
                  <a:srgbClr val="7F7F7F"/>
                </a:solidFill>
                <a:latin typeface="Calibri"/>
                <a:cs typeface="Calibri"/>
              </a:rPr>
              <a:t>http://</a:t>
            </a:r>
            <a:r>
              <a:rPr lang="en-US" sz="1400" dirty="0" err="1">
                <a:solidFill>
                  <a:srgbClr val="7F7F7F"/>
                </a:solidFill>
                <a:latin typeface="Calibri"/>
                <a:cs typeface="Calibri"/>
              </a:rPr>
              <a:t>www.journalofaccountancy.com</a:t>
            </a:r>
            <a:r>
              <a:rPr lang="en-US" sz="1400" dirty="0">
                <a:solidFill>
                  <a:srgbClr val="7F7F7F"/>
                </a:solidFill>
                <a:latin typeface="Calibri"/>
                <a:cs typeface="Calibri"/>
              </a:rPr>
              <a:t>/Issues/2011/Oct/20114354.htm</a:t>
            </a:r>
          </a:p>
          <a:p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72" y="3851845"/>
            <a:ext cx="8378931" cy="28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Prognožu</a:t>
            </a:r>
            <a:r>
              <a:rPr lang="en-US" sz="3600" dirty="0" smtClean="0"/>
              <a:t> </a:t>
            </a:r>
            <a:r>
              <a:rPr lang="en-US" sz="3600" dirty="0" err="1" smtClean="0"/>
              <a:t>korekciju</a:t>
            </a:r>
            <a:r>
              <a:rPr lang="en-US" sz="3600" dirty="0" smtClean="0"/>
              <a:t> </a:t>
            </a:r>
            <a:r>
              <a:rPr lang="en-US" sz="3600" dirty="0" err="1" smtClean="0"/>
              <a:t>biežums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Southern Airlines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piemērs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20496"/>
              </p:ext>
            </p:extLst>
          </p:nvPr>
        </p:nvGraphicFramePr>
        <p:xfrm>
          <a:off x="503808" y="1763613"/>
          <a:ext cx="9217025" cy="3735324"/>
        </p:xfrm>
        <a:graphic>
          <a:graphicData uri="http://schemas.openxmlformats.org/drawingml/2006/table">
            <a:tbl>
              <a:tblPr/>
              <a:tblGrid>
                <a:gridCol w="2852888"/>
                <a:gridCol w="1389868"/>
                <a:gridCol w="1097265"/>
                <a:gridCol w="1375514"/>
                <a:gridCol w="1133337"/>
                <a:gridCol w="1368153"/>
              </a:tblGrid>
              <a:tr h="35560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Ekonomiskais efekts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Mainīgums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Reaģēšanas operativitāte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Korekciju biežums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Pronozēšanas periods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Ieņēmumi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x dienā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Kvartāls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Atlīdzība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mēnesī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Pusgads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Degviela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x nedēļā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Kvartāls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Tehniskā apkope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mēnesī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Pusgads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Reklāma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x mēnesī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Pusgads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Īpašuma cena (līdmašīnas)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x kvartālā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Tarifi un nodevas (līdzmašinu apkalpošana lidostā)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x nedēļā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Pusgads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Citas darbības izmaksas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mēnesī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Kvartāls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2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Incremental Budgeting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b="1" dirty="0" err="1" smtClean="0"/>
              <a:t>Inkrementālā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budžeta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plānošana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paredz</a:t>
            </a:r>
            <a:r>
              <a:rPr lang="en-US" sz="2000" dirty="0" smtClean="0"/>
              <a:t> </a:t>
            </a:r>
            <a:r>
              <a:rPr lang="en-US" sz="2000" dirty="0" err="1" smtClean="0"/>
              <a:t>noteikto</a:t>
            </a:r>
            <a:r>
              <a:rPr lang="en-US" sz="2000" dirty="0" smtClean="0"/>
              <a:t> </a:t>
            </a:r>
            <a:r>
              <a:rPr lang="en-US" sz="2000" dirty="0" err="1" smtClean="0"/>
              <a:t>iepriepriekšējā</a:t>
            </a:r>
            <a:r>
              <a:rPr lang="en-US" sz="2000" dirty="0" smtClean="0"/>
              <a:t> </a:t>
            </a:r>
            <a:r>
              <a:rPr lang="en-US" sz="2000" dirty="0" err="1" smtClean="0"/>
              <a:t>gada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pozīciju</a:t>
            </a:r>
            <a:r>
              <a:rPr lang="en-US" sz="2000" dirty="0" smtClean="0"/>
              <a:t> </a:t>
            </a:r>
            <a:r>
              <a:rPr lang="en-US" sz="2000" dirty="0" err="1" smtClean="0"/>
              <a:t>papildināšanu</a:t>
            </a:r>
            <a:r>
              <a:rPr lang="en-US" sz="2000" dirty="0" smtClean="0"/>
              <a:t>, </a:t>
            </a:r>
            <a:r>
              <a:rPr lang="en-US" sz="2000" dirty="0" err="1" smtClean="0"/>
              <a:t>lai</a:t>
            </a:r>
            <a:r>
              <a:rPr lang="en-US" sz="2000" dirty="0" smtClean="0"/>
              <a:t> </a:t>
            </a:r>
            <a:r>
              <a:rPr lang="en-US" sz="2000" dirty="0" err="1" smtClean="0"/>
              <a:t>paredzētu</a:t>
            </a:r>
            <a:r>
              <a:rPr lang="en-US" sz="2000" dirty="0" smtClean="0"/>
              <a:t> </a:t>
            </a:r>
            <a:r>
              <a:rPr lang="en-US" sz="2000" dirty="0" err="1" smtClean="0"/>
              <a:t>atsevišķas</a:t>
            </a:r>
            <a:r>
              <a:rPr lang="en-US" sz="2000" dirty="0" smtClean="0"/>
              <a:t> </a:t>
            </a:r>
            <a:r>
              <a:rPr lang="en-US" sz="2000" dirty="0" err="1" smtClean="0"/>
              <a:t>izmaiņas</a:t>
            </a:r>
            <a:r>
              <a:rPr lang="en-US" sz="2000" dirty="0" smtClean="0"/>
              <a:t>. </a:t>
            </a:r>
            <a:r>
              <a:rPr lang="en-US" sz="2000" dirty="0" err="1" smtClean="0"/>
              <a:t>Šis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vienkāršākais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plānošanas</a:t>
            </a:r>
            <a:r>
              <a:rPr lang="en-US" sz="2000" dirty="0" smtClean="0"/>
              <a:t> </a:t>
            </a:r>
            <a:r>
              <a:rPr lang="en-US" sz="2000" dirty="0" err="1" smtClean="0"/>
              <a:t>veids</a:t>
            </a:r>
            <a:r>
              <a:rPr lang="en-US" sz="2000" dirty="0" smtClean="0"/>
              <a:t>, </a:t>
            </a:r>
            <a:r>
              <a:rPr lang="en-US" sz="2000" dirty="0" err="1" smtClean="0"/>
              <a:t>taču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profesionāļi</a:t>
            </a:r>
            <a:r>
              <a:rPr lang="en-US" sz="2000" dirty="0" smtClean="0"/>
              <a:t> to </a:t>
            </a:r>
            <a:r>
              <a:rPr lang="en-US" sz="2000" dirty="0" err="1" smtClean="0"/>
              <a:t>neiesaka</a:t>
            </a:r>
            <a:r>
              <a:rPr lang="en-US" sz="2000" dirty="0" smtClean="0"/>
              <a:t> </a:t>
            </a:r>
            <a:r>
              <a:rPr lang="en-US" sz="2000" dirty="0" err="1" smtClean="0"/>
              <a:t>izmantot</a:t>
            </a:r>
            <a:r>
              <a:rPr lang="en-US" sz="2000" dirty="0"/>
              <a:t> </a:t>
            </a:r>
            <a:r>
              <a:rPr lang="en-US" sz="2000" dirty="0" err="1" smtClean="0"/>
              <a:t>dēļ</a:t>
            </a:r>
            <a:r>
              <a:rPr lang="en-US" sz="2000" dirty="0" smtClean="0"/>
              <a:t> </a:t>
            </a:r>
            <a:r>
              <a:rPr lang="en-US" sz="2000" dirty="0" err="1" smtClean="0"/>
              <a:t>nepārtrauktā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pieauguma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Struktūrvienības</a:t>
            </a:r>
            <a:r>
              <a:rPr lang="en-US" sz="2000" dirty="0" smtClean="0"/>
              <a:t> </a:t>
            </a:r>
            <a:r>
              <a:rPr lang="en-US" sz="2000" dirty="0" err="1" smtClean="0"/>
              <a:t>tērēs</a:t>
            </a:r>
            <a:r>
              <a:rPr lang="en-US" sz="2000" dirty="0" smtClean="0"/>
              <a:t> </a:t>
            </a:r>
            <a:r>
              <a:rPr lang="en-US" sz="2000" dirty="0" err="1" smtClean="0"/>
              <a:t>pēc</a:t>
            </a:r>
            <a:r>
              <a:rPr lang="en-US" sz="2000" dirty="0" smtClean="0"/>
              <a:t> </a:t>
            </a:r>
            <a:r>
              <a:rPr lang="en-US" sz="2000" dirty="0" err="1" smtClean="0"/>
              <a:t>iespējas</a:t>
            </a:r>
            <a:r>
              <a:rPr lang="en-US" sz="2000" dirty="0" smtClean="0"/>
              <a:t> </a:t>
            </a:r>
            <a:r>
              <a:rPr lang="en-US" sz="2000" dirty="0" err="1" smtClean="0"/>
              <a:t>vairāk</a:t>
            </a:r>
            <a:r>
              <a:rPr lang="en-US" sz="2000" dirty="0" smtClean="0"/>
              <a:t> </a:t>
            </a:r>
            <a:r>
              <a:rPr lang="en-US" sz="2000" dirty="0" err="1" smtClean="0"/>
              <a:t>naudas</a:t>
            </a:r>
            <a:r>
              <a:rPr lang="en-US" sz="2000" dirty="0" smtClean="0"/>
              <a:t>, </a:t>
            </a:r>
            <a:r>
              <a:rPr lang="en-US" sz="2000" dirty="0" err="1" smtClean="0"/>
              <a:t>lai</a:t>
            </a:r>
            <a:r>
              <a:rPr lang="en-US" sz="2000" dirty="0" smtClean="0"/>
              <a:t> </a:t>
            </a:r>
            <a:r>
              <a:rPr lang="en-US" sz="2000" dirty="0" err="1" smtClean="0"/>
              <a:t>nākamajā</a:t>
            </a:r>
            <a:r>
              <a:rPr lang="en-US" sz="2000" dirty="0" smtClean="0"/>
              <a:t> </a:t>
            </a:r>
            <a:r>
              <a:rPr lang="en-US" sz="2000" dirty="0" err="1" smtClean="0"/>
              <a:t>gadā</a:t>
            </a:r>
            <a:r>
              <a:rPr lang="en-US" sz="2000" dirty="0" smtClean="0"/>
              <a:t> </a:t>
            </a:r>
            <a:r>
              <a:rPr lang="en-US" sz="2000" dirty="0" err="1" smtClean="0"/>
              <a:t>saņemtu</a:t>
            </a:r>
            <a:r>
              <a:rPr lang="en-US" sz="2000" dirty="0" smtClean="0"/>
              <a:t> </a:t>
            </a:r>
            <a:r>
              <a:rPr lang="en-US" sz="2000" dirty="0" err="1" smtClean="0"/>
              <a:t>vismaz</a:t>
            </a:r>
            <a:r>
              <a:rPr lang="en-US" sz="2000" dirty="0" smtClean="0"/>
              <a:t> </a:t>
            </a:r>
            <a:r>
              <a:rPr lang="en-US" sz="2000" dirty="0" err="1" smtClean="0"/>
              <a:t>tikpat</a:t>
            </a:r>
            <a:r>
              <a:rPr lang="en-US" sz="2000" dirty="0" smtClean="0"/>
              <a:t> </a:t>
            </a:r>
            <a:r>
              <a:rPr lang="en-US" sz="2000" dirty="0" err="1" smtClean="0"/>
              <a:t>daudz</a:t>
            </a:r>
            <a:r>
              <a:rPr lang="en-US" sz="2000" dirty="0" smtClean="0"/>
              <a:t>. </a:t>
            </a:r>
            <a:r>
              <a:rPr lang="en-US" sz="2000" dirty="0" err="1" smtClean="0"/>
              <a:t>Tas</a:t>
            </a:r>
            <a:r>
              <a:rPr lang="en-US" sz="2000" dirty="0" smtClean="0"/>
              <a:t> </a:t>
            </a:r>
            <a:r>
              <a:rPr lang="en-US" sz="2000" dirty="0" err="1" smtClean="0"/>
              <a:t>stimulē</a:t>
            </a:r>
            <a:r>
              <a:rPr lang="en-US" sz="2000" dirty="0" smtClean="0"/>
              <a:t> </a:t>
            </a:r>
            <a:r>
              <a:rPr lang="en-US" sz="2000" dirty="0" err="1" smtClean="0"/>
              <a:t>struktūrvienības</a:t>
            </a:r>
            <a:r>
              <a:rPr lang="en-US" sz="2000" dirty="0" smtClean="0"/>
              <a:t> </a:t>
            </a:r>
            <a:r>
              <a:rPr lang="en-US" sz="2000" dirty="0" err="1" smtClean="0"/>
              <a:t>pārtērēt</a:t>
            </a:r>
            <a:r>
              <a:rPr lang="en-US" sz="2000" dirty="0" smtClean="0"/>
              <a:t> </a:t>
            </a:r>
            <a:r>
              <a:rPr lang="en-US" sz="2000" dirty="0" err="1" smtClean="0"/>
              <a:t>naudu</a:t>
            </a:r>
            <a:r>
              <a:rPr lang="en-US" sz="2000" dirty="0" smtClean="0"/>
              <a:t>,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tām</a:t>
            </a:r>
            <a:r>
              <a:rPr lang="en-US" sz="2000" dirty="0" smtClean="0"/>
              <a:t> </a:t>
            </a:r>
            <a:r>
              <a:rPr lang="en-US" sz="2000" dirty="0" err="1" smtClean="0"/>
              <a:t>tiešām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nepieciešama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Šis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budžetēšanas</a:t>
            </a:r>
            <a:r>
              <a:rPr lang="en-US" sz="2000" dirty="0" smtClean="0"/>
              <a:t> </a:t>
            </a:r>
            <a:r>
              <a:rPr lang="en-US" sz="2000" dirty="0" err="1" smtClean="0"/>
              <a:t>veids</a:t>
            </a:r>
            <a:r>
              <a:rPr lang="en-US" sz="2000" dirty="0" smtClean="0"/>
              <a:t> </a:t>
            </a:r>
            <a:r>
              <a:rPr lang="en-US" sz="2000" dirty="0" err="1" smtClean="0"/>
              <a:t>tiek</a:t>
            </a:r>
            <a:r>
              <a:rPr lang="en-US" sz="2000" dirty="0" smtClean="0"/>
              <a:t> </a:t>
            </a:r>
            <a:r>
              <a:rPr lang="en-US" sz="2000" dirty="0" err="1" smtClean="0"/>
              <a:t>kritizēts</a:t>
            </a:r>
            <a:r>
              <a:rPr lang="en-US" sz="2000" dirty="0" smtClean="0"/>
              <a:t> </a:t>
            </a:r>
            <a:r>
              <a:rPr lang="en-US" sz="2000" dirty="0" err="1" smtClean="0"/>
              <a:t>dēļ</a:t>
            </a:r>
            <a:r>
              <a:rPr lang="en-US" sz="2000" dirty="0" smtClean="0"/>
              <a:t> </a:t>
            </a:r>
            <a:r>
              <a:rPr lang="en-US" sz="2000" dirty="0" err="1" smtClean="0"/>
              <a:t>pieņēmuma</a:t>
            </a:r>
            <a:r>
              <a:rPr lang="en-US" sz="2000" dirty="0" smtClean="0"/>
              <a:t>, </a:t>
            </a:r>
            <a:r>
              <a:rPr lang="en-US" sz="2000" dirty="0" err="1" smtClean="0"/>
              <a:t>ka</a:t>
            </a:r>
            <a:r>
              <a:rPr lang="en-US" sz="2000" dirty="0" smtClean="0"/>
              <a:t> </a:t>
            </a:r>
            <a:r>
              <a:rPr lang="en-US" sz="2000" dirty="0" err="1" smtClean="0"/>
              <a:t>nākamgad</a:t>
            </a:r>
            <a:r>
              <a:rPr lang="en-US" sz="2000" dirty="0" smtClean="0"/>
              <a:t> </a:t>
            </a:r>
            <a:r>
              <a:rPr lang="en-US" sz="2000" dirty="0" err="1" smtClean="0"/>
              <a:t>nekas</a:t>
            </a:r>
            <a:r>
              <a:rPr lang="en-US" sz="2000" dirty="0" smtClean="0"/>
              <a:t> </a:t>
            </a:r>
            <a:r>
              <a:rPr lang="en-US" sz="2000" dirty="0" err="1" smtClean="0"/>
              <a:t>īpašs</a:t>
            </a:r>
            <a:r>
              <a:rPr lang="en-US" sz="2000" dirty="0" smtClean="0"/>
              <a:t> </a:t>
            </a:r>
            <a:r>
              <a:rPr lang="en-US" sz="2000" dirty="0" err="1" smtClean="0"/>
              <a:t>nenotiks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i="1" dirty="0" err="1" smtClean="0"/>
              <a:t>Kas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notiks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ja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inkrementālo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budžeta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plānošanu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papildināt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vienreizējo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nulles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budžetu</a:t>
            </a:r>
            <a:r>
              <a:rPr lang="en-US" sz="2000" i="1" dirty="0" smtClean="0"/>
              <a:t>?</a:t>
            </a:r>
            <a:endParaRPr lang="en-US" sz="2000" i="1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756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Budžets</a:t>
            </a:r>
            <a:r>
              <a:rPr lang="en-US" sz="3600" dirty="0"/>
              <a:t> “no </a:t>
            </a:r>
            <a:r>
              <a:rPr lang="en-US" sz="3600" dirty="0" err="1"/>
              <a:t>nulles</a:t>
            </a:r>
            <a:r>
              <a:rPr lang="en-US" sz="3600" dirty="0"/>
              <a:t>”, </a:t>
            </a:r>
            <a:r>
              <a:rPr lang="en-US" sz="3600" dirty="0" err="1"/>
              <a:t>nulles</a:t>
            </a:r>
            <a:r>
              <a:rPr lang="en-US" sz="3600" dirty="0"/>
              <a:t> </a:t>
            </a:r>
            <a:r>
              <a:rPr lang="en-US" sz="3600" dirty="0" err="1"/>
              <a:t>budžeta</a:t>
            </a:r>
            <a:r>
              <a:rPr lang="en-US" sz="3600" dirty="0"/>
              <a:t> </a:t>
            </a:r>
            <a:r>
              <a:rPr lang="en-US" sz="3600" dirty="0" err="1"/>
              <a:t>plānošana</a:t>
            </a:r>
            <a:r>
              <a:rPr lang="en-US" sz="3600" dirty="0"/>
              <a:t> (</a:t>
            </a:r>
            <a:r>
              <a:rPr lang="en-US" sz="3600" i="1" dirty="0"/>
              <a:t>Zero Based Budgeting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547589"/>
            <a:ext cx="9069388" cy="412382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err="1" smtClean="0"/>
              <a:t>Nulles</a:t>
            </a:r>
            <a:r>
              <a:rPr lang="en-US" sz="1800" dirty="0" smtClean="0"/>
              <a:t> </a:t>
            </a:r>
            <a:r>
              <a:rPr lang="en-US" sz="1800" dirty="0" err="1" smtClean="0"/>
              <a:t>budžets</a:t>
            </a:r>
            <a:r>
              <a:rPr lang="en-US" sz="1800" dirty="0" smtClean="0"/>
              <a:t> </a:t>
            </a:r>
            <a:r>
              <a:rPr lang="en-US" sz="1800" dirty="0" err="1" smtClean="0"/>
              <a:t>skatās</a:t>
            </a:r>
            <a:r>
              <a:rPr lang="en-US" sz="1800" dirty="0" smtClean="0"/>
              <a:t> </a:t>
            </a:r>
            <a:r>
              <a:rPr lang="en-US" sz="1800" dirty="0" err="1" smtClean="0"/>
              <a:t>uz</a:t>
            </a:r>
            <a:r>
              <a:rPr lang="en-US" sz="1800" dirty="0" smtClean="0"/>
              <a:t> </a:t>
            </a:r>
            <a:r>
              <a:rPr lang="en-US" sz="1800" dirty="0" err="1" smtClean="0"/>
              <a:t>iestādes</a:t>
            </a:r>
            <a:r>
              <a:rPr lang="en-US" sz="1800" dirty="0" smtClean="0"/>
              <a:t> </a:t>
            </a:r>
            <a:r>
              <a:rPr lang="en-US" sz="1800" dirty="0" err="1" smtClean="0"/>
              <a:t>mērķiem</a:t>
            </a:r>
            <a:r>
              <a:rPr lang="en-US" sz="1800" dirty="0" smtClean="0"/>
              <a:t>. </a:t>
            </a:r>
            <a:r>
              <a:rPr lang="en-US" sz="1800" dirty="0" err="1" smtClean="0"/>
              <a:t>Katru</a:t>
            </a:r>
            <a:r>
              <a:rPr lang="en-US" sz="1800" dirty="0" smtClean="0"/>
              <a:t> </a:t>
            </a:r>
            <a:r>
              <a:rPr lang="en-US" sz="1800" dirty="0" err="1" smtClean="0"/>
              <a:t>gadu</a:t>
            </a:r>
            <a:r>
              <a:rPr lang="en-US" sz="1800" dirty="0" smtClean="0"/>
              <a:t> </a:t>
            </a:r>
            <a:r>
              <a:rPr lang="en-US" sz="1800" dirty="0" err="1" smtClean="0"/>
              <a:t>resursi</a:t>
            </a:r>
            <a:r>
              <a:rPr lang="en-US" sz="1800" dirty="0" smtClean="0"/>
              <a:t> </a:t>
            </a: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plānoti</a:t>
            </a:r>
            <a:r>
              <a:rPr lang="en-US" sz="1800" dirty="0" smtClean="0"/>
              <a:t> </a:t>
            </a:r>
            <a:r>
              <a:rPr lang="en-US" sz="1800" dirty="0" err="1" smtClean="0"/>
              <a:t>konkrētu</a:t>
            </a:r>
            <a:r>
              <a:rPr lang="en-US" sz="1800" dirty="0" smtClean="0"/>
              <a:t> </a:t>
            </a:r>
            <a:r>
              <a:rPr lang="en-US" sz="1800" dirty="0" err="1" smtClean="0"/>
              <a:t>mērķu</a:t>
            </a:r>
            <a:r>
              <a:rPr lang="en-US" sz="1800" dirty="0" smtClean="0"/>
              <a:t> </a:t>
            </a:r>
            <a:r>
              <a:rPr lang="en-US" sz="1800" dirty="0" err="1" smtClean="0"/>
              <a:t>sasniegšanai</a:t>
            </a:r>
            <a:r>
              <a:rPr lang="en-US" sz="1800" dirty="0"/>
              <a:t> </a:t>
            </a:r>
            <a:r>
              <a:rPr lang="en-US" sz="1800" dirty="0" err="1" smtClean="0"/>
              <a:t>caur</a:t>
            </a:r>
            <a:r>
              <a:rPr lang="en-US" sz="1800" dirty="0" smtClean="0"/>
              <a:t> </a:t>
            </a:r>
            <a:r>
              <a:rPr lang="en-US" sz="1800" dirty="0" err="1" smtClean="0"/>
              <a:t>noteiktajām</a:t>
            </a:r>
            <a:r>
              <a:rPr lang="en-US" sz="1800" dirty="0" smtClean="0"/>
              <a:t> </a:t>
            </a:r>
            <a:r>
              <a:rPr lang="en-US" sz="1800" dirty="0" err="1" smtClean="0"/>
              <a:t>darbībām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err="1" smtClean="0"/>
              <a:t>Nulles</a:t>
            </a:r>
            <a:r>
              <a:rPr lang="en-US" sz="1800" dirty="0" smtClean="0"/>
              <a:t> </a:t>
            </a:r>
            <a:r>
              <a:rPr lang="en-US" sz="1800" dirty="0" err="1" smtClean="0"/>
              <a:t>budžets</a:t>
            </a:r>
            <a:r>
              <a:rPr lang="en-US" sz="1800" dirty="0" smtClean="0"/>
              <a:t> </a:t>
            </a:r>
            <a:r>
              <a:rPr lang="en-US" sz="1800" dirty="0" err="1" smtClean="0"/>
              <a:t>prasa</a:t>
            </a:r>
            <a:r>
              <a:rPr lang="en-US" sz="1800" dirty="0" smtClean="0"/>
              <a:t> </a:t>
            </a:r>
            <a:r>
              <a:rPr lang="en-US" sz="1800" dirty="0" err="1" smtClean="0"/>
              <a:t>būtisku</a:t>
            </a:r>
            <a:r>
              <a:rPr lang="en-US" sz="1800" dirty="0" smtClean="0"/>
              <a:t> </a:t>
            </a:r>
            <a:r>
              <a:rPr lang="en-US" sz="1800" dirty="0" err="1" smtClean="0"/>
              <a:t>vadības</a:t>
            </a:r>
            <a:r>
              <a:rPr lang="en-US" sz="1800" dirty="0" smtClean="0"/>
              <a:t> </a:t>
            </a:r>
            <a:r>
              <a:rPr lang="en-US" sz="1800" dirty="0" err="1" smtClean="0"/>
              <a:t>resursu</a:t>
            </a:r>
            <a:r>
              <a:rPr lang="en-US" sz="1800" dirty="0" smtClean="0"/>
              <a:t>, </a:t>
            </a:r>
            <a:r>
              <a:rPr lang="en-US" sz="1800" dirty="0" err="1" smtClean="0"/>
              <a:t>lai</a:t>
            </a:r>
            <a:r>
              <a:rPr lang="en-US" sz="1800" dirty="0" smtClean="0"/>
              <a:t> </a:t>
            </a:r>
            <a:r>
              <a:rPr lang="en-US" sz="1800" dirty="0" err="1" smtClean="0"/>
              <a:t>izanalizētu</a:t>
            </a:r>
            <a:r>
              <a:rPr lang="en-US" sz="1800" dirty="0" smtClean="0"/>
              <a:t> un </a:t>
            </a:r>
            <a:r>
              <a:rPr lang="en-US" sz="1800" dirty="0" err="1" smtClean="0"/>
              <a:t>detalizēti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dokumentētu</a:t>
            </a:r>
            <a:r>
              <a:rPr lang="en-US" sz="1800" dirty="0" smtClean="0"/>
              <a:t> </a:t>
            </a:r>
            <a:r>
              <a:rPr lang="en-US" sz="1800" dirty="0" err="1" smtClean="0"/>
              <a:t>katras</a:t>
            </a:r>
            <a:r>
              <a:rPr lang="en-US" sz="1800" dirty="0" smtClean="0"/>
              <a:t> </a:t>
            </a:r>
            <a:r>
              <a:rPr lang="en-US" sz="1800" dirty="0" err="1" smtClean="0"/>
              <a:t>struktūrvienības</a:t>
            </a:r>
            <a:r>
              <a:rPr lang="en-US" sz="1800" dirty="0" smtClean="0"/>
              <a:t> </a:t>
            </a:r>
            <a:r>
              <a:rPr lang="en-US" sz="1800" dirty="0" err="1" smtClean="0"/>
              <a:t>darbības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err="1" smtClean="0"/>
              <a:t>Parasti</a:t>
            </a:r>
            <a:r>
              <a:rPr lang="en-US" sz="1800" dirty="0" smtClean="0"/>
              <a:t> </a:t>
            </a:r>
            <a:r>
              <a:rPr lang="en-US" sz="1800" dirty="0" err="1" smtClean="0"/>
              <a:t>nulles</a:t>
            </a:r>
            <a:r>
              <a:rPr lang="en-US" sz="1800" dirty="0" smtClean="0"/>
              <a:t> </a:t>
            </a:r>
            <a:r>
              <a:rPr lang="en-US" sz="1800" dirty="0" err="1" smtClean="0"/>
              <a:t>budžeta</a:t>
            </a:r>
            <a:r>
              <a:rPr lang="en-US" sz="1800" dirty="0" smtClean="0"/>
              <a:t> </a:t>
            </a:r>
            <a:r>
              <a:rPr lang="en-US" sz="1800" dirty="0" err="1" smtClean="0"/>
              <a:t>plānošanas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principi</a:t>
            </a:r>
            <a:r>
              <a:rPr lang="en-US" sz="1800" dirty="0" smtClean="0"/>
              <a:t> </a:t>
            </a: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izmantoti</a:t>
            </a:r>
            <a:r>
              <a:rPr lang="en-US" sz="1800" dirty="0" smtClean="0"/>
              <a:t> </a:t>
            </a:r>
            <a:r>
              <a:rPr lang="en-US" sz="1800" dirty="0" err="1" smtClean="0"/>
              <a:t>atsevišķo</a:t>
            </a:r>
            <a:r>
              <a:rPr lang="en-US" sz="1800" dirty="0" smtClean="0"/>
              <a:t> </a:t>
            </a:r>
            <a:r>
              <a:rPr lang="en-US" sz="1800" dirty="0" err="1" smtClean="0"/>
              <a:t>jomu</a:t>
            </a:r>
            <a:r>
              <a:rPr lang="en-US" sz="1800" dirty="0" smtClean="0"/>
              <a:t> </a:t>
            </a:r>
            <a:r>
              <a:rPr lang="en-US" sz="1800" dirty="0" err="1" smtClean="0"/>
              <a:t>plānošanai</a:t>
            </a:r>
            <a:r>
              <a:rPr lang="en-US" sz="1800" dirty="0" smtClean="0"/>
              <a:t> </a:t>
            </a:r>
            <a:r>
              <a:rPr lang="en-US" sz="1800" dirty="0" err="1" smtClean="0"/>
              <a:t>vai</a:t>
            </a:r>
            <a:r>
              <a:rPr lang="en-US" sz="1800" dirty="0" smtClean="0"/>
              <a:t> </a:t>
            </a:r>
            <a:r>
              <a:rPr lang="en-US" sz="1800" dirty="0" err="1" smtClean="0"/>
              <a:t>arī</a:t>
            </a:r>
            <a:r>
              <a:rPr lang="en-US" sz="1800" dirty="0" smtClean="0"/>
              <a:t> </a:t>
            </a:r>
            <a:r>
              <a:rPr lang="en-US" sz="1800" dirty="0" err="1" smtClean="0"/>
              <a:t>vienreizējai</a:t>
            </a:r>
            <a:r>
              <a:rPr lang="en-US" sz="1800" dirty="0" smtClean="0"/>
              <a:t> </a:t>
            </a:r>
            <a:r>
              <a:rPr lang="en-US" sz="1800" dirty="0" err="1" smtClean="0"/>
              <a:t>budžeta</a:t>
            </a:r>
            <a:r>
              <a:rPr lang="en-US" sz="1800" dirty="0" smtClean="0"/>
              <a:t> </a:t>
            </a:r>
            <a:r>
              <a:rPr lang="en-US" sz="1800" dirty="0" err="1" smtClean="0"/>
              <a:t>pārbūvei</a:t>
            </a:r>
            <a:r>
              <a:rPr lang="en-US" sz="1800" dirty="0" smtClean="0"/>
              <a:t> (</a:t>
            </a:r>
            <a:r>
              <a:rPr lang="en-US" sz="1800" dirty="0" err="1" smtClean="0"/>
              <a:t>reizi</a:t>
            </a:r>
            <a:r>
              <a:rPr lang="en-US" sz="1800" dirty="0" smtClean="0"/>
              <a:t> 3-5 </a:t>
            </a:r>
            <a:r>
              <a:rPr lang="en-US" sz="1800" dirty="0" err="1" smtClean="0"/>
              <a:t>gados</a:t>
            </a:r>
            <a:r>
              <a:rPr lang="en-US" sz="18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800" dirty="0" err="1" smtClean="0"/>
              <a:t>Nulles</a:t>
            </a:r>
            <a:r>
              <a:rPr lang="en-US" sz="1800" dirty="0" smtClean="0"/>
              <a:t> </a:t>
            </a:r>
            <a:r>
              <a:rPr lang="en-US" sz="1800" dirty="0" err="1" smtClean="0"/>
              <a:t>budžeta</a:t>
            </a:r>
            <a:r>
              <a:rPr lang="en-US" sz="1800" dirty="0" smtClean="0"/>
              <a:t> </a:t>
            </a:r>
            <a:r>
              <a:rPr lang="en-US" sz="1800" dirty="0" err="1" smtClean="0"/>
              <a:t>plānošanas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pamatprocess</a:t>
            </a:r>
            <a:r>
              <a:rPr lang="en-US" sz="1800" dirty="0" smtClean="0"/>
              <a:t>: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7784" y="3563813"/>
            <a:ext cx="9577064" cy="3740364"/>
            <a:chOff x="1051358" y="2823900"/>
            <a:chExt cx="8234609" cy="4480278"/>
          </a:xfrm>
        </p:grpSpPr>
        <p:sp>
          <p:nvSpPr>
            <p:cNvPr id="8" name="Right Arrow 7"/>
            <p:cNvSpPr/>
            <p:nvPr/>
          </p:nvSpPr>
          <p:spPr>
            <a:xfrm>
              <a:off x="1666560" y="2823900"/>
              <a:ext cx="7004205" cy="4480278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051358" y="4167983"/>
              <a:ext cx="1829913" cy="2278523"/>
            </a:xfrm>
            <a:custGeom>
              <a:avLst/>
              <a:gdLst>
                <a:gd name="connsiteX0" fmla="*/ 0 w 1829913"/>
                <a:gd name="connsiteY0" fmla="*/ 298691 h 1792111"/>
                <a:gd name="connsiteX1" fmla="*/ 298691 w 1829913"/>
                <a:gd name="connsiteY1" fmla="*/ 0 h 1792111"/>
                <a:gd name="connsiteX2" fmla="*/ 1531222 w 1829913"/>
                <a:gd name="connsiteY2" fmla="*/ 0 h 1792111"/>
                <a:gd name="connsiteX3" fmla="*/ 1829913 w 1829913"/>
                <a:gd name="connsiteY3" fmla="*/ 298691 h 1792111"/>
                <a:gd name="connsiteX4" fmla="*/ 1829913 w 1829913"/>
                <a:gd name="connsiteY4" fmla="*/ 1493420 h 1792111"/>
                <a:gd name="connsiteX5" fmla="*/ 1531222 w 1829913"/>
                <a:gd name="connsiteY5" fmla="*/ 1792111 h 1792111"/>
                <a:gd name="connsiteX6" fmla="*/ 298691 w 1829913"/>
                <a:gd name="connsiteY6" fmla="*/ 1792111 h 1792111"/>
                <a:gd name="connsiteX7" fmla="*/ 0 w 1829913"/>
                <a:gd name="connsiteY7" fmla="*/ 1493420 h 1792111"/>
                <a:gd name="connsiteX8" fmla="*/ 0 w 1829913"/>
                <a:gd name="connsiteY8" fmla="*/ 298691 h 17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913" h="1792111">
                  <a:moveTo>
                    <a:pt x="0" y="298691"/>
                  </a:moveTo>
                  <a:cubicBezTo>
                    <a:pt x="0" y="133729"/>
                    <a:pt x="133729" y="0"/>
                    <a:pt x="298691" y="0"/>
                  </a:cubicBezTo>
                  <a:lnTo>
                    <a:pt x="1531222" y="0"/>
                  </a:lnTo>
                  <a:cubicBezTo>
                    <a:pt x="1696184" y="0"/>
                    <a:pt x="1829913" y="133729"/>
                    <a:pt x="1829913" y="298691"/>
                  </a:cubicBezTo>
                  <a:lnTo>
                    <a:pt x="1829913" y="1493420"/>
                  </a:lnTo>
                  <a:cubicBezTo>
                    <a:pt x="1829913" y="1658382"/>
                    <a:pt x="1696184" y="1792111"/>
                    <a:pt x="1531222" y="1792111"/>
                  </a:cubicBezTo>
                  <a:lnTo>
                    <a:pt x="298691" y="1792111"/>
                  </a:lnTo>
                  <a:cubicBezTo>
                    <a:pt x="133729" y="1792111"/>
                    <a:pt x="0" y="1658382"/>
                    <a:pt x="0" y="1493420"/>
                  </a:cubicBezTo>
                  <a:lnTo>
                    <a:pt x="0" y="2986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684" tIns="163684" rIns="163684" bIns="16368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1.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0000"/>
                  </a:solidFill>
                </a:rPr>
                <a:t>Attīstības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mērķu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noteikšana</a:t>
              </a:r>
              <a:endParaRPr lang="en-US" sz="2000" kern="1200" dirty="0" smtClean="0">
                <a:solidFill>
                  <a:srgbClr val="00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86257" y="4167983"/>
              <a:ext cx="1829913" cy="2278523"/>
            </a:xfrm>
            <a:custGeom>
              <a:avLst/>
              <a:gdLst>
                <a:gd name="connsiteX0" fmla="*/ 0 w 1829913"/>
                <a:gd name="connsiteY0" fmla="*/ 298691 h 1792111"/>
                <a:gd name="connsiteX1" fmla="*/ 298691 w 1829913"/>
                <a:gd name="connsiteY1" fmla="*/ 0 h 1792111"/>
                <a:gd name="connsiteX2" fmla="*/ 1531222 w 1829913"/>
                <a:gd name="connsiteY2" fmla="*/ 0 h 1792111"/>
                <a:gd name="connsiteX3" fmla="*/ 1829913 w 1829913"/>
                <a:gd name="connsiteY3" fmla="*/ 298691 h 1792111"/>
                <a:gd name="connsiteX4" fmla="*/ 1829913 w 1829913"/>
                <a:gd name="connsiteY4" fmla="*/ 1493420 h 1792111"/>
                <a:gd name="connsiteX5" fmla="*/ 1531222 w 1829913"/>
                <a:gd name="connsiteY5" fmla="*/ 1792111 h 1792111"/>
                <a:gd name="connsiteX6" fmla="*/ 298691 w 1829913"/>
                <a:gd name="connsiteY6" fmla="*/ 1792111 h 1792111"/>
                <a:gd name="connsiteX7" fmla="*/ 0 w 1829913"/>
                <a:gd name="connsiteY7" fmla="*/ 1493420 h 1792111"/>
                <a:gd name="connsiteX8" fmla="*/ 0 w 1829913"/>
                <a:gd name="connsiteY8" fmla="*/ 298691 h 17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913" h="1792111">
                  <a:moveTo>
                    <a:pt x="0" y="298691"/>
                  </a:moveTo>
                  <a:cubicBezTo>
                    <a:pt x="0" y="133729"/>
                    <a:pt x="133729" y="0"/>
                    <a:pt x="298691" y="0"/>
                  </a:cubicBezTo>
                  <a:lnTo>
                    <a:pt x="1531222" y="0"/>
                  </a:lnTo>
                  <a:cubicBezTo>
                    <a:pt x="1696184" y="0"/>
                    <a:pt x="1829913" y="133729"/>
                    <a:pt x="1829913" y="298691"/>
                  </a:cubicBezTo>
                  <a:lnTo>
                    <a:pt x="1829913" y="1493420"/>
                  </a:lnTo>
                  <a:cubicBezTo>
                    <a:pt x="1829913" y="1658382"/>
                    <a:pt x="1696184" y="1792111"/>
                    <a:pt x="1531222" y="1792111"/>
                  </a:cubicBezTo>
                  <a:lnTo>
                    <a:pt x="298691" y="1792111"/>
                  </a:lnTo>
                  <a:cubicBezTo>
                    <a:pt x="133729" y="1792111"/>
                    <a:pt x="0" y="1658382"/>
                    <a:pt x="0" y="1493420"/>
                  </a:cubicBezTo>
                  <a:lnTo>
                    <a:pt x="0" y="2986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684" tIns="163684" rIns="163684" bIns="16368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2.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0000"/>
                  </a:solidFill>
                </a:rPr>
                <a:t>Noteikt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un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izvērtēt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mērķu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sasniegšanas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alternatīvas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21155" y="4167983"/>
              <a:ext cx="1829913" cy="2278523"/>
            </a:xfrm>
            <a:custGeom>
              <a:avLst/>
              <a:gdLst>
                <a:gd name="connsiteX0" fmla="*/ 0 w 1829913"/>
                <a:gd name="connsiteY0" fmla="*/ 298691 h 1792111"/>
                <a:gd name="connsiteX1" fmla="*/ 298691 w 1829913"/>
                <a:gd name="connsiteY1" fmla="*/ 0 h 1792111"/>
                <a:gd name="connsiteX2" fmla="*/ 1531222 w 1829913"/>
                <a:gd name="connsiteY2" fmla="*/ 0 h 1792111"/>
                <a:gd name="connsiteX3" fmla="*/ 1829913 w 1829913"/>
                <a:gd name="connsiteY3" fmla="*/ 298691 h 1792111"/>
                <a:gd name="connsiteX4" fmla="*/ 1829913 w 1829913"/>
                <a:gd name="connsiteY4" fmla="*/ 1493420 h 1792111"/>
                <a:gd name="connsiteX5" fmla="*/ 1531222 w 1829913"/>
                <a:gd name="connsiteY5" fmla="*/ 1792111 h 1792111"/>
                <a:gd name="connsiteX6" fmla="*/ 298691 w 1829913"/>
                <a:gd name="connsiteY6" fmla="*/ 1792111 h 1792111"/>
                <a:gd name="connsiteX7" fmla="*/ 0 w 1829913"/>
                <a:gd name="connsiteY7" fmla="*/ 1493420 h 1792111"/>
                <a:gd name="connsiteX8" fmla="*/ 0 w 1829913"/>
                <a:gd name="connsiteY8" fmla="*/ 298691 h 17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913" h="1792111">
                  <a:moveTo>
                    <a:pt x="0" y="298691"/>
                  </a:moveTo>
                  <a:cubicBezTo>
                    <a:pt x="0" y="133729"/>
                    <a:pt x="133729" y="0"/>
                    <a:pt x="298691" y="0"/>
                  </a:cubicBezTo>
                  <a:lnTo>
                    <a:pt x="1531222" y="0"/>
                  </a:lnTo>
                  <a:cubicBezTo>
                    <a:pt x="1696184" y="0"/>
                    <a:pt x="1829913" y="133729"/>
                    <a:pt x="1829913" y="298691"/>
                  </a:cubicBezTo>
                  <a:lnTo>
                    <a:pt x="1829913" y="1493420"/>
                  </a:lnTo>
                  <a:cubicBezTo>
                    <a:pt x="1829913" y="1658382"/>
                    <a:pt x="1696184" y="1792111"/>
                    <a:pt x="1531222" y="1792111"/>
                  </a:cubicBezTo>
                  <a:lnTo>
                    <a:pt x="298691" y="1792111"/>
                  </a:lnTo>
                  <a:cubicBezTo>
                    <a:pt x="133729" y="1792111"/>
                    <a:pt x="0" y="1658382"/>
                    <a:pt x="0" y="1493420"/>
                  </a:cubicBezTo>
                  <a:lnTo>
                    <a:pt x="0" y="2986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684" tIns="163684" rIns="163684" bIns="16368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3.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Izvērtēt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dažādus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finansējuma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līmeņus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atkārībā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no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plānotajiem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rezultātiem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56054" y="4167983"/>
              <a:ext cx="1829913" cy="2278523"/>
            </a:xfrm>
            <a:custGeom>
              <a:avLst/>
              <a:gdLst>
                <a:gd name="connsiteX0" fmla="*/ 0 w 1829913"/>
                <a:gd name="connsiteY0" fmla="*/ 298691 h 1792111"/>
                <a:gd name="connsiteX1" fmla="*/ 298691 w 1829913"/>
                <a:gd name="connsiteY1" fmla="*/ 0 h 1792111"/>
                <a:gd name="connsiteX2" fmla="*/ 1531222 w 1829913"/>
                <a:gd name="connsiteY2" fmla="*/ 0 h 1792111"/>
                <a:gd name="connsiteX3" fmla="*/ 1829913 w 1829913"/>
                <a:gd name="connsiteY3" fmla="*/ 298691 h 1792111"/>
                <a:gd name="connsiteX4" fmla="*/ 1829913 w 1829913"/>
                <a:gd name="connsiteY4" fmla="*/ 1493420 h 1792111"/>
                <a:gd name="connsiteX5" fmla="*/ 1531222 w 1829913"/>
                <a:gd name="connsiteY5" fmla="*/ 1792111 h 1792111"/>
                <a:gd name="connsiteX6" fmla="*/ 298691 w 1829913"/>
                <a:gd name="connsiteY6" fmla="*/ 1792111 h 1792111"/>
                <a:gd name="connsiteX7" fmla="*/ 0 w 1829913"/>
                <a:gd name="connsiteY7" fmla="*/ 1493420 h 1792111"/>
                <a:gd name="connsiteX8" fmla="*/ 0 w 1829913"/>
                <a:gd name="connsiteY8" fmla="*/ 298691 h 17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913" h="1792111">
                  <a:moveTo>
                    <a:pt x="0" y="298691"/>
                  </a:moveTo>
                  <a:cubicBezTo>
                    <a:pt x="0" y="133729"/>
                    <a:pt x="133729" y="0"/>
                    <a:pt x="298691" y="0"/>
                  </a:cubicBezTo>
                  <a:lnTo>
                    <a:pt x="1531222" y="0"/>
                  </a:lnTo>
                  <a:cubicBezTo>
                    <a:pt x="1696184" y="0"/>
                    <a:pt x="1829913" y="133729"/>
                    <a:pt x="1829913" y="298691"/>
                  </a:cubicBezTo>
                  <a:lnTo>
                    <a:pt x="1829913" y="1493420"/>
                  </a:lnTo>
                  <a:cubicBezTo>
                    <a:pt x="1829913" y="1658382"/>
                    <a:pt x="1696184" y="1792111"/>
                    <a:pt x="1531222" y="1792111"/>
                  </a:cubicBezTo>
                  <a:lnTo>
                    <a:pt x="298691" y="1792111"/>
                  </a:lnTo>
                  <a:cubicBezTo>
                    <a:pt x="133729" y="1792111"/>
                    <a:pt x="0" y="1658382"/>
                    <a:pt x="0" y="1493420"/>
                  </a:cubicBezTo>
                  <a:lnTo>
                    <a:pt x="0" y="2986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684" tIns="163684" rIns="163684" bIns="16368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4.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0000"/>
                  </a:solidFill>
                </a:rPr>
                <a:t>Noteikt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</a:rPr>
                <a:t>prioritātes</a:t>
              </a:r>
              <a:endParaRPr lang="en-US" sz="2000" kern="1200" dirty="0" smtClean="0">
                <a:solidFill>
                  <a:srgbClr val="00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74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301625"/>
            <a:ext cx="9433048" cy="1260475"/>
          </a:xfrm>
        </p:spPr>
        <p:txBody>
          <a:bodyPr/>
          <a:lstStyle/>
          <a:p>
            <a:pPr algn="l"/>
            <a:r>
              <a:rPr lang="en-US" sz="3600" dirty="0" smtClean="0"/>
              <a:t>Zero </a:t>
            </a:r>
            <a:r>
              <a:rPr lang="en-US" sz="3600" dirty="0"/>
              <a:t>Based </a:t>
            </a:r>
            <a:r>
              <a:rPr lang="en-US" sz="3600" dirty="0" smtClean="0"/>
              <a:t>Budgeting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200" dirty="0" err="1" smtClean="0">
                <a:solidFill>
                  <a:srgbClr val="7F7F7F"/>
                </a:solidFill>
              </a:rPr>
              <a:t>Priekšrocības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sz="2000" i="1" dirty="0" err="1" smtClean="0"/>
              <a:t>Alternatīvu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analīze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Pastāvīgā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alternatīvu</a:t>
            </a:r>
            <a:r>
              <a:rPr lang="en-US" sz="2000" dirty="0" smtClean="0"/>
              <a:t> </a:t>
            </a:r>
            <a:r>
              <a:rPr lang="en-US" sz="2000" dirty="0" err="1" smtClean="0"/>
              <a:t>meklēšana</a:t>
            </a:r>
            <a:r>
              <a:rPr lang="en-US" sz="2000" dirty="0" smtClean="0"/>
              <a:t> </a:t>
            </a:r>
            <a:r>
              <a:rPr lang="en-US" sz="2000" dirty="0" err="1" smtClean="0"/>
              <a:t>motivē</a:t>
            </a:r>
            <a:r>
              <a:rPr lang="en-US" sz="2000" dirty="0" smtClean="0"/>
              <a:t> </a:t>
            </a:r>
            <a:r>
              <a:rPr lang="en-US" sz="2000" dirty="0" err="1" smtClean="0"/>
              <a:t>regulāri</a:t>
            </a:r>
            <a:r>
              <a:rPr lang="en-US" sz="2000" dirty="0" smtClean="0"/>
              <a:t> </a:t>
            </a:r>
            <a:r>
              <a:rPr lang="en-US" sz="2000" dirty="0" err="1" smtClean="0"/>
              <a:t>pārbaudīt</a:t>
            </a:r>
            <a:r>
              <a:rPr lang="en-US" sz="2000" dirty="0" smtClean="0"/>
              <a:t>,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esošais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darbības</a:t>
            </a:r>
            <a:r>
              <a:rPr lang="en-US" sz="2000" dirty="0" smtClean="0"/>
              <a:t> </a:t>
            </a:r>
            <a:r>
              <a:rPr lang="en-US" sz="2000" dirty="0" err="1" smtClean="0"/>
              <a:t>veids</a:t>
            </a:r>
            <a:r>
              <a:rPr lang="en-US" sz="2000" dirty="0" smtClean="0"/>
              <a:t> </a:t>
            </a:r>
            <a:r>
              <a:rPr lang="en-US" sz="2000" dirty="0" err="1" smtClean="0"/>
              <a:t>nodrošina</a:t>
            </a:r>
            <a:r>
              <a:rPr lang="en-US" sz="2000" dirty="0" smtClean="0"/>
              <a:t> </a:t>
            </a:r>
            <a:r>
              <a:rPr lang="en-US" sz="2000" dirty="0" err="1" smtClean="0"/>
              <a:t>vēlamo</a:t>
            </a:r>
            <a:r>
              <a:rPr lang="en-US" sz="2000" dirty="0" smtClean="0"/>
              <a:t> </a:t>
            </a:r>
            <a:r>
              <a:rPr lang="en-US" sz="2000" dirty="0" err="1" smtClean="0"/>
              <a:t>efektu</a:t>
            </a:r>
            <a:r>
              <a:rPr lang="en-US" sz="2000" dirty="0" smtClean="0"/>
              <a:t> un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līmeni</a:t>
            </a:r>
            <a:endParaRPr lang="en-US" sz="2000" dirty="0" smtClean="0"/>
          </a:p>
          <a:p>
            <a:pPr lvl="0">
              <a:buFont typeface="Arial"/>
              <a:buChar char="•"/>
            </a:pPr>
            <a:r>
              <a:rPr lang="en-US" sz="2000" i="1" dirty="0" err="1" smtClean="0"/>
              <a:t>Inflācijas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ietekme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Struktūrvienību</a:t>
            </a:r>
            <a:r>
              <a:rPr lang="en-US" sz="2000" dirty="0" smtClean="0"/>
              <a:t> </a:t>
            </a:r>
            <a:r>
              <a:rPr lang="en-US" sz="2000" dirty="0" err="1" smtClean="0"/>
              <a:t>vadītāji</a:t>
            </a:r>
            <a:r>
              <a:rPr lang="en-US" sz="2000" dirty="0"/>
              <a:t> </a:t>
            </a:r>
            <a:r>
              <a:rPr lang="en-US" sz="2000" dirty="0" err="1" smtClean="0"/>
              <a:t>piesaista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 </a:t>
            </a:r>
            <a:r>
              <a:rPr lang="en-US" sz="2000" dirty="0" err="1" smtClean="0"/>
              <a:t>konkrētām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darbībām</a:t>
            </a:r>
            <a:r>
              <a:rPr lang="en-US" sz="2000" dirty="0"/>
              <a:t> </a:t>
            </a:r>
            <a:r>
              <a:rPr lang="en-US" sz="2000" dirty="0" smtClean="0"/>
              <a:t>un </a:t>
            </a:r>
            <a:r>
              <a:rPr lang="en-US" sz="2000" dirty="0" err="1" smtClean="0"/>
              <a:t>mākslīgā</a:t>
            </a:r>
            <a:r>
              <a:rPr lang="en-US" sz="2000" dirty="0" smtClean="0"/>
              <a:t> </a:t>
            </a:r>
            <a:r>
              <a:rPr lang="en-US" sz="2000" dirty="0" err="1" smtClean="0"/>
              <a:t>inflācijas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piemērošana</a:t>
            </a:r>
            <a:r>
              <a:rPr lang="en-US" sz="2000" dirty="0" smtClean="0"/>
              <a:t> </a:t>
            </a:r>
            <a:r>
              <a:rPr lang="en-US" sz="2000" dirty="0" err="1" smtClean="0"/>
              <a:t>nav</a:t>
            </a:r>
            <a:r>
              <a:rPr lang="en-US" sz="2000" dirty="0" smtClean="0"/>
              <a:t> </a:t>
            </a:r>
            <a:r>
              <a:rPr lang="en-US" sz="2000" dirty="0" err="1" smtClean="0"/>
              <a:t>aktuāla</a:t>
            </a:r>
            <a:r>
              <a:rPr lang="en-US" sz="2000" dirty="0" smtClean="0"/>
              <a:t>.</a:t>
            </a:r>
          </a:p>
          <a:p>
            <a:pPr lvl="0">
              <a:buFont typeface="Arial"/>
              <a:buChar char="•"/>
            </a:pPr>
            <a:r>
              <a:rPr lang="en-US" sz="2000" i="1" dirty="0" err="1" smtClean="0"/>
              <a:t>Komunikācija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Nulles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izstrāde</a:t>
            </a:r>
            <a:r>
              <a:rPr lang="en-US" sz="2000" dirty="0" smtClean="0"/>
              <a:t> </a:t>
            </a:r>
            <a:r>
              <a:rPr lang="en-US" sz="2000" dirty="0" err="1" smtClean="0"/>
              <a:t>veicina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diskusiju</a:t>
            </a:r>
            <a:r>
              <a:rPr lang="en-US" sz="2000" dirty="0" smtClean="0"/>
              <a:t> par </a:t>
            </a:r>
            <a:r>
              <a:rPr lang="en-US" sz="2000" dirty="0" err="1" smtClean="0"/>
              <a:t>iestādes</a:t>
            </a:r>
            <a:r>
              <a:rPr lang="en-US" sz="2000" dirty="0" smtClean="0"/>
              <a:t> </a:t>
            </a:r>
            <a:r>
              <a:rPr lang="en-US" sz="2000" dirty="0" err="1" smtClean="0"/>
              <a:t>mērķiem</a:t>
            </a:r>
            <a:r>
              <a:rPr lang="en-US" sz="2000" dirty="0" smtClean="0"/>
              <a:t> un to </a:t>
            </a:r>
            <a:r>
              <a:rPr lang="en-US" sz="2000" dirty="0" err="1" smtClean="0"/>
              <a:t>sasniegšanas</a:t>
            </a:r>
            <a:r>
              <a:rPr lang="en-US" sz="2000" dirty="0" smtClean="0"/>
              <a:t> </a:t>
            </a:r>
            <a:r>
              <a:rPr lang="en-US" sz="2000" dirty="0" err="1" smtClean="0"/>
              <a:t>ceļu</a:t>
            </a:r>
            <a:r>
              <a:rPr lang="en-US" sz="2000" dirty="0" smtClean="0"/>
              <a:t>, </a:t>
            </a:r>
            <a:r>
              <a:rPr lang="en-US" sz="2000" dirty="0" err="1" smtClean="0"/>
              <a:t>t.sk</a:t>
            </a:r>
            <a:r>
              <a:rPr lang="en-US" sz="2000" dirty="0" smtClean="0"/>
              <a:t>. Izmaksu </a:t>
            </a:r>
            <a:r>
              <a:rPr lang="en-US" sz="2000" dirty="0" err="1" smtClean="0"/>
              <a:t>prioritātes</a:t>
            </a:r>
            <a:r>
              <a:rPr lang="en-US" sz="2000" dirty="0" smtClean="0"/>
              <a:t>.</a:t>
            </a:r>
          </a:p>
          <a:p>
            <a:pPr lvl="0">
              <a:buFont typeface="Arial"/>
              <a:buChar char="•"/>
            </a:pPr>
            <a:r>
              <a:rPr lang="lv-LV" sz="2000" i="1" dirty="0" smtClean="0"/>
              <a:t>Fokuss uz mērķiem. </a:t>
            </a:r>
            <a:r>
              <a:rPr lang="lv-LV" sz="2000" dirty="0" smtClean="0"/>
              <a:t>Lai pamatotu struktūrvienību izmaksas, to vadītājiem jāpamato tās struktūrvienības sniegumu kopējo mērķu sasniegšanā, izmantojot darbības rādītājus.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45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Zero-based budgeting</a:t>
            </a:r>
            <a:br>
              <a:rPr lang="en-US" sz="3600" dirty="0" smtClean="0"/>
            </a:br>
            <a:r>
              <a:rPr lang="en-US" sz="3200" dirty="0" err="1" smtClean="0">
                <a:solidFill>
                  <a:srgbClr val="7F7F7F"/>
                </a:solidFill>
              </a:rPr>
              <a:t>Trūkumi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768477"/>
            <a:ext cx="9289603" cy="4987925"/>
          </a:xfrm>
        </p:spPr>
        <p:txBody>
          <a:bodyPr/>
          <a:lstStyle/>
          <a:p>
            <a:pPr lvl="0">
              <a:buFont typeface="Arial"/>
              <a:buChar char="•"/>
            </a:pPr>
            <a:r>
              <a:rPr lang="en-US" sz="2000" i="1" dirty="0" err="1" smtClean="0"/>
              <a:t>Birokratija</a:t>
            </a:r>
            <a:r>
              <a:rPr lang="en-US" sz="2000" i="1" dirty="0" smtClean="0"/>
              <a:t> un </a:t>
            </a:r>
            <a:r>
              <a:rPr lang="en-US" sz="2000" i="1" dirty="0" err="1" smtClean="0"/>
              <a:t>augstas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vadības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resursu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izmaksas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Nulles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veidošana</a:t>
            </a:r>
            <a:r>
              <a:rPr lang="en-US" sz="2000" dirty="0" smtClean="0"/>
              <a:t> </a:t>
            </a:r>
            <a:r>
              <a:rPr lang="en-US" sz="2000" dirty="0" err="1" smtClean="0"/>
              <a:t>katru</a:t>
            </a:r>
            <a:r>
              <a:rPr lang="en-US" sz="2000" dirty="0" smtClean="0"/>
              <a:t> </a:t>
            </a:r>
            <a:r>
              <a:rPr lang="en-US" sz="2000" dirty="0" err="1" smtClean="0"/>
              <a:t>gadu</a:t>
            </a:r>
            <a:r>
              <a:rPr lang="en-US" sz="2000" dirty="0" smtClean="0"/>
              <a:t> </a:t>
            </a:r>
            <a:r>
              <a:rPr lang="en-US" sz="2000" dirty="0" err="1" smtClean="0"/>
              <a:t>prasa</a:t>
            </a:r>
            <a:r>
              <a:rPr lang="en-US" sz="2000" dirty="0" smtClean="0"/>
              <a:t> </a:t>
            </a:r>
            <a:r>
              <a:rPr lang="en-US" sz="2000" dirty="0" err="1" smtClean="0"/>
              <a:t>milzīgu</a:t>
            </a:r>
            <a:r>
              <a:rPr lang="en-US" sz="2000" dirty="0" smtClean="0"/>
              <a:t> </a:t>
            </a:r>
            <a:r>
              <a:rPr lang="en-US" sz="2000" dirty="0" err="1" smtClean="0"/>
              <a:t>resursu</a:t>
            </a:r>
            <a:r>
              <a:rPr lang="en-US" sz="2000" dirty="0" smtClean="0"/>
              <a:t> </a:t>
            </a:r>
            <a:r>
              <a:rPr lang="en-US" sz="2000" dirty="0" err="1" smtClean="0"/>
              <a:t>ieguldījumu</a:t>
            </a:r>
            <a:r>
              <a:rPr lang="en-US" sz="2000" dirty="0" smtClean="0"/>
              <a:t>: </a:t>
            </a:r>
            <a:r>
              <a:rPr lang="en-US" sz="2000" dirty="0" err="1" smtClean="0"/>
              <a:t>analīze</a:t>
            </a:r>
            <a:r>
              <a:rPr lang="en-US" sz="2000" dirty="0" smtClean="0"/>
              <a:t>, </a:t>
            </a:r>
            <a:r>
              <a:rPr lang="en-US" sz="2000" dirty="0" err="1" smtClean="0"/>
              <a:t>sanāksmes</a:t>
            </a:r>
            <a:r>
              <a:rPr lang="en-US" sz="2000" dirty="0" smtClean="0"/>
              <a:t>, </a:t>
            </a:r>
            <a:r>
              <a:rPr lang="en-US" sz="2000" dirty="0" err="1" smtClean="0"/>
              <a:t>ziņojumi</a:t>
            </a:r>
            <a:r>
              <a:rPr lang="en-US" sz="2000" dirty="0" smtClean="0"/>
              <a:t>, </a:t>
            </a:r>
            <a:r>
              <a:rPr lang="en-US" sz="2000" dirty="0" err="1" smtClean="0"/>
              <a:t>administrēšana</a:t>
            </a:r>
            <a:r>
              <a:rPr lang="en-US" sz="2000" dirty="0" smtClean="0"/>
              <a:t>.</a:t>
            </a:r>
          </a:p>
          <a:p>
            <a:pPr lvl="0">
              <a:buFont typeface="Arial"/>
              <a:buChar char="•"/>
            </a:pPr>
            <a:r>
              <a:rPr lang="en-US" sz="2000" i="1" dirty="0" err="1" smtClean="0"/>
              <a:t>Spēlēšanās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Kritisko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aktivitāšu</a:t>
            </a:r>
            <a:r>
              <a:rPr lang="en-US" sz="2000" dirty="0" smtClean="0"/>
              <a:t> </a:t>
            </a:r>
            <a:r>
              <a:rPr lang="en-US" sz="2000" dirty="0" err="1" smtClean="0"/>
              <a:t>izpildei</a:t>
            </a:r>
            <a:r>
              <a:rPr lang="en-US" sz="2000" dirty="0" smtClean="0"/>
              <a:t> </a:t>
            </a:r>
            <a:r>
              <a:rPr lang="en-US" sz="2000" dirty="0" err="1" smtClean="0"/>
              <a:t>nepieciešamo</a:t>
            </a:r>
            <a:r>
              <a:rPr lang="en-US" sz="2000" dirty="0" smtClean="0"/>
              <a:t> </a:t>
            </a:r>
            <a:r>
              <a:rPr lang="en-US" sz="2000" dirty="0" err="1" smtClean="0"/>
              <a:t>resursu</a:t>
            </a:r>
            <a:r>
              <a:rPr lang="en-US" sz="2000" dirty="0" smtClean="0"/>
              <a:t> </a:t>
            </a:r>
            <a:r>
              <a:rPr lang="en-US" sz="2000" dirty="0" err="1" smtClean="0"/>
              <a:t>apjoms</a:t>
            </a:r>
            <a:r>
              <a:rPr lang="en-US" sz="2000" dirty="0" smtClean="0"/>
              <a:t> </a:t>
            </a:r>
            <a:r>
              <a:rPr lang="en-US" sz="2000" dirty="0" err="1" smtClean="0"/>
              <a:t>tiek</a:t>
            </a:r>
            <a:r>
              <a:rPr lang="en-US" sz="2000" dirty="0" smtClean="0"/>
              <a:t> </a:t>
            </a:r>
            <a:r>
              <a:rPr lang="en-US" sz="2000" dirty="0" err="1" smtClean="0"/>
              <a:t>mākslīgi</a:t>
            </a:r>
            <a:r>
              <a:rPr lang="en-US" sz="2000" dirty="0" smtClean="0"/>
              <a:t> </a:t>
            </a:r>
            <a:r>
              <a:rPr lang="en-US" sz="2000" dirty="0" err="1" smtClean="0"/>
              <a:t>palielināts</a:t>
            </a:r>
            <a:r>
              <a:rPr lang="en-US" sz="2000" dirty="0" smtClean="0"/>
              <a:t>, </a:t>
            </a:r>
            <a:r>
              <a:rPr lang="en-US" sz="2000" dirty="0" err="1" smtClean="0"/>
              <a:t>lai</a:t>
            </a:r>
            <a:r>
              <a:rPr lang="en-US" sz="2000" dirty="0" smtClean="0"/>
              <a:t> </a:t>
            </a:r>
            <a:r>
              <a:rPr lang="en-US" sz="2000" dirty="0" err="1" smtClean="0"/>
              <a:t>pēc</a:t>
            </a:r>
            <a:r>
              <a:rPr lang="en-US" sz="2000" dirty="0" smtClean="0"/>
              <a:t> tam </a:t>
            </a:r>
            <a:r>
              <a:rPr lang="en-US" sz="2000" dirty="0" err="1" smtClean="0"/>
              <a:t>mierīgi</a:t>
            </a:r>
            <a:r>
              <a:rPr lang="en-US" sz="2000" dirty="0" smtClean="0"/>
              <a:t> </a:t>
            </a:r>
            <a:r>
              <a:rPr lang="en-US" sz="2000" dirty="0" err="1" smtClean="0"/>
              <a:t>izlietot</a:t>
            </a:r>
            <a:r>
              <a:rPr lang="en-US" sz="2000" dirty="0" smtClean="0"/>
              <a:t> to </a:t>
            </a:r>
            <a:r>
              <a:rPr lang="en-US" sz="2000" dirty="0" err="1" smtClean="0"/>
              <a:t>arī</a:t>
            </a:r>
            <a:r>
              <a:rPr lang="en-US" sz="2000" dirty="0" smtClean="0"/>
              <a:t> </a:t>
            </a:r>
            <a:r>
              <a:rPr lang="en-US" sz="2000" dirty="0" err="1" smtClean="0"/>
              <a:t>nebūtiskajām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aktivitātēm</a:t>
            </a:r>
            <a:r>
              <a:rPr lang="en-US" sz="2000" dirty="0" smtClean="0"/>
              <a:t>.</a:t>
            </a:r>
          </a:p>
          <a:p>
            <a:pPr lvl="0">
              <a:buFont typeface="Arial"/>
              <a:buChar char="•"/>
            </a:pPr>
            <a:r>
              <a:rPr lang="en-US" sz="2000" i="1" dirty="0" err="1" smtClean="0"/>
              <a:t>Apmācība</a:t>
            </a:r>
            <a:r>
              <a:rPr lang="en-US" sz="2000" dirty="0" smtClean="0"/>
              <a:t>. </a:t>
            </a:r>
            <a:r>
              <a:rPr lang="en-US" sz="2000" dirty="0" err="1" smtClean="0"/>
              <a:t>Struktūrvienību</a:t>
            </a:r>
            <a:r>
              <a:rPr lang="en-US" sz="2000" dirty="0" smtClean="0"/>
              <a:t> </a:t>
            </a:r>
            <a:r>
              <a:rPr lang="en-US" sz="2000" dirty="0" err="1" smtClean="0"/>
              <a:t>vadītājiem</a:t>
            </a:r>
            <a:r>
              <a:rPr lang="en-US" sz="2000" dirty="0" smtClean="0"/>
              <a:t> </a:t>
            </a:r>
            <a:r>
              <a:rPr lang="en-US" sz="2000" dirty="0" err="1" smtClean="0"/>
              <a:t>nepieciešama</a:t>
            </a:r>
            <a:r>
              <a:rPr lang="en-US" sz="2000" dirty="0" smtClean="0"/>
              <a:t> </a:t>
            </a:r>
            <a:r>
              <a:rPr lang="en-US" sz="2000" dirty="0" err="1" smtClean="0"/>
              <a:t>padziļināta</a:t>
            </a:r>
            <a:r>
              <a:rPr lang="en-US" sz="2000" dirty="0" smtClean="0"/>
              <a:t> </a:t>
            </a:r>
            <a:r>
              <a:rPr lang="en-US" sz="2000" dirty="0" err="1" smtClean="0"/>
              <a:t>apmācība</a:t>
            </a:r>
            <a:r>
              <a:rPr lang="en-US" sz="2000" dirty="0" smtClean="0"/>
              <a:t> par </a:t>
            </a:r>
            <a:r>
              <a:rPr lang="en-US" sz="2000" dirty="0" err="1" smtClean="0"/>
              <a:t>nulles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izveidi</a:t>
            </a:r>
            <a:r>
              <a:rPr lang="en-US" sz="2000" dirty="0" smtClean="0"/>
              <a:t>,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arī</a:t>
            </a:r>
            <a:r>
              <a:rPr lang="en-US" sz="2000" dirty="0" smtClean="0"/>
              <a:t> </a:t>
            </a:r>
            <a:r>
              <a:rPr lang="en-US" sz="2000" dirty="0" err="1" smtClean="0"/>
              <a:t>palielina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resursa</a:t>
            </a:r>
            <a:r>
              <a:rPr lang="en-US" sz="2000" dirty="0" smtClean="0"/>
              <a:t> </a:t>
            </a:r>
            <a:r>
              <a:rPr lang="en-US" sz="2000" dirty="0" err="1" smtClean="0"/>
              <a:t>izmantošanu</a:t>
            </a:r>
            <a:r>
              <a:rPr lang="en-US" sz="2000" dirty="0" smtClean="0"/>
              <a:t>.</a:t>
            </a:r>
          </a:p>
          <a:p>
            <a:pPr lvl="0">
              <a:buFont typeface="Arial"/>
              <a:buChar char="•"/>
            </a:pPr>
            <a:r>
              <a:rPr lang="en-US" sz="2000" i="1" dirty="0" err="1" smtClean="0"/>
              <a:t>Budžeta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precizējumi</a:t>
            </a:r>
            <a:r>
              <a:rPr lang="en-US" sz="2000" dirty="0" smtClean="0"/>
              <a:t>. </a:t>
            </a:r>
            <a:r>
              <a:rPr lang="en-US" sz="2000" dirty="0" err="1" smtClean="0"/>
              <a:t>Ieguldot</a:t>
            </a:r>
            <a:r>
              <a:rPr lang="en-US" sz="2000" dirty="0" smtClean="0"/>
              <a:t> </a:t>
            </a:r>
            <a:r>
              <a:rPr lang="en-US" sz="2000" dirty="0" err="1" smtClean="0"/>
              <a:t>daudz</a:t>
            </a:r>
            <a:r>
              <a:rPr lang="en-US" sz="2000" dirty="0" smtClean="0"/>
              <a:t> </a:t>
            </a:r>
            <a:r>
              <a:rPr lang="en-US" sz="2000" dirty="0" err="1" smtClean="0"/>
              <a:t>laika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izveidē</a:t>
            </a:r>
            <a:r>
              <a:rPr lang="en-US" sz="2000" dirty="0" smtClean="0"/>
              <a:t>, </a:t>
            </a:r>
            <a:r>
              <a:rPr lang="en-US" sz="2000" dirty="0" err="1" smtClean="0"/>
              <a:t>struktūrvienību</a:t>
            </a:r>
            <a:r>
              <a:rPr lang="en-US" sz="2000" dirty="0" smtClean="0"/>
              <a:t> </a:t>
            </a:r>
            <a:r>
              <a:rPr lang="en-US" sz="2000" dirty="0" err="1" smtClean="0"/>
              <a:t>vadītāji</a:t>
            </a:r>
            <a:r>
              <a:rPr lang="en-US" sz="2000" dirty="0" smtClean="0"/>
              <a:t> </a:t>
            </a:r>
            <a:r>
              <a:rPr lang="en-US" sz="2000" dirty="0" err="1" smtClean="0"/>
              <a:t>izvairās</a:t>
            </a:r>
            <a:r>
              <a:rPr lang="en-US" sz="2000" dirty="0" smtClean="0"/>
              <a:t> no </a:t>
            </a:r>
            <a:r>
              <a:rPr lang="en-US" sz="2000" dirty="0" err="1" smtClean="0"/>
              <a:t>precizējumiem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68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Elastīgā</a:t>
            </a:r>
            <a:r>
              <a:rPr lang="en-US" sz="3600" dirty="0" smtClean="0"/>
              <a:t> </a:t>
            </a:r>
            <a:r>
              <a:rPr lang="en-US" sz="3600" dirty="0" err="1" smtClean="0"/>
              <a:t>budžeta</a:t>
            </a:r>
            <a:r>
              <a:rPr lang="en-US" sz="3600" dirty="0" smtClean="0"/>
              <a:t> </a:t>
            </a:r>
            <a:r>
              <a:rPr lang="en-US" sz="3600" dirty="0" err="1" smtClean="0"/>
              <a:t>plānošana</a:t>
            </a:r>
            <a:r>
              <a:rPr lang="en-US" sz="3600" dirty="0" smtClean="0"/>
              <a:t> (</a:t>
            </a:r>
            <a:r>
              <a:rPr lang="en-US" sz="3600" i="1" dirty="0" smtClean="0"/>
              <a:t>Flexible Budgeting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Elastīgais</a:t>
            </a:r>
            <a:r>
              <a:rPr lang="en-US" sz="2400" dirty="0" smtClean="0"/>
              <a:t> </a:t>
            </a:r>
            <a:r>
              <a:rPr lang="en-US" sz="2400" dirty="0" err="1" smtClean="0"/>
              <a:t>budžets</a:t>
            </a:r>
            <a:r>
              <a:rPr lang="en-US" sz="2400" dirty="0" smtClean="0"/>
              <a:t> </a:t>
            </a:r>
            <a:r>
              <a:rPr lang="en-US" sz="2400" dirty="0" err="1" smtClean="0"/>
              <a:t>parasti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atkarīgs</a:t>
            </a:r>
            <a:r>
              <a:rPr lang="en-US" sz="2400" dirty="0" smtClean="0"/>
              <a:t> no </a:t>
            </a:r>
            <a:r>
              <a:rPr lang="en-US" sz="2400" dirty="0" err="1" smtClean="0"/>
              <a:t>kādas</a:t>
            </a:r>
            <a:r>
              <a:rPr lang="en-US" sz="2400" dirty="0" smtClean="0"/>
              <a:t> 1 </a:t>
            </a:r>
            <a:r>
              <a:rPr lang="en-US" sz="2400" dirty="0" err="1" smtClean="0"/>
              <a:t>budžeta</a:t>
            </a:r>
            <a:r>
              <a:rPr lang="en-US" sz="2400" dirty="0" smtClean="0"/>
              <a:t> </a:t>
            </a:r>
            <a:r>
              <a:rPr lang="en-US" sz="2400" dirty="0" err="1" smtClean="0"/>
              <a:t>pozīcijas</a:t>
            </a:r>
            <a:r>
              <a:rPr lang="en-US" sz="2400" dirty="0" smtClean="0"/>
              <a:t>. </a:t>
            </a:r>
            <a:r>
              <a:rPr lang="en-US" sz="2400" dirty="0" err="1" smtClean="0"/>
              <a:t>Aprēķinot</a:t>
            </a:r>
            <a:r>
              <a:rPr lang="en-US" sz="2400" dirty="0" smtClean="0"/>
              <a:t> </a:t>
            </a:r>
            <a:r>
              <a:rPr lang="en-US" sz="2400" dirty="0" err="1" smtClean="0"/>
              <a:t>šīs</a:t>
            </a:r>
            <a:r>
              <a:rPr lang="en-US" sz="2400" dirty="0" smtClean="0"/>
              <a:t> </a:t>
            </a:r>
            <a:r>
              <a:rPr lang="en-US" sz="2400" dirty="0" err="1" smtClean="0"/>
              <a:t>pozīcijas</a:t>
            </a:r>
            <a:r>
              <a:rPr lang="en-US" sz="2400" dirty="0" smtClean="0"/>
              <a:t> </a:t>
            </a:r>
            <a:r>
              <a:rPr lang="en-US" sz="2400" dirty="0" err="1" smtClean="0"/>
              <a:t>apjomu</a:t>
            </a:r>
            <a:r>
              <a:rPr lang="en-US" sz="2400" dirty="0" smtClean="0"/>
              <a:t> (</a:t>
            </a:r>
            <a:r>
              <a:rPr lang="en-US" sz="2400" dirty="0" err="1" smtClean="0"/>
              <a:t>piemēram</a:t>
            </a:r>
            <a:r>
              <a:rPr lang="en-US" sz="2400" dirty="0" smtClean="0"/>
              <a:t>, </a:t>
            </a:r>
            <a:r>
              <a:rPr lang="en-US" sz="2400" dirty="0" err="1" smtClean="0"/>
              <a:t>pārdoto</a:t>
            </a:r>
            <a:r>
              <a:rPr lang="en-US" sz="2400" dirty="0" smtClean="0"/>
              <a:t> </a:t>
            </a:r>
            <a:r>
              <a:rPr lang="en-US" sz="2400" dirty="0" err="1" smtClean="0"/>
              <a:t>koncertu</a:t>
            </a:r>
            <a:r>
              <a:rPr lang="en-US" sz="2400" dirty="0" smtClean="0"/>
              <a:t> </a:t>
            </a:r>
            <a:r>
              <a:rPr lang="en-US" sz="2400" dirty="0" err="1" smtClean="0"/>
              <a:t>biļešu</a:t>
            </a:r>
            <a:r>
              <a:rPr lang="en-US" sz="2400" dirty="0" smtClean="0"/>
              <a:t> </a:t>
            </a:r>
            <a:r>
              <a:rPr lang="en-US" sz="2400" dirty="0" err="1" smtClean="0"/>
              <a:t>skaits</a:t>
            </a:r>
            <a:r>
              <a:rPr lang="en-US" sz="2400" dirty="0" smtClean="0"/>
              <a:t>), </a:t>
            </a:r>
            <a:r>
              <a:rPr lang="en-US" sz="2400" dirty="0" err="1" smtClean="0"/>
              <a:t>pārējās</a:t>
            </a:r>
            <a:r>
              <a:rPr lang="en-US" sz="2400" dirty="0" smtClean="0"/>
              <a:t> </a:t>
            </a:r>
            <a:r>
              <a:rPr lang="en-US" sz="2400" dirty="0" err="1" smtClean="0"/>
              <a:t>mainīgo</a:t>
            </a:r>
            <a:r>
              <a:rPr lang="en-US" sz="2400" dirty="0" smtClean="0"/>
              <a:t> </a:t>
            </a:r>
            <a:r>
              <a:rPr lang="en-US" sz="2400" dirty="0" err="1" smtClean="0"/>
              <a:t>izmaksu</a:t>
            </a:r>
            <a:r>
              <a:rPr lang="en-US" sz="2400" dirty="0" smtClean="0"/>
              <a:t> </a:t>
            </a:r>
            <a:r>
              <a:rPr lang="en-US" sz="2400" dirty="0" err="1" smtClean="0"/>
              <a:t>pozīcijas</a:t>
            </a:r>
            <a:r>
              <a:rPr lang="en-US" sz="2400" dirty="0" smtClean="0"/>
              <a:t> </a:t>
            </a:r>
            <a:r>
              <a:rPr lang="en-US" sz="2400" dirty="0" err="1" smtClean="0"/>
              <a:t>tiek</a:t>
            </a:r>
            <a:r>
              <a:rPr lang="en-US" sz="2400" dirty="0" smtClean="0"/>
              <a:t> </a:t>
            </a:r>
            <a:r>
              <a:rPr lang="en-US" sz="2400" dirty="0" err="1" smtClean="0"/>
              <a:t>aprēķinātas</a:t>
            </a:r>
            <a:r>
              <a:rPr lang="en-US" sz="2400" dirty="0" smtClean="0"/>
              <a:t> </a:t>
            </a:r>
            <a:r>
              <a:rPr lang="en-US" sz="2400" dirty="0" err="1" smtClean="0"/>
              <a:t>automātiski</a:t>
            </a:r>
            <a:r>
              <a:rPr lang="en-US" sz="2400" dirty="0" smtClean="0"/>
              <a:t>.</a:t>
            </a:r>
          </a:p>
          <a:p>
            <a:pPr marL="742866" lvl="1" indent="-342900">
              <a:buFont typeface="Arial"/>
              <a:buChar char="•"/>
            </a:pPr>
            <a:r>
              <a:rPr lang="en-US" sz="2200" dirty="0" err="1" smtClean="0"/>
              <a:t>Piemēram</a:t>
            </a:r>
            <a:r>
              <a:rPr lang="en-US" sz="2200" dirty="0" smtClean="0"/>
              <a:t>, </a:t>
            </a:r>
            <a:r>
              <a:rPr lang="en-US" sz="2200" dirty="0" err="1" smtClean="0"/>
              <a:t>plānojot</a:t>
            </a:r>
            <a:r>
              <a:rPr lang="en-US" sz="2200" dirty="0" smtClean="0"/>
              <a:t> </a:t>
            </a:r>
            <a:r>
              <a:rPr lang="en-US" sz="2200" dirty="0" err="1" smtClean="0"/>
              <a:t>kāda</a:t>
            </a:r>
            <a:r>
              <a:rPr lang="en-US" sz="2200" dirty="0" smtClean="0"/>
              <a:t> </a:t>
            </a:r>
            <a:r>
              <a:rPr lang="en-US" sz="2200" dirty="0" err="1" smtClean="0"/>
              <a:t>koncerta</a:t>
            </a:r>
            <a:r>
              <a:rPr lang="en-US" sz="2200" dirty="0" smtClean="0"/>
              <a:t> </a:t>
            </a:r>
            <a:r>
              <a:rPr lang="en-US" sz="2200" dirty="0" err="1" smtClean="0"/>
              <a:t>budžetu</a:t>
            </a:r>
            <a:r>
              <a:rPr lang="en-US" sz="2200" dirty="0" smtClean="0"/>
              <a:t>, visas </a:t>
            </a:r>
            <a:r>
              <a:rPr lang="en-US" sz="2200" dirty="0" err="1" smtClean="0"/>
              <a:t>izmaksas</a:t>
            </a:r>
            <a:r>
              <a:rPr lang="en-US" sz="2200" dirty="0" smtClean="0"/>
              <a:t>, </a:t>
            </a:r>
            <a:r>
              <a:rPr lang="en-US" sz="2200" dirty="0" err="1" smtClean="0"/>
              <a:t>t.sk</a:t>
            </a:r>
            <a:r>
              <a:rPr lang="en-US" sz="2200" dirty="0" smtClean="0"/>
              <a:t>. </a:t>
            </a:r>
            <a:r>
              <a:rPr lang="en-US" sz="2200" dirty="0" err="1" smtClean="0"/>
              <a:t>apsardze</a:t>
            </a:r>
            <a:r>
              <a:rPr lang="en-US" sz="2200" dirty="0"/>
              <a:t> </a:t>
            </a:r>
            <a:r>
              <a:rPr lang="en-US" sz="2200" dirty="0" smtClean="0"/>
              <a:t>un </a:t>
            </a:r>
            <a:r>
              <a:rPr lang="en-US" sz="2200" dirty="0" err="1" smtClean="0"/>
              <a:t>artistu</a:t>
            </a:r>
            <a:r>
              <a:rPr lang="en-US" sz="2200" dirty="0" smtClean="0"/>
              <a:t> </a:t>
            </a:r>
            <a:r>
              <a:rPr lang="en-US" sz="2200" dirty="0" err="1" smtClean="0"/>
              <a:t>atlīdzība</a:t>
            </a:r>
            <a:r>
              <a:rPr lang="en-US" sz="2200" dirty="0" smtClean="0"/>
              <a:t>, </a:t>
            </a:r>
            <a:r>
              <a:rPr lang="en-US" sz="2200" dirty="0" err="1" smtClean="0"/>
              <a:t>būs</a:t>
            </a:r>
            <a:r>
              <a:rPr lang="en-US" sz="2200" dirty="0" smtClean="0"/>
              <a:t> </a:t>
            </a:r>
            <a:r>
              <a:rPr lang="en-US" sz="2200" dirty="0" err="1" smtClean="0"/>
              <a:t>proporcionālās</a:t>
            </a:r>
            <a:r>
              <a:rPr lang="en-US" sz="2200" dirty="0" smtClean="0"/>
              <a:t> </a:t>
            </a:r>
            <a:r>
              <a:rPr lang="en-US" sz="2200" dirty="0" err="1" smtClean="0"/>
              <a:t>pārdoto</a:t>
            </a:r>
            <a:r>
              <a:rPr lang="en-US" sz="2200" dirty="0" smtClean="0"/>
              <a:t> </a:t>
            </a:r>
            <a:r>
              <a:rPr lang="en-US" sz="2200" dirty="0" err="1" smtClean="0"/>
              <a:t>biļešu</a:t>
            </a:r>
            <a:r>
              <a:rPr lang="en-US" sz="2200" dirty="0" smtClean="0"/>
              <a:t> </a:t>
            </a:r>
            <a:r>
              <a:rPr lang="en-US" sz="2200" dirty="0" err="1" smtClean="0"/>
              <a:t>skaitam</a:t>
            </a:r>
            <a:r>
              <a:rPr lang="en-US" sz="22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Elastīgā</a:t>
            </a:r>
            <a:r>
              <a:rPr lang="en-US" sz="2400" dirty="0"/>
              <a:t> </a:t>
            </a:r>
            <a:r>
              <a:rPr lang="en-US" sz="2400" dirty="0" err="1"/>
              <a:t>budžeta</a:t>
            </a:r>
            <a:r>
              <a:rPr lang="en-US" sz="2400" dirty="0"/>
              <a:t> </a:t>
            </a:r>
            <a:r>
              <a:rPr lang="en-US" sz="2400" dirty="0" err="1"/>
              <a:t>plānošana</a:t>
            </a:r>
            <a:r>
              <a:rPr lang="en-US" sz="2400" dirty="0"/>
              <a:t> </a:t>
            </a:r>
            <a:r>
              <a:rPr lang="en-US" sz="2400" dirty="0" err="1"/>
              <a:t>nav</a:t>
            </a:r>
            <a:r>
              <a:rPr lang="en-US" sz="2400" dirty="0"/>
              <a:t> </a:t>
            </a:r>
            <a:r>
              <a:rPr lang="en-US" sz="2400" dirty="0" err="1"/>
              <a:t>pamatplānošanas</a:t>
            </a:r>
            <a:r>
              <a:rPr lang="en-US" sz="2400" dirty="0"/>
              <a:t> instruments, bet </a:t>
            </a:r>
            <a:r>
              <a:rPr lang="en-US" sz="2400" dirty="0" err="1"/>
              <a:t>iestādes</a:t>
            </a:r>
            <a:r>
              <a:rPr lang="en-US" sz="2400" dirty="0"/>
              <a:t> </a:t>
            </a:r>
            <a:r>
              <a:rPr lang="en-US" sz="2400" dirty="0" err="1"/>
              <a:t>darbības</a:t>
            </a:r>
            <a:r>
              <a:rPr lang="en-US" sz="2400" dirty="0"/>
              <a:t> </a:t>
            </a:r>
            <a:r>
              <a:rPr lang="en-US" sz="2400" dirty="0" err="1"/>
              <a:t>atsevišķo</a:t>
            </a:r>
            <a:r>
              <a:rPr lang="en-US" sz="2400" dirty="0"/>
              <a:t> </a:t>
            </a:r>
            <a:r>
              <a:rPr lang="en-US" sz="2400" dirty="0" err="1"/>
              <a:t>aktivitāšu</a:t>
            </a:r>
            <a:r>
              <a:rPr lang="en-US" sz="2400" dirty="0"/>
              <a:t> </a:t>
            </a:r>
            <a:r>
              <a:rPr lang="en-US" sz="2400" dirty="0" err="1"/>
              <a:t>izmaksu</a:t>
            </a:r>
            <a:r>
              <a:rPr lang="en-US" sz="2400" dirty="0"/>
              <a:t> </a:t>
            </a:r>
            <a:r>
              <a:rPr lang="en-US" sz="2400" dirty="0" err="1"/>
              <a:t>plānošanas</a:t>
            </a:r>
            <a:r>
              <a:rPr lang="en-US" sz="2400" dirty="0"/>
              <a:t> </a:t>
            </a:r>
            <a:r>
              <a:rPr lang="en-US" sz="2400" dirty="0" err="1"/>
              <a:t>pieeja</a:t>
            </a:r>
            <a:r>
              <a:rPr lang="en-US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ļauj</a:t>
            </a:r>
            <a:r>
              <a:rPr lang="en-US" sz="2400" dirty="0" smtClean="0"/>
              <a:t> </a:t>
            </a:r>
            <a:r>
              <a:rPr lang="en-US" sz="2400" dirty="0" err="1" smtClean="0"/>
              <a:t>arī</a:t>
            </a:r>
            <a:r>
              <a:rPr lang="en-US" sz="2400" dirty="0" smtClean="0"/>
              <a:t> </a:t>
            </a:r>
            <a:r>
              <a:rPr lang="en-US" sz="2400" dirty="0" err="1" smtClean="0"/>
              <a:t>novērtēt</a:t>
            </a:r>
            <a:r>
              <a:rPr lang="en-US" sz="2400" dirty="0" smtClean="0"/>
              <a:t> </a:t>
            </a:r>
            <a:r>
              <a:rPr lang="en-US" sz="2400" dirty="0" err="1" smtClean="0"/>
              <a:t>atsevišķu</a:t>
            </a:r>
            <a:r>
              <a:rPr lang="en-US" sz="2400" dirty="0" smtClean="0"/>
              <a:t> </a:t>
            </a:r>
            <a:r>
              <a:rPr lang="en-US" sz="2400" dirty="0" err="1" smtClean="0"/>
              <a:t>atbalsta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struktūrvienību</a:t>
            </a:r>
            <a:r>
              <a:rPr lang="en-US" sz="2400" dirty="0" smtClean="0"/>
              <a:t> </a:t>
            </a:r>
            <a:r>
              <a:rPr lang="en-US" sz="2400" dirty="0" err="1" smtClean="0"/>
              <a:t>darbības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efektivitāti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62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46" y="5004776"/>
            <a:ext cx="1890476" cy="25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48178"/>
              </p:ext>
            </p:extLst>
          </p:nvPr>
        </p:nvGraphicFramePr>
        <p:xfrm>
          <a:off x="431800" y="1547589"/>
          <a:ext cx="9289032" cy="178535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872208"/>
                <a:gridCol w="7416824"/>
              </a:tblGrid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13:00</a:t>
                      </a:r>
                      <a:r>
                        <a:rPr lang="lv-LV" sz="2000" b="1" baseline="0" dirty="0" smtClean="0"/>
                        <a:t> – </a:t>
                      </a:r>
                      <a:r>
                        <a:rPr lang="lv-LV" sz="2000" b="1" dirty="0" smtClean="0"/>
                        <a:t>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Budžeta vadības instrumenti</a:t>
                      </a:r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14:30 – 14:45</a:t>
                      </a:r>
                      <a:endParaRPr lang="lv-LV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Kafijas pauze</a:t>
                      </a:r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14:45 - 17:00</a:t>
                      </a:r>
                      <a:endParaRPr lang="lv-LV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Budžeta vadības instrumenti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Benchmarking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03238" y="-916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pPr algn="l"/>
            <a:r>
              <a:rPr lang="lv-LV" altLang="lv-LV" sz="3600" dirty="0">
                <a:solidFill>
                  <a:schemeClr val="tx1"/>
                </a:solidFill>
                <a:ea typeface="ＭＳ Ｐゴシック" pitchFamily="34" charset="-128"/>
              </a:rPr>
              <a:t>Dienas kārtība</a:t>
            </a:r>
            <a:r>
              <a:rPr lang="lv-LV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lv-LV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10</a:t>
            </a:r>
            <a:r>
              <a:rPr lang="lv-LV" alt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. </a:t>
            </a:r>
            <a:r>
              <a:rPr lang="lv-LV" altLang="lv-LV" sz="28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nodarbība</a:t>
            </a:r>
            <a:endParaRPr lang="pl-PL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Uz</a:t>
            </a:r>
            <a:r>
              <a:rPr lang="en-US" sz="3600" dirty="0"/>
              <a:t> </a:t>
            </a:r>
            <a:r>
              <a:rPr lang="en-US" sz="3600" dirty="0" err="1"/>
              <a:t>prioritātēm</a:t>
            </a:r>
            <a:r>
              <a:rPr lang="en-US" sz="3600" dirty="0"/>
              <a:t> </a:t>
            </a:r>
            <a:r>
              <a:rPr lang="en-US" sz="3600" dirty="0" err="1"/>
              <a:t>balstīta</a:t>
            </a:r>
            <a:r>
              <a:rPr lang="en-US" sz="3600" dirty="0"/>
              <a:t> </a:t>
            </a:r>
            <a:r>
              <a:rPr lang="en-US" sz="3600" dirty="0" err="1"/>
              <a:t>budžeta</a:t>
            </a:r>
            <a:r>
              <a:rPr lang="en-US" sz="3600" dirty="0"/>
              <a:t> </a:t>
            </a:r>
            <a:r>
              <a:rPr lang="en-US" sz="3600" dirty="0" err="1"/>
              <a:t>plānošana</a:t>
            </a:r>
            <a:r>
              <a:rPr lang="en-US" sz="3600" dirty="0"/>
              <a:t> (</a:t>
            </a:r>
            <a:r>
              <a:rPr lang="en-US" sz="3600" i="1" dirty="0"/>
              <a:t>Priority based budgeting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PBD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budžeta</a:t>
            </a:r>
            <a:r>
              <a:rPr lang="en-US" sz="2400" dirty="0" smtClean="0"/>
              <a:t> </a:t>
            </a:r>
            <a:r>
              <a:rPr lang="en-US" sz="2400" dirty="0" err="1" smtClean="0"/>
              <a:t>plānošanas</a:t>
            </a:r>
            <a:r>
              <a:rPr lang="en-US" sz="2400" dirty="0" smtClean="0"/>
              <a:t> </a:t>
            </a:r>
            <a:r>
              <a:rPr lang="en-US" sz="2400" dirty="0" err="1" smtClean="0"/>
              <a:t>pieeja</a:t>
            </a:r>
            <a:r>
              <a:rPr lang="en-US" sz="2400" dirty="0" smtClean="0"/>
              <a:t>, </a:t>
            </a:r>
            <a:r>
              <a:rPr lang="en-US" sz="2400" dirty="0" err="1" smtClean="0"/>
              <a:t>kuras</a:t>
            </a:r>
            <a:r>
              <a:rPr lang="en-US" sz="2400" dirty="0" smtClean="0"/>
              <a:t> </a:t>
            </a:r>
            <a:r>
              <a:rPr lang="en-US" sz="2400" dirty="0" err="1" smtClean="0"/>
              <a:t>ietvaros</a:t>
            </a:r>
            <a:r>
              <a:rPr lang="en-US" sz="2400" dirty="0" smtClean="0"/>
              <a:t> </a:t>
            </a:r>
            <a:r>
              <a:rPr lang="en-US" sz="2400" dirty="0" err="1" smtClean="0"/>
              <a:t>pašvaldības</a:t>
            </a:r>
            <a:r>
              <a:rPr lang="en-US" sz="2400" dirty="0" smtClean="0"/>
              <a:t> </a:t>
            </a:r>
            <a:r>
              <a:rPr lang="en-US" sz="2400" dirty="0" err="1" smtClean="0"/>
              <a:t>fokusējas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saviem</a:t>
            </a:r>
            <a:r>
              <a:rPr lang="en-US" sz="2400" dirty="0" smtClean="0"/>
              <a:t> </a:t>
            </a:r>
            <a:r>
              <a:rPr lang="en-US" sz="2400" dirty="0" err="1" smtClean="0"/>
              <a:t>iedzīvotājiem</a:t>
            </a:r>
            <a:r>
              <a:rPr lang="en-US" sz="2400" dirty="0" smtClean="0"/>
              <a:t> </a:t>
            </a:r>
            <a:r>
              <a:rPr lang="en-US" sz="2400" dirty="0" err="1" smtClean="0"/>
              <a:t>svarīgākajiem</a:t>
            </a:r>
            <a:r>
              <a:rPr lang="en-US" sz="2400" dirty="0" smtClean="0"/>
              <a:t> </a:t>
            </a:r>
            <a:r>
              <a:rPr lang="en-US" sz="2400" dirty="0" err="1" smtClean="0"/>
              <a:t>rezultātiem</a:t>
            </a:r>
            <a:r>
              <a:rPr lang="en-US" sz="2400" dirty="0" smtClean="0"/>
              <a:t> un </a:t>
            </a:r>
            <a:r>
              <a:rPr lang="en-US" sz="2400" dirty="0" err="1" smtClean="0"/>
              <a:t>programmām</a:t>
            </a:r>
            <a:r>
              <a:rPr lang="en-US" sz="2400" dirty="0" smtClean="0"/>
              <a:t>, </a:t>
            </a:r>
            <a:r>
              <a:rPr lang="en-US" sz="2400" dirty="0" err="1" smtClean="0"/>
              <a:t>kuras</a:t>
            </a:r>
            <a:r>
              <a:rPr lang="en-US" sz="2400" dirty="0" smtClean="0"/>
              <a:t> </a:t>
            </a:r>
            <a:r>
              <a:rPr lang="en-US" sz="2400" dirty="0" err="1" smtClean="0"/>
              <a:t>sniedz</a:t>
            </a:r>
            <a:r>
              <a:rPr lang="en-US" sz="2400" dirty="0" smtClean="0"/>
              <a:t> </a:t>
            </a:r>
            <a:r>
              <a:rPr lang="en-US" sz="2400" dirty="0" err="1" smtClean="0"/>
              <a:t>lielāko</a:t>
            </a:r>
            <a:r>
              <a:rPr lang="en-US" sz="2400" dirty="0" smtClean="0"/>
              <a:t> </a:t>
            </a:r>
            <a:r>
              <a:rPr lang="en-US" sz="2400" dirty="0" err="1" smtClean="0"/>
              <a:t>ietekmi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šiem</a:t>
            </a:r>
            <a:r>
              <a:rPr lang="en-US" sz="2400" dirty="0" smtClean="0"/>
              <a:t> </a:t>
            </a:r>
            <a:r>
              <a:rPr lang="en-US" sz="2400" dirty="0" err="1" smtClean="0"/>
              <a:t>rezultātiem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smtClean="0"/>
              <a:t>PBD m</a:t>
            </a:r>
            <a:r>
              <a:rPr lang="en-US" sz="2400" dirty="0" err="1" smtClean="0"/>
              <a:t>etode</a:t>
            </a:r>
            <a:r>
              <a:rPr lang="en-US" sz="2400" dirty="0" smtClean="0"/>
              <a:t> </a:t>
            </a:r>
            <a:r>
              <a:rPr lang="en-US" sz="2400" dirty="0" err="1" smtClean="0"/>
              <a:t>attīstījās</a:t>
            </a:r>
            <a:r>
              <a:rPr lang="en-US" sz="2400" dirty="0" smtClean="0"/>
              <a:t> </a:t>
            </a:r>
            <a:r>
              <a:rPr lang="en-US" sz="2400" dirty="0" err="1" smtClean="0"/>
              <a:t>kā</a:t>
            </a:r>
            <a:r>
              <a:rPr lang="en-US" sz="2400" dirty="0" smtClean="0"/>
              <a:t> </a:t>
            </a:r>
            <a:r>
              <a:rPr lang="en-US" sz="2400" i="1" dirty="0" smtClean="0"/>
              <a:t>Result Based Management (</a:t>
            </a:r>
            <a:r>
              <a:rPr lang="en-US" sz="2400" i="1" dirty="0" err="1" smtClean="0"/>
              <a:t>uz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rezultātiem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balstīta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vadība</a:t>
            </a:r>
            <a:r>
              <a:rPr lang="en-US" sz="2400" i="1" dirty="0" smtClean="0"/>
              <a:t>) </a:t>
            </a:r>
            <a:r>
              <a:rPr lang="en-US" sz="2400" dirty="0" err="1" smtClean="0"/>
              <a:t>turpinājums</a:t>
            </a:r>
            <a:r>
              <a:rPr lang="en-US" sz="2400" dirty="0" smtClean="0"/>
              <a:t> un </a:t>
            </a:r>
            <a:r>
              <a:rPr lang="en-US" sz="2400" dirty="0" err="1" smtClean="0"/>
              <a:t>kopš</a:t>
            </a:r>
            <a:r>
              <a:rPr lang="en-US" sz="2400" dirty="0" smtClean="0"/>
              <a:t> 2009.g. </a:t>
            </a:r>
            <a:r>
              <a:rPr lang="en-US" sz="2400" dirty="0" err="1" smtClean="0"/>
              <a:t>tiek</a:t>
            </a:r>
            <a:r>
              <a:rPr lang="en-US" sz="2400" dirty="0" smtClean="0"/>
              <a:t> </a:t>
            </a:r>
            <a:r>
              <a:rPr lang="en-US" sz="2400" dirty="0" err="1" smtClean="0"/>
              <a:t>atīvi</a:t>
            </a:r>
            <a:r>
              <a:rPr lang="en-US" sz="2400" dirty="0" smtClean="0"/>
              <a:t> </a:t>
            </a:r>
            <a:r>
              <a:rPr lang="en-US" sz="2400" dirty="0" err="1" smtClean="0"/>
              <a:t>izmantota</a:t>
            </a:r>
            <a:r>
              <a:rPr lang="en-US" sz="2400" dirty="0" smtClean="0"/>
              <a:t> ASV </a:t>
            </a:r>
            <a:r>
              <a:rPr lang="en-US" sz="2400" dirty="0" err="1" smtClean="0"/>
              <a:t>pašvaldībās</a:t>
            </a:r>
            <a:r>
              <a:rPr lang="en-US" sz="2400" dirty="0" smtClean="0"/>
              <a:t> </a:t>
            </a:r>
            <a:r>
              <a:rPr lang="en-US" sz="2400" dirty="0" err="1" smtClean="0"/>
              <a:t>kā</a:t>
            </a:r>
            <a:r>
              <a:rPr lang="en-US" sz="2400" dirty="0" smtClean="0"/>
              <a:t> </a:t>
            </a:r>
            <a:r>
              <a:rPr lang="en-US" sz="2400" dirty="0" err="1" smtClean="0"/>
              <a:t>primārais</a:t>
            </a:r>
            <a:r>
              <a:rPr lang="en-US" sz="2400" dirty="0" smtClean="0"/>
              <a:t> </a:t>
            </a:r>
            <a:r>
              <a:rPr lang="en-US" sz="2400" dirty="0" err="1" smtClean="0"/>
              <a:t>budžeta</a:t>
            </a:r>
            <a:r>
              <a:rPr lang="en-US" sz="2400" dirty="0" smtClean="0"/>
              <a:t> </a:t>
            </a:r>
            <a:r>
              <a:rPr lang="en-US" sz="2400" dirty="0" err="1" smtClean="0"/>
              <a:t>izstrādes</a:t>
            </a:r>
            <a:r>
              <a:rPr lang="en-US" sz="2400" dirty="0" smtClean="0"/>
              <a:t> un </a:t>
            </a:r>
            <a:r>
              <a:rPr lang="en-US" sz="2400" dirty="0" err="1" smtClean="0"/>
              <a:t>pieņemšanas</a:t>
            </a:r>
            <a:r>
              <a:rPr lang="en-US" sz="2400" dirty="0" smtClean="0"/>
              <a:t> instruments.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681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Uz</a:t>
            </a:r>
            <a:r>
              <a:rPr lang="en-US" sz="3600" dirty="0" smtClean="0"/>
              <a:t> </a:t>
            </a:r>
            <a:r>
              <a:rPr lang="en-US" sz="3600" dirty="0" err="1" smtClean="0"/>
              <a:t>prioritātēm</a:t>
            </a:r>
            <a:r>
              <a:rPr lang="en-US" sz="3600" dirty="0" smtClean="0"/>
              <a:t> </a:t>
            </a:r>
            <a:r>
              <a:rPr lang="en-US" sz="3600" dirty="0" err="1" smtClean="0"/>
              <a:t>balstīta</a:t>
            </a:r>
            <a:r>
              <a:rPr lang="en-US" sz="3600" dirty="0" smtClean="0"/>
              <a:t> </a:t>
            </a:r>
            <a:r>
              <a:rPr lang="en-US" sz="3600" dirty="0" err="1" smtClean="0"/>
              <a:t>budžeta</a:t>
            </a:r>
            <a:r>
              <a:rPr lang="en-US" sz="3600" dirty="0" smtClean="0"/>
              <a:t> </a:t>
            </a:r>
            <a:r>
              <a:rPr lang="en-US" sz="3600" dirty="0" err="1" smtClean="0"/>
              <a:t>plānošana</a:t>
            </a:r>
            <a:r>
              <a:rPr lang="en-US" sz="3600" dirty="0" smtClean="0"/>
              <a:t> (</a:t>
            </a:r>
            <a:r>
              <a:rPr lang="en-US" sz="3600" i="1" dirty="0" smtClean="0"/>
              <a:t>Priority based budgeting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8477"/>
            <a:ext cx="9069388" cy="5683768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PDB </a:t>
            </a:r>
            <a:r>
              <a:rPr lang="en-US" sz="1800" dirty="0" err="1" smtClean="0"/>
              <a:t>procesa</a:t>
            </a:r>
            <a:r>
              <a:rPr lang="en-US" sz="1800" dirty="0" smtClean="0"/>
              <a:t> </a:t>
            </a:r>
            <a:r>
              <a:rPr lang="en-US" sz="1800" dirty="0" err="1" smtClean="0"/>
              <a:t>posmi</a:t>
            </a:r>
            <a:r>
              <a:rPr lang="en-US" sz="1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Pieejamo</a:t>
            </a:r>
            <a:r>
              <a:rPr lang="en-US" sz="1800" dirty="0" smtClean="0"/>
              <a:t> </a:t>
            </a:r>
            <a:r>
              <a:rPr lang="en-US" sz="1800" dirty="0" err="1" smtClean="0"/>
              <a:t>resursu</a:t>
            </a:r>
            <a:r>
              <a:rPr lang="en-US" sz="1800" dirty="0" smtClean="0"/>
              <a:t> </a:t>
            </a:r>
            <a:r>
              <a:rPr lang="en-US" sz="1800" dirty="0" err="1" smtClean="0"/>
              <a:t>noteikšana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Prioritāšu</a:t>
            </a:r>
            <a:r>
              <a:rPr lang="en-US" sz="1800" dirty="0" smtClean="0"/>
              <a:t> </a:t>
            </a:r>
            <a:r>
              <a:rPr lang="en-US" sz="1800" dirty="0" err="1" smtClean="0"/>
              <a:t>noteikšana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stratēģiskās</a:t>
            </a:r>
            <a:r>
              <a:rPr lang="en-US" sz="1800" dirty="0" smtClean="0"/>
              <a:t> </a:t>
            </a:r>
            <a:r>
              <a:rPr lang="en-US" sz="1800" dirty="0" err="1" smtClean="0"/>
              <a:t>vīzijas</a:t>
            </a:r>
            <a:r>
              <a:rPr lang="en-US" sz="1800" dirty="0" smtClean="0"/>
              <a:t> </a:t>
            </a:r>
            <a:r>
              <a:rPr lang="en-US" sz="1800" dirty="0" err="1" smtClean="0"/>
              <a:t>izstrāde</a:t>
            </a:r>
            <a:r>
              <a:rPr lang="en-US" sz="1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Rezultatīvo</a:t>
            </a:r>
            <a:r>
              <a:rPr lang="en-US" sz="1800" dirty="0" smtClean="0"/>
              <a:t> </a:t>
            </a:r>
            <a:r>
              <a:rPr lang="en-US" sz="1800" dirty="0" err="1" smtClean="0"/>
              <a:t>rādītāju</a:t>
            </a:r>
            <a:r>
              <a:rPr lang="en-US" sz="1800" dirty="0" smtClean="0"/>
              <a:t> </a:t>
            </a:r>
            <a:r>
              <a:rPr lang="en-US" sz="1800" dirty="0" err="1" smtClean="0"/>
              <a:t>noteikšana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Programmu</a:t>
            </a:r>
            <a:r>
              <a:rPr lang="en-US" sz="1800" dirty="0" smtClean="0"/>
              <a:t> </a:t>
            </a:r>
            <a:r>
              <a:rPr lang="en-US" sz="1800" dirty="0" err="1" smtClean="0"/>
              <a:t>definēšana</a:t>
            </a:r>
            <a:r>
              <a:rPr lang="en-US" sz="1800" dirty="0" smtClean="0"/>
              <a:t> (</a:t>
            </a:r>
            <a:r>
              <a:rPr lang="en-US" sz="1800" dirty="0" err="1" smtClean="0"/>
              <a:t>ar</a:t>
            </a:r>
            <a:r>
              <a:rPr lang="en-US" sz="1800" dirty="0" smtClean="0"/>
              <a:t> </a:t>
            </a:r>
            <a:r>
              <a:rPr lang="en-US" sz="1800" dirty="0" err="1" smtClean="0"/>
              <a:t>kaskadētiem</a:t>
            </a:r>
            <a:r>
              <a:rPr lang="en-US" sz="1800" dirty="0" smtClean="0"/>
              <a:t> </a:t>
            </a:r>
            <a:r>
              <a:rPr lang="en-US" sz="1800" dirty="0" err="1" smtClean="0"/>
              <a:t>rezultatīvajiem</a:t>
            </a:r>
            <a:r>
              <a:rPr lang="en-US" sz="1800" dirty="0" smtClean="0"/>
              <a:t> </a:t>
            </a:r>
            <a:r>
              <a:rPr lang="en-US" sz="1800" dirty="0" err="1" smtClean="0"/>
              <a:t>rādītājiem</a:t>
            </a:r>
            <a:r>
              <a:rPr lang="en-US" sz="1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Programmu</a:t>
            </a:r>
            <a:r>
              <a:rPr lang="en-US" sz="1800" dirty="0" smtClean="0"/>
              <a:t> </a:t>
            </a:r>
            <a:r>
              <a:rPr lang="en-US" sz="1800" dirty="0" err="1" smtClean="0"/>
              <a:t>novērtēšana</a:t>
            </a:r>
            <a:r>
              <a:rPr lang="en-US" sz="1800" dirty="0" smtClean="0"/>
              <a:t> (</a:t>
            </a:r>
            <a:r>
              <a:rPr lang="en-US" sz="1800" dirty="0" err="1" smtClean="0"/>
              <a:t>programmas</a:t>
            </a:r>
            <a:r>
              <a:rPr lang="en-US" sz="1800" dirty="0" smtClean="0"/>
              <a:t> </a:t>
            </a:r>
            <a:r>
              <a:rPr lang="en-US" sz="1800" dirty="0" err="1" smtClean="0"/>
              <a:t>spēja</a:t>
            </a:r>
            <a:r>
              <a:rPr lang="en-US" sz="1800" dirty="0" smtClean="0"/>
              <a:t> </a:t>
            </a:r>
            <a:r>
              <a:rPr lang="en-US" sz="1800" dirty="0" err="1" smtClean="0"/>
              <a:t>ietekmēt</a:t>
            </a:r>
            <a:r>
              <a:rPr lang="en-US" sz="1800" dirty="0" smtClean="0"/>
              <a:t> </a:t>
            </a:r>
            <a:r>
              <a:rPr lang="en-US" sz="1800" dirty="0" err="1" smtClean="0"/>
              <a:t>prioritātes</a:t>
            </a:r>
            <a:r>
              <a:rPr lang="en-US" sz="1800" dirty="0" smtClean="0"/>
              <a:t> </a:t>
            </a:r>
            <a:r>
              <a:rPr lang="en-US" sz="1800" dirty="0" err="1" smtClean="0"/>
              <a:t>rezultātus</a:t>
            </a:r>
            <a:r>
              <a:rPr lang="en-US" sz="1800" dirty="0" smtClean="0"/>
              <a:t>)</a:t>
            </a:r>
          </a:p>
          <a:p>
            <a:pPr marL="914316" lvl="1" indent="-514350">
              <a:buFont typeface="Arial"/>
              <a:buChar char="•"/>
            </a:pPr>
            <a:r>
              <a:rPr lang="en-US" sz="1600" dirty="0" err="1" smtClean="0"/>
              <a:t>Neitrālā</a:t>
            </a:r>
            <a:r>
              <a:rPr lang="en-US" sz="1600" dirty="0" smtClean="0"/>
              <a:t> </a:t>
            </a:r>
            <a:r>
              <a:rPr lang="en-US" sz="1600" dirty="0" err="1" smtClean="0"/>
              <a:t>komiteja</a:t>
            </a:r>
            <a:r>
              <a:rPr lang="en-US" sz="1600" dirty="0" smtClean="0"/>
              <a:t> (</a:t>
            </a:r>
            <a:r>
              <a:rPr lang="en-US" sz="1600" dirty="0" err="1" smtClean="0"/>
              <a:t>iestāžu</a:t>
            </a:r>
            <a:r>
              <a:rPr lang="en-US" sz="1600" dirty="0" smtClean="0"/>
              <a:t> </a:t>
            </a:r>
            <a:r>
              <a:rPr lang="en-US" sz="1600" dirty="0" err="1" smtClean="0"/>
              <a:t>darbinieki</a:t>
            </a:r>
            <a:r>
              <a:rPr lang="en-US" sz="1600" dirty="0" smtClean="0"/>
              <a:t>, </a:t>
            </a:r>
            <a:r>
              <a:rPr lang="en-US" sz="1600" dirty="0" err="1" smtClean="0"/>
              <a:t>nozaru</a:t>
            </a:r>
            <a:r>
              <a:rPr lang="en-US" sz="1600" dirty="0" smtClean="0"/>
              <a:t> </a:t>
            </a:r>
            <a:r>
              <a:rPr lang="en-US" sz="1600" dirty="0" err="1" smtClean="0"/>
              <a:t>eksperti</a:t>
            </a:r>
            <a:r>
              <a:rPr lang="en-US" sz="1600" dirty="0" smtClean="0"/>
              <a:t> un </a:t>
            </a:r>
            <a:r>
              <a:rPr lang="en-US" sz="1600" dirty="0" err="1" smtClean="0"/>
              <a:t>sabiedrības</a:t>
            </a:r>
            <a:r>
              <a:rPr lang="en-US" sz="1600" dirty="0" smtClean="0"/>
              <a:t> </a:t>
            </a:r>
            <a:r>
              <a:rPr lang="en-US" sz="1600" dirty="0" err="1" smtClean="0"/>
              <a:t>pārstāvji</a:t>
            </a:r>
            <a:r>
              <a:rPr lang="en-US" sz="1600" dirty="0" smtClean="0"/>
              <a:t>)</a:t>
            </a:r>
          </a:p>
          <a:p>
            <a:pPr marL="914316" lvl="1" indent="-514350">
              <a:buFont typeface="Arial"/>
              <a:buChar char="•"/>
            </a:pPr>
            <a:r>
              <a:rPr lang="en-US" sz="1600" dirty="0" err="1" smtClean="0"/>
              <a:t>Vadošā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organizācija</a:t>
            </a:r>
            <a:r>
              <a:rPr lang="en-US" sz="1600" dirty="0" smtClean="0"/>
              <a:t> (</a:t>
            </a:r>
            <a:r>
              <a:rPr lang="en-US" sz="1600" dirty="0" err="1" smtClean="0"/>
              <a:t>ministru</a:t>
            </a:r>
            <a:r>
              <a:rPr lang="en-US" sz="1600" dirty="0" smtClean="0"/>
              <a:t> </a:t>
            </a:r>
            <a:r>
              <a:rPr lang="en-US" sz="1600" dirty="0" err="1" smtClean="0"/>
              <a:t>kabinets</a:t>
            </a:r>
            <a:r>
              <a:rPr lang="en-US" sz="1600" dirty="0" smtClean="0"/>
              <a:t>, </a:t>
            </a:r>
            <a:r>
              <a:rPr lang="en-US" sz="1600" dirty="0" err="1" smtClean="0"/>
              <a:t>pašvaldības</a:t>
            </a:r>
            <a:r>
              <a:rPr lang="en-US" sz="1600" dirty="0" smtClean="0"/>
              <a:t> </a:t>
            </a:r>
            <a:r>
              <a:rPr lang="en-US" sz="1600" dirty="0" err="1" smtClean="0"/>
              <a:t>deputāti</a:t>
            </a:r>
            <a:r>
              <a:rPr lang="en-US" sz="1600" dirty="0" smtClean="0"/>
              <a:t> </a:t>
            </a:r>
            <a:r>
              <a:rPr lang="en-US" sz="1600" dirty="0" err="1" smtClean="0"/>
              <a:t>u.c</a:t>
            </a:r>
            <a:r>
              <a:rPr lang="en-US" sz="1600" dirty="0" smtClean="0"/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Programmu</a:t>
            </a:r>
            <a:r>
              <a:rPr lang="en-US" sz="1800" dirty="0" smtClean="0"/>
              <a:t> </a:t>
            </a:r>
            <a:r>
              <a:rPr lang="en-US" sz="1800" dirty="0" err="1" smtClean="0"/>
              <a:t>novērtējumu</a:t>
            </a:r>
            <a:r>
              <a:rPr lang="en-US" sz="1800" dirty="0" smtClean="0"/>
              <a:t> </a:t>
            </a:r>
            <a:r>
              <a:rPr lang="en-US" sz="1800" dirty="0" err="1" smtClean="0"/>
              <a:t>apkopošana</a:t>
            </a:r>
            <a:r>
              <a:rPr lang="en-US" sz="1800" dirty="0" smtClean="0"/>
              <a:t> un </a:t>
            </a:r>
            <a:r>
              <a:rPr lang="en-US" sz="1800" dirty="0" err="1" smtClean="0"/>
              <a:t>ranzēšana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Resursu</a:t>
            </a:r>
            <a:r>
              <a:rPr lang="en-US" sz="1800" dirty="0" smtClean="0"/>
              <a:t> </a:t>
            </a:r>
            <a:r>
              <a:rPr lang="en-US" sz="1800" dirty="0" err="1" smtClean="0"/>
              <a:t>iedalīšana</a:t>
            </a:r>
            <a:r>
              <a:rPr lang="en-US" sz="1800" dirty="0" smtClean="0"/>
              <a:t> (</a:t>
            </a:r>
            <a:r>
              <a:rPr lang="en-US" sz="1800" dirty="0" err="1" smtClean="0"/>
              <a:t>apropriācija</a:t>
            </a:r>
            <a:r>
              <a:rPr lang="en-US" sz="1800" dirty="0" smtClean="0"/>
              <a:t>) </a:t>
            </a:r>
            <a:r>
              <a:rPr lang="en-US" sz="1800" dirty="0" err="1" smtClean="0"/>
              <a:t>programmām</a:t>
            </a:r>
            <a:r>
              <a:rPr lang="en-US" sz="1800" dirty="0" smtClean="0"/>
              <a:t>:</a:t>
            </a:r>
          </a:p>
          <a:p>
            <a:pPr marL="914316" lvl="1" indent="-514350">
              <a:buFont typeface="Arial"/>
              <a:buChar char="•"/>
            </a:pPr>
            <a:r>
              <a:rPr lang="en-US" sz="1600" dirty="0" err="1" smtClean="0"/>
              <a:t>Pamatojoties</a:t>
            </a:r>
            <a:r>
              <a:rPr lang="en-US" sz="1600" dirty="0" smtClean="0"/>
              <a:t> </a:t>
            </a:r>
            <a:r>
              <a:rPr lang="en-US" sz="1600" dirty="0" err="1" smtClean="0"/>
              <a:t>uz</a:t>
            </a:r>
            <a:r>
              <a:rPr lang="en-US" sz="1600" dirty="0" smtClean="0"/>
              <a:t> </a:t>
            </a:r>
            <a:r>
              <a:rPr lang="en-US" sz="1600" dirty="0" err="1" smtClean="0"/>
              <a:t>iepriekšējā</a:t>
            </a:r>
            <a:r>
              <a:rPr lang="en-US" sz="1600" dirty="0" smtClean="0"/>
              <a:t> </a:t>
            </a:r>
            <a:r>
              <a:rPr lang="en-US" sz="1600" dirty="0" err="1" smtClean="0"/>
              <a:t>gada</a:t>
            </a:r>
            <a:r>
              <a:rPr lang="en-US" sz="1600" dirty="0" smtClean="0"/>
              <a:t> </a:t>
            </a:r>
            <a:r>
              <a:rPr lang="en-US" sz="1600" dirty="0" err="1" smtClean="0"/>
              <a:t>pieeju</a:t>
            </a:r>
            <a:endParaRPr lang="en-US" sz="1600" dirty="0" smtClean="0"/>
          </a:p>
          <a:p>
            <a:pPr marL="914316" lvl="1" indent="-514350">
              <a:buFont typeface="Arial"/>
              <a:buChar char="•"/>
            </a:pPr>
            <a:r>
              <a:rPr lang="en-US" sz="1600" dirty="0" err="1" smtClean="0"/>
              <a:t>Samazinot</a:t>
            </a:r>
            <a:r>
              <a:rPr lang="en-US" sz="1600" dirty="0" smtClean="0"/>
              <a:t> </a:t>
            </a:r>
            <a:r>
              <a:rPr lang="en-US" sz="1600" dirty="0" err="1" smtClean="0"/>
              <a:t>rezultatīvo</a:t>
            </a:r>
            <a:r>
              <a:rPr lang="en-US" sz="1600" dirty="0" smtClean="0"/>
              <a:t> </a:t>
            </a:r>
            <a:r>
              <a:rPr lang="en-US" sz="1600" dirty="0" err="1" smtClean="0"/>
              <a:t>rādītāju</a:t>
            </a:r>
            <a:r>
              <a:rPr lang="en-US" sz="1600" dirty="0" smtClean="0"/>
              <a:t> </a:t>
            </a:r>
            <a:r>
              <a:rPr lang="en-US" sz="1600" dirty="0" err="1" smtClean="0"/>
              <a:t>vērtības</a:t>
            </a:r>
            <a:r>
              <a:rPr lang="en-US" sz="1600" dirty="0" smtClean="0"/>
              <a:t> un </a:t>
            </a:r>
            <a:r>
              <a:rPr lang="en-US" sz="1600" dirty="0" err="1" smtClean="0"/>
              <a:t>kaut</a:t>
            </a:r>
            <a:r>
              <a:rPr lang="en-US" sz="1600" dirty="0" smtClean="0"/>
              <a:t> </a:t>
            </a:r>
            <a:r>
              <a:rPr lang="en-US" sz="1600" dirty="0" err="1" smtClean="0"/>
              <a:t>daļēji</a:t>
            </a:r>
            <a:r>
              <a:rPr lang="en-US" sz="1600" dirty="0" smtClean="0"/>
              <a:t> </a:t>
            </a:r>
            <a:r>
              <a:rPr lang="en-US" sz="1600" dirty="0" err="1" smtClean="0"/>
              <a:t>iekļaujot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programmas</a:t>
            </a:r>
            <a:r>
              <a:rPr lang="en-US" sz="1600" dirty="0" smtClean="0"/>
              <a:t>  “</a:t>
            </a:r>
            <a:r>
              <a:rPr lang="en-US" sz="1600" dirty="0" err="1" smtClean="0"/>
              <a:t>zem</a:t>
            </a:r>
            <a:r>
              <a:rPr lang="en-US" sz="1600" dirty="0" smtClean="0"/>
              <a:t> </a:t>
            </a:r>
            <a:r>
              <a:rPr lang="en-US" sz="1600" dirty="0" err="1" smtClean="0"/>
              <a:t>sarkanas</a:t>
            </a:r>
            <a:r>
              <a:rPr lang="en-US" sz="1600" dirty="0" smtClean="0"/>
              <a:t> </a:t>
            </a:r>
            <a:r>
              <a:rPr lang="en-US" sz="1600" dirty="0" err="1" smtClean="0"/>
              <a:t>līnijas</a:t>
            </a:r>
            <a:r>
              <a:rPr lang="en-US" sz="1600" dirty="0" smtClean="0"/>
              <a:t>”</a:t>
            </a:r>
          </a:p>
          <a:p>
            <a:pPr marL="914316" lvl="1" indent="-514350">
              <a:buFont typeface="Arial"/>
              <a:buChar char="•"/>
            </a:pPr>
            <a:r>
              <a:rPr lang="en-US" sz="1600" dirty="0" err="1" smtClean="0"/>
              <a:t>Grupējot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programmas</a:t>
            </a:r>
            <a:r>
              <a:rPr lang="en-US" sz="1600" dirty="0" smtClean="0"/>
              <a:t>: </a:t>
            </a:r>
            <a:r>
              <a:rPr lang="en-US" sz="1600" dirty="0" err="1" smtClean="0"/>
              <a:t>pilns</a:t>
            </a:r>
            <a:r>
              <a:rPr lang="en-US" sz="1600" dirty="0" smtClean="0"/>
              <a:t> </a:t>
            </a:r>
            <a:r>
              <a:rPr lang="en-US" sz="1600" dirty="0" err="1" smtClean="0"/>
              <a:t>atbalsts</a:t>
            </a:r>
            <a:r>
              <a:rPr lang="en-US" sz="1600" dirty="0" smtClean="0"/>
              <a:t>, </a:t>
            </a:r>
            <a:r>
              <a:rPr lang="en-US" sz="1600" dirty="0" err="1" smtClean="0"/>
              <a:t>atbalsts</a:t>
            </a:r>
            <a:r>
              <a:rPr lang="en-US" sz="1600" dirty="0" smtClean="0"/>
              <a:t> </a:t>
            </a:r>
            <a:r>
              <a:rPr lang="en-US" sz="1600" dirty="0" err="1" smtClean="0"/>
              <a:t>līdz</a:t>
            </a:r>
            <a:r>
              <a:rPr lang="en-US" sz="1600" dirty="0" smtClean="0"/>
              <a:t> X%, </a:t>
            </a:r>
            <a:r>
              <a:rPr lang="en-US" sz="1600" dirty="0" err="1" smtClean="0"/>
              <a:t>atbalsts</a:t>
            </a:r>
            <a:r>
              <a:rPr lang="en-US" sz="1600" dirty="0" smtClean="0"/>
              <a:t> </a:t>
            </a:r>
            <a:r>
              <a:rPr lang="en-US" sz="1600" dirty="0" err="1" smtClean="0"/>
              <a:t>līdz</a:t>
            </a:r>
            <a:r>
              <a:rPr lang="en-US" sz="1600" dirty="0" smtClean="0"/>
              <a:t> Y%.</a:t>
            </a:r>
          </a:p>
        </p:txBody>
      </p:sp>
    </p:spTree>
    <p:extLst>
      <p:ext uri="{BB962C8B-B14F-4D97-AF65-F5344CB8AC3E}">
        <p14:creationId xmlns:p14="http://schemas.microsoft.com/office/powerpoint/2010/main" val="126064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6624488" y="1043533"/>
            <a:ext cx="2448272" cy="6192688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3. </a:t>
            </a:r>
            <a:r>
              <a:rPr lang="en-US" b="1" dirty="0" err="1" smtClean="0">
                <a:solidFill>
                  <a:srgbClr val="000000"/>
                </a:solidFill>
              </a:rPr>
              <a:t>Resursu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attiecināšana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uz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pakalpojuma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posmiem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sz="1050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392240" y="1043533"/>
            <a:ext cx="2160240" cy="6192688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1. Izmaksu </a:t>
            </a:r>
            <a:r>
              <a:rPr lang="en-US" b="1" dirty="0" err="1" smtClean="0">
                <a:solidFill>
                  <a:srgbClr val="000000"/>
                </a:solidFill>
              </a:rPr>
              <a:t>attiecināšana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uz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resursiem</a:t>
            </a:r>
            <a:endParaRPr lang="en-US" b="1" dirty="0" smtClean="0">
              <a:solidFill>
                <a:srgbClr val="00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 smtClean="0">
              <a:solidFill>
                <a:srgbClr val="00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endParaRPr lang="en-US" kern="12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-108595"/>
            <a:ext cx="9069387" cy="1260475"/>
          </a:xfrm>
        </p:spPr>
        <p:txBody>
          <a:bodyPr/>
          <a:lstStyle/>
          <a:p>
            <a:pPr algn="l"/>
            <a:r>
              <a:rPr lang="en-US" sz="3600" dirty="0"/>
              <a:t>I</a:t>
            </a:r>
            <a:r>
              <a:rPr lang="en-US" sz="3600" dirty="0" smtClean="0"/>
              <a:t>zmaksu </a:t>
            </a:r>
            <a:r>
              <a:rPr lang="en-US" sz="3600" dirty="0" err="1" smtClean="0"/>
              <a:t>attiecināšana</a:t>
            </a:r>
            <a:r>
              <a:rPr lang="en-US" sz="3600" dirty="0" smtClean="0"/>
              <a:t> </a:t>
            </a:r>
            <a:r>
              <a:rPr lang="en-US" sz="3600" dirty="0" err="1" smtClean="0"/>
              <a:t>atbilstoši</a:t>
            </a:r>
            <a:r>
              <a:rPr lang="en-US" sz="3600" dirty="0" smtClean="0"/>
              <a:t> ABC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7035" y="1835621"/>
            <a:ext cx="7077533" cy="5256584"/>
            <a:chOff x="503985" y="1962391"/>
            <a:chExt cx="7077533" cy="5256584"/>
          </a:xfrm>
        </p:grpSpPr>
        <p:sp>
          <p:nvSpPr>
            <p:cNvPr id="6" name="Freeform 5"/>
            <p:cNvSpPr/>
            <p:nvPr/>
          </p:nvSpPr>
          <p:spPr>
            <a:xfrm>
              <a:off x="503985" y="3826481"/>
              <a:ext cx="1743825" cy="871912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000000"/>
                  </a:solidFill>
                </a:rPr>
                <a:t>Attiecināmās</a:t>
              </a:r>
              <a:r>
                <a:rPr lang="en-US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</a:rPr>
                <a:t>izmaksas</a:t>
              </a: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8289469">
              <a:off x="1985848" y="3745355"/>
              <a:ext cx="1221455" cy="31464"/>
            </a:xfrm>
            <a:custGeom>
              <a:avLst/>
              <a:gdLst>
                <a:gd name="connsiteX0" fmla="*/ 0 w 1221455"/>
                <a:gd name="connsiteY0" fmla="*/ 15732 h 31464"/>
                <a:gd name="connsiteX1" fmla="*/ 1221455 w 1221455"/>
                <a:gd name="connsiteY1" fmla="*/ 15732 h 3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455" h="31464">
                  <a:moveTo>
                    <a:pt x="0" y="15732"/>
                  </a:moveTo>
                  <a:lnTo>
                    <a:pt x="1221455" y="157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891" tIns="-14804" rIns="592892" bIns="-148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45342" y="2466447"/>
              <a:ext cx="1375068" cy="871912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Tiešās</a:t>
              </a:r>
              <a:r>
                <a:rPr lang="en-US" kern="1200" dirty="0" smtClean="0">
                  <a:solidFill>
                    <a:schemeClr val="tx1"/>
                  </a:solidFill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</a:rPr>
                <a:t>izmaksas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047405" y="1962391"/>
              <a:ext cx="1381985" cy="504056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chemeClr val="tx1"/>
                  </a:solidFill>
                </a:rPr>
                <a:t>Darbinieks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89230" y="5346767"/>
              <a:ext cx="1381985" cy="509468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solidFill>
              <a:srgbClr val="AAE2C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err="1">
                  <a:solidFill>
                    <a:srgbClr val="000000"/>
                  </a:solidFill>
                </a:rPr>
                <a:t>Darba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vieta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3310531">
              <a:off x="1985848" y="4748054"/>
              <a:ext cx="1221455" cy="31464"/>
            </a:xfrm>
            <a:custGeom>
              <a:avLst/>
              <a:gdLst>
                <a:gd name="connsiteX0" fmla="*/ 0 w 1221455"/>
                <a:gd name="connsiteY0" fmla="*/ 15732 h 31464"/>
                <a:gd name="connsiteX1" fmla="*/ 1221455 w 1221455"/>
                <a:gd name="connsiteY1" fmla="*/ 15732 h 3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455" h="31464">
                  <a:moveTo>
                    <a:pt x="0" y="15732"/>
                  </a:moveTo>
                  <a:lnTo>
                    <a:pt x="1221455" y="157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891" tIns="-14804" rIns="592892" bIns="-1480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45342" y="5194935"/>
              <a:ext cx="1447076" cy="871912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000000"/>
                  </a:solidFill>
                </a:rPr>
                <a:t>Netiešās</a:t>
              </a:r>
              <a:r>
                <a:rPr lang="en-US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</a:rPr>
                <a:t>izmaksas</a:t>
              </a: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27122" y="4554679"/>
              <a:ext cx="1330260" cy="648072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solidFill>
              <a:srgbClr val="AAE2C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rgbClr val="000000"/>
                  </a:solidFill>
                </a:rPr>
                <a:t>IT </a:t>
              </a:r>
              <a:r>
                <a:rPr lang="en-US" b="1" kern="1200" dirty="0" err="1" smtClean="0">
                  <a:solidFill>
                    <a:srgbClr val="000000"/>
                  </a:solidFill>
                </a:rPr>
                <a:t>resurss</a:t>
              </a:r>
              <a:r>
                <a:rPr lang="en-US" b="1" kern="1200" dirty="0" smtClean="0">
                  <a:solidFill>
                    <a:srgbClr val="000000"/>
                  </a:solidFill>
                </a:rPr>
                <a:t> (</a:t>
              </a:r>
              <a:r>
                <a:rPr lang="en-US" b="1" kern="1200" dirty="0" err="1" smtClean="0">
                  <a:solidFill>
                    <a:srgbClr val="000000"/>
                  </a:solidFill>
                </a:rPr>
                <a:t>specifisks</a:t>
              </a:r>
              <a:r>
                <a:rPr lang="en-US" b="1" kern="1200" dirty="0" smtClean="0">
                  <a:solidFill>
                    <a:srgbClr val="000000"/>
                  </a:solidFill>
                </a:rPr>
                <a:t>)</a:t>
              </a:r>
              <a:endParaRPr lang="en-US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61238" y="6347063"/>
              <a:ext cx="1381985" cy="871912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000000"/>
                  </a:solidFill>
                </a:rPr>
                <a:t>Citas</a:t>
              </a:r>
              <a:r>
                <a:rPr lang="en-US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</a:rPr>
                <a:t>neti</a:t>
              </a:r>
              <a:r>
                <a:rPr lang="en-US" dirty="0" err="1" smtClean="0">
                  <a:solidFill>
                    <a:srgbClr val="000000"/>
                  </a:solidFill>
                </a:rPr>
                <a:t>ešās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izmaksas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admin.izmakas</a:t>
              </a:r>
              <a:r>
                <a:rPr lang="en-US" sz="1400" dirty="0" smtClean="0">
                  <a:solidFill>
                    <a:srgbClr val="000000"/>
                  </a:solidFill>
                </a:rPr>
                <a:t>)</a:t>
              </a:r>
              <a:endParaRPr lang="en-US" sz="14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56713" y="3906607"/>
              <a:ext cx="524805" cy="720080"/>
            </a:xfrm>
            <a:custGeom>
              <a:avLst/>
              <a:gdLst>
                <a:gd name="connsiteX0" fmla="*/ 0 w 1743825"/>
                <a:gd name="connsiteY0" fmla="*/ 87191 h 871912"/>
                <a:gd name="connsiteX1" fmla="*/ 87191 w 1743825"/>
                <a:gd name="connsiteY1" fmla="*/ 0 h 871912"/>
                <a:gd name="connsiteX2" fmla="*/ 1656634 w 1743825"/>
                <a:gd name="connsiteY2" fmla="*/ 0 h 871912"/>
                <a:gd name="connsiteX3" fmla="*/ 1743825 w 1743825"/>
                <a:gd name="connsiteY3" fmla="*/ 87191 h 871912"/>
                <a:gd name="connsiteX4" fmla="*/ 1743825 w 1743825"/>
                <a:gd name="connsiteY4" fmla="*/ 784721 h 871912"/>
                <a:gd name="connsiteX5" fmla="*/ 1656634 w 1743825"/>
                <a:gd name="connsiteY5" fmla="*/ 871912 h 871912"/>
                <a:gd name="connsiteX6" fmla="*/ 87191 w 1743825"/>
                <a:gd name="connsiteY6" fmla="*/ 871912 h 871912"/>
                <a:gd name="connsiteX7" fmla="*/ 0 w 1743825"/>
                <a:gd name="connsiteY7" fmla="*/ 784721 h 871912"/>
                <a:gd name="connsiteX8" fmla="*/ 0 w 1743825"/>
                <a:gd name="connsiteY8" fmla="*/ 87191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825" h="871912">
                  <a:moveTo>
                    <a:pt x="0" y="87191"/>
                  </a:moveTo>
                  <a:cubicBezTo>
                    <a:pt x="0" y="39037"/>
                    <a:pt x="39037" y="0"/>
                    <a:pt x="87191" y="0"/>
                  </a:cubicBezTo>
                  <a:lnTo>
                    <a:pt x="1656634" y="0"/>
                  </a:lnTo>
                  <a:cubicBezTo>
                    <a:pt x="1704788" y="0"/>
                    <a:pt x="1743825" y="39037"/>
                    <a:pt x="1743825" y="87191"/>
                  </a:cubicBezTo>
                  <a:lnTo>
                    <a:pt x="1743825" y="784721"/>
                  </a:lnTo>
                  <a:cubicBezTo>
                    <a:pt x="1743825" y="832875"/>
                    <a:pt x="1704788" y="871912"/>
                    <a:pt x="1656634" y="871912"/>
                  </a:cubicBezTo>
                  <a:lnTo>
                    <a:pt x="87191" y="871912"/>
                  </a:lnTo>
                  <a:cubicBezTo>
                    <a:pt x="39037" y="871912"/>
                    <a:pt x="0" y="832875"/>
                    <a:pt x="0" y="784721"/>
                  </a:cubicBezTo>
                  <a:lnTo>
                    <a:pt x="0" y="87191"/>
                  </a:lnTo>
                  <a:close/>
                </a:path>
              </a:pathLst>
            </a:custGeom>
            <a:solidFill>
              <a:srgbClr val="BFBFB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7" tIns="40777" rIns="40777" bIns="407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rgbClr val="000000"/>
                  </a:solidFill>
                </a:rPr>
                <a:t>Solis 1</a:t>
              </a: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7663110" y="3779837"/>
            <a:ext cx="524805" cy="720080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rgbClr val="000000"/>
                </a:solidFill>
              </a:rPr>
              <a:t>Solis 2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455198" y="3779837"/>
            <a:ext cx="524805" cy="720080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solidFill>
            <a:srgbClr val="BFBF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rgbClr val="000000"/>
                </a:solidFill>
              </a:rPr>
              <a:t>Solis 3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747755" y="3419797"/>
            <a:ext cx="2973077" cy="1224136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>
                <a:solidFill>
                  <a:schemeClr val="bg2">
                    <a:lumMod val="75000"/>
                  </a:schemeClr>
                </a:solidFill>
              </a:rPr>
              <a:t>Pakalpojums</a:t>
            </a:r>
            <a:endParaRPr lang="en-US" b="1" kern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kern="1200" dirty="0" smtClean="0">
              <a:solidFill>
                <a:schemeClr val="tx1"/>
              </a:solidFill>
            </a:endParaRP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kern="12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192440" y="2123653"/>
            <a:ext cx="915355" cy="165618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192440" y="2123653"/>
            <a:ext cx="1635435" cy="165618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120432" y="3347789"/>
            <a:ext cx="2499531" cy="43204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120432" y="4499917"/>
            <a:ext cx="987363" cy="93610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6048424" y="4499917"/>
            <a:ext cx="1080120" cy="21602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120432" y="4499917"/>
            <a:ext cx="1779451" cy="93610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6120432" y="4499917"/>
            <a:ext cx="2643547" cy="93610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7323819" y="4139877"/>
            <a:ext cx="36004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8187915" y="4139877"/>
            <a:ext cx="2880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 rot="2040190">
            <a:off x="6623471" y="2799210"/>
            <a:ext cx="1724826" cy="26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smtClean="0">
                <a:latin typeface="+mn-lt"/>
              </a:rPr>
              <a:t>Resursa patēriņa apjoms</a:t>
            </a:r>
            <a:endParaRPr lang="lv-LV" sz="1200" dirty="0">
              <a:latin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104208" y="2771725"/>
            <a:ext cx="648072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4810455" y="3131765"/>
            <a:ext cx="1381985" cy="509468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>
                <a:solidFill>
                  <a:schemeClr val="tx1"/>
                </a:solidFill>
              </a:rPr>
              <a:t>Korespon-dence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810455" y="2483693"/>
            <a:ext cx="1381985" cy="509468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>
                <a:solidFill>
                  <a:schemeClr val="tx1"/>
                </a:solidFill>
              </a:rPr>
              <a:t>Ekspertīze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</a:rPr>
              <a:t>(</a:t>
            </a:r>
            <a:r>
              <a:rPr lang="en-US" sz="1400" kern="1200" dirty="0" err="1" smtClean="0">
                <a:solidFill>
                  <a:schemeClr val="tx1"/>
                </a:solidFill>
              </a:rPr>
              <a:t>ārpakalpojums</a:t>
            </a:r>
            <a:r>
              <a:rPr lang="en-US" sz="1400" kern="1200" dirty="0" smtClean="0">
                <a:solidFill>
                  <a:schemeClr val="tx1"/>
                </a:solidFill>
              </a:rPr>
              <a:t>)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104208" y="2051645"/>
            <a:ext cx="720080" cy="72008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104208" y="2771725"/>
            <a:ext cx="64807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4176216" y="4067869"/>
            <a:ext cx="576064" cy="144016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4176216" y="4715941"/>
            <a:ext cx="576064" cy="7920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61"/>
          <p:cNvSpPr/>
          <p:nvPr/>
        </p:nvSpPr>
        <p:spPr>
          <a:xfrm>
            <a:off x="4810455" y="3779837"/>
            <a:ext cx="1381985" cy="509468"/>
          </a:xfrm>
          <a:custGeom>
            <a:avLst/>
            <a:gdLst>
              <a:gd name="connsiteX0" fmla="*/ 0 w 1743825"/>
              <a:gd name="connsiteY0" fmla="*/ 87191 h 871912"/>
              <a:gd name="connsiteX1" fmla="*/ 87191 w 1743825"/>
              <a:gd name="connsiteY1" fmla="*/ 0 h 871912"/>
              <a:gd name="connsiteX2" fmla="*/ 1656634 w 1743825"/>
              <a:gd name="connsiteY2" fmla="*/ 0 h 871912"/>
              <a:gd name="connsiteX3" fmla="*/ 1743825 w 1743825"/>
              <a:gd name="connsiteY3" fmla="*/ 87191 h 871912"/>
              <a:gd name="connsiteX4" fmla="*/ 1743825 w 1743825"/>
              <a:gd name="connsiteY4" fmla="*/ 784721 h 871912"/>
              <a:gd name="connsiteX5" fmla="*/ 1656634 w 1743825"/>
              <a:gd name="connsiteY5" fmla="*/ 871912 h 871912"/>
              <a:gd name="connsiteX6" fmla="*/ 87191 w 1743825"/>
              <a:gd name="connsiteY6" fmla="*/ 871912 h 871912"/>
              <a:gd name="connsiteX7" fmla="*/ 0 w 1743825"/>
              <a:gd name="connsiteY7" fmla="*/ 784721 h 871912"/>
              <a:gd name="connsiteX8" fmla="*/ 0 w 1743825"/>
              <a:gd name="connsiteY8" fmla="*/ 87191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5" h="871912">
                <a:moveTo>
                  <a:pt x="0" y="87191"/>
                </a:moveTo>
                <a:cubicBezTo>
                  <a:pt x="0" y="39037"/>
                  <a:pt x="39037" y="0"/>
                  <a:pt x="87191" y="0"/>
                </a:cubicBezTo>
                <a:lnTo>
                  <a:pt x="1656634" y="0"/>
                </a:lnTo>
                <a:cubicBezTo>
                  <a:pt x="1704788" y="0"/>
                  <a:pt x="1743825" y="39037"/>
                  <a:pt x="1743825" y="87191"/>
                </a:cubicBezTo>
                <a:lnTo>
                  <a:pt x="1743825" y="784721"/>
                </a:lnTo>
                <a:cubicBezTo>
                  <a:pt x="1743825" y="832875"/>
                  <a:pt x="1704788" y="871912"/>
                  <a:pt x="1656634" y="871912"/>
                </a:cubicBezTo>
                <a:lnTo>
                  <a:pt x="87191" y="871912"/>
                </a:lnTo>
                <a:cubicBezTo>
                  <a:pt x="39037" y="871912"/>
                  <a:pt x="0" y="832875"/>
                  <a:pt x="0" y="784721"/>
                </a:cubicBezTo>
                <a:lnTo>
                  <a:pt x="0" y="87191"/>
                </a:lnTo>
                <a:close/>
              </a:path>
            </a:pathLst>
          </a:custGeom>
          <a:gradFill flip="none" rotWithShape="1">
            <a:gsLst>
              <a:gs pos="0">
                <a:srgbClr val="AAE2CA"/>
              </a:gs>
              <a:gs pos="100000">
                <a:schemeClr val="accent1"/>
              </a:gs>
              <a:gs pos="50000">
                <a:srgbClr val="AAE2C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77" tIns="40777" rIns="40777" bIns="40777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 smtClean="0">
                <a:solidFill>
                  <a:srgbClr val="000000"/>
                </a:solidFill>
              </a:rPr>
              <a:t>Citi </a:t>
            </a:r>
            <a:r>
              <a:rPr lang="en-US" dirty="0" err="1" smtClean="0">
                <a:solidFill>
                  <a:srgbClr val="000000"/>
                </a:solidFill>
              </a:rPr>
              <a:t>resursi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4176216" y="5436021"/>
            <a:ext cx="576064" cy="7200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4104208" y="2771725"/>
            <a:ext cx="648072" cy="129614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120432" y="3995861"/>
            <a:ext cx="720080" cy="1440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>
            <a:endCxn id="23" idx="5"/>
          </p:cNvCxnSpPr>
          <p:nvPr/>
        </p:nvCxnSpPr>
        <p:spPr bwMode="auto">
          <a:xfrm flipV="1">
            <a:off x="6192440" y="4643933"/>
            <a:ext cx="3379739" cy="20882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>
            <a:off x="6192440" y="2771725"/>
            <a:ext cx="1656184" cy="100811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6192440" y="2123653"/>
            <a:ext cx="2376264" cy="165618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 rot="19714290">
            <a:off x="6301111" y="5519306"/>
            <a:ext cx="3521508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solidFill>
                  <a:srgbClr val="990000"/>
                </a:solidFill>
                <a:latin typeface="+mn-lt"/>
              </a:rPr>
              <a:t>Ne vienmēr jāatiecina uz pakalpojumu!</a:t>
            </a:r>
            <a:endParaRPr lang="lv-LV" sz="1600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4176216" y="5508029"/>
            <a:ext cx="648072" cy="11521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728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Activity Based Budgeting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Activity Based Costing (ABC) </a:t>
            </a:r>
            <a:r>
              <a:rPr lang="en-US" dirty="0" err="1" smtClean="0"/>
              <a:t>turpinājums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2555701"/>
            <a:ext cx="977538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73633"/>
            <a:ext cx="9069388" cy="1260475"/>
          </a:xfrm>
        </p:spPr>
        <p:txBody>
          <a:bodyPr/>
          <a:lstStyle/>
          <a:p>
            <a:pPr algn="l"/>
            <a:r>
              <a:rPr lang="en-US" sz="3600" dirty="0" err="1" smtClean="0"/>
              <a:t>Uzdevums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49867"/>
              </p:ext>
            </p:extLst>
          </p:nvPr>
        </p:nvGraphicFramePr>
        <p:xfrm>
          <a:off x="503808" y="1187549"/>
          <a:ext cx="9433048" cy="5584860"/>
        </p:xfrm>
        <a:graphic>
          <a:graphicData uri="http://schemas.openxmlformats.org/drawingml/2006/table">
            <a:tbl>
              <a:tblPr/>
              <a:tblGrid>
                <a:gridCol w="276816"/>
                <a:gridCol w="5699848"/>
                <a:gridCol w="432048"/>
                <a:gridCol w="288032"/>
                <a:gridCol w="2736304"/>
              </a:tblGrid>
              <a:tr h="576064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nodaļa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nodrošina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Helpdesk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funkciju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ikdiena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tā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sniedz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atbildes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uz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500-600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izsaukumiem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Beyond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076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PMLP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izstrādā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plāno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būtiski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samazināt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klientu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apkalpošanas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noslodzi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e-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dēļ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Incremental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048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Valsts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valodu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funkciju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apjoms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stabils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Rolling Forecasts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0136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Analizējot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nekustamo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īpašumu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tiek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secināts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VZD un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Zemesgrāmatu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nodaļu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darbība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nodrošina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kopīgo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sniešanu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Kāds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budžets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nepieciešams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minēto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sniegšanai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Year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VSAA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nodod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klientu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apkalpošanas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darbības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VPVKAC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Forecasts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Valsts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policijas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budžeta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plānošana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precīza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prasa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daudz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laika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saistīta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policistu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darbības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efektivitāti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VP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meklē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budžetēšanas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pieeju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Zero Based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Rīgas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ūdens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 PSIA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izvirza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gadu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prioritāti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attīstīt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jaunus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ūdens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saimniecības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mezglus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Rīgā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Pēc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gadiem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esošās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infrastruktūras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remonts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kļūs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prioritāti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Nr. 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Based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Based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Flexible Budgeting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7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Citi </a:t>
            </a:r>
            <a:r>
              <a:rPr lang="en-US" sz="3600" dirty="0" err="1" smtClean="0"/>
              <a:t>instrumenti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0" y="1835621"/>
            <a:ext cx="9740435" cy="4896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68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Etalona</a:t>
            </a:r>
            <a:r>
              <a:rPr lang="en-US" sz="3600" dirty="0"/>
              <a:t> </a:t>
            </a:r>
            <a:r>
              <a:rPr lang="en-US" sz="3600" dirty="0" err="1"/>
              <a:t>salīdzināšana</a:t>
            </a:r>
            <a:r>
              <a:rPr lang="en-US" sz="3600" dirty="0"/>
              <a:t> (</a:t>
            </a:r>
            <a:r>
              <a:rPr lang="en-US" sz="3600" i="1" dirty="0"/>
              <a:t>Benchmarking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lv-LV" sz="3200" dirty="0" smtClean="0">
                <a:solidFill>
                  <a:srgbClr val="7F7F7F"/>
                </a:solidFill>
              </a:rPr>
              <a:t>Vēsture un būtība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6176" y="1547589"/>
            <a:ext cx="6048672" cy="520881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lv-LV" sz="2000" dirty="0" smtClean="0"/>
              <a:t>Akmenī izkaltā horizontālā šķirbā lika dzelzs plāksni (beņķis) un mērīja līmeni. Mērnieki, celtnieki u.c. </a:t>
            </a:r>
            <a:r>
              <a:rPr lang="en-US" sz="2000" dirty="0"/>
              <a:t>p</a:t>
            </a:r>
            <a:r>
              <a:rPr lang="lv-LV" sz="2000" dirty="0" smtClean="0"/>
              <a:t>ārbaudīja savus instrumentus un produktus pēc tā.</a:t>
            </a:r>
          </a:p>
          <a:p>
            <a:pPr marL="457200" indent="-457200">
              <a:buFont typeface="Arial"/>
              <a:buChar char="•"/>
            </a:pPr>
            <a:r>
              <a:rPr lang="lv-LV" sz="2000" dirty="0" smtClean="0"/>
              <a:t>Biznesā un valsts pārvaldē </a:t>
            </a:r>
            <a:r>
              <a:rPr lang="lv-LV" sz="2000" i="1" dirty="0" smtClean="0"/>
              <a:t>benchmarking</a:t>
            </a:r>
            <a:r>
              <a:rPr lang="lv-LV" sz="2000" dirty="0" smtClean="0"/>
              <a:t> ir vairāku parasti konkurējošo organizāciju savstarpējā salīdzināšana pēc atsevišķiem būtiskākajiem rādītājiem.</a:t>
            </a:r>
          </a:p>
          <a:p>
            <a:pPr marL="457200" indent="-457200">
              <a:buFont typeface="Arial"/>
              <a:buChar char="•"/>
            </a:pPr>
            <a:r>
              <a:rPr lang="lv-LV" sz="2000" dirty="0" smtClean="0"/>
              <a:t>Salīdzināšanas rādītāju kopa ir atkarīga no nozares, kurā organizācija darbojas: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smtClean="0"/>
              <a:t>L</a:t>
            </a:r>
            <a:r>
              <a:rPr lang="lv-LV" sz="1800" dirty="0" smtClean="0"/>
              <a:t>oģistika – vidējais piegādes laiks, vid. ieņēmumi uz 1 piegādi u.c.</a:t>
            </a:r>
          </a:p>
          <a:p>
            <a:pPr marL="857166" lvl="1" indent="-457200">
              <a:buFont typeface="Arial"/>
              <a:buChar char="•"/>
            </a:pPr>
            <a:r>
              <a:rPr lang="lv-LV" sz="1800" dirty="0" smtClean="0"/>
              <a:t>Ražotāji – netiešās izmaksas uz 1 produkta vienību (%), pārdošanas izmaksas uz 1 produkta vienību (%), u.c.</a:t>
            </a:r>
          </a:p>
          <a:p>
            <a:pPr marL="857166" lvl="1" indent="-457200">
              <a:buFont typeface="Arial"/>
              <a:buChar char="•"/>
            </a:pPr>
            <a:r>
              <a:rPr lang="lv-LV" sz="1800" dirty="0" smtClean="0"/>
              <a:t>Valsts pārvalde – darbinieku produktivitāte, klientu apkalpošanas laiks, sniegto e-pakalpojumu skaits/kopējais sniegto pakalpojumu skaits (%) u.c.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9" y="161959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179437"/>
            <a:ext cx="9069388" cy="1260475"/>
          </a:xfrm>
        </p:spPr>
        <p:txBody>
          <a:bodyPr/>
          <a:lstStyle/>
          <a:p>
            <a:pPr algn="l"/>
            <a:r>
              <a:rPr lang="en-US" sz="3600" dirty="0" err="1" smtClean="0"/>
              <a:t>Etalona</a:t>
            </a:r>
            <a:r>
              <a:rPr lang="en-US" sz="3600" dirty="0" smtClean="0"/>
              <a:t> </a:t>
            </a:r>
            <a:r>
              <a:rPr lang="en-US" sz="3600" dirty="0" err="1" smtClean="0"/>
              <a:t>salīdzināšana</a:t>
            </a:r>
            <a:r>
              <a:rPr lang="en-US" sz="3600" dirty="0" smtClean="0"/>
              <a:t> (</a:t>
            </a:r>
            <a:r>
              <a:rPr lang="en-US" sz="3600" i="1" dirty="0" smtClean="0"/>
              <a:t>Benchmarking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200" dirty="0" err="1" smtClean="0">
                <a:solidFill>
                  <a:srgbClr val="7F7F7F"/>
                </a:solidFill>
              </a:rPr>
              <a:t>Veidi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763613"/>
            <a:ext cx="9433048" cy="5544616"/>
          </a:xfrm>
          <a:solidFill>
            <a:srgbClr val="FFFFFF"/>
          </a:solidFill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i="1" dirty="0" err="1" smtClean="0"/>
              <a:t>Labākā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prakse</a:t>
            </a:r>
            <a:r>
              <a:rPr lang="en-US" sz="2000" i="1" dirty="0" smtClean="0"/>
              <a:t> (Best Practices) </a:t>
            </a:r>
            <a:r>
              <a:rPr lang="en-US" sz="2000" dirty="0" smtClean="0"/>
              <a:t>–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izvēlās</a:t>
            </a:r>
            <a:r>
              <a:rPr lang="en-US" sz="2000" dirty="0" smtClean="0"/>
              <a:t> </a:t>
            </a:r>
            <a:r>
              <a:rPr lang="en-US" sz="2000" dirty="0" err="1" smtClean="0"/>
              <a:t>viņuprāt</a:t>
            </a:r>
            <a:r>
              <a:rPr lang="en-US" sz="2000" dirty="0" smtClean="0"/>
              <a:t> </a:t>
            </a:r>
            <a:r>
              <a:rPr lang="en-US" sz="2000" dirty="0" err="1" smtClean="0"/>
              <a:t>labākos</a:t>
            </a:r>
            <a:r>
              <a:rPr lang="en-US" sz="2000" dirty="0" smtClean="0"/>
              <a:t> “</a:t>
            </a:r>
            <a:r>
              <a:rPr lang="en-US" sz="2000" dirty="0" err="1" smtClean="0"/>
              <a:t>konkurentus</a:t>
            </a:r>
            <a:r>
              <a:rPr lang="en-US" sz="2000" dirty="0" smtClean="0"/>
              <a:t>” </a:t>
            </a:r>
            <a:r>
              <a:rPr lang="en-US" sz="2000" dirty="0" err="1" smtClean="0"/>
              <a:t>savas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darbības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salīdzināšanai</a:t>
            </a:r>
            <a:r>
              <a:rPr lang="en-US" sz="2000" dirty="0" smtClean="0"/>
              <a:t>. </a:t>
            </a:r>
            <a:r>
              <a:rPr lang="en-US" sz="2000" dirty="0" err="1" smtClean="0"/>
              <a:t>Pēc</a:t>
            </a:r>
            <a:r>
              <a:rPr lang="en-US" sz="2000" dirty="0" smtClean="0"/>
              <a:t> </a:t>
            </a:r>
            <a:r>
              <a:rPr lang="en-US" sz="2000" dirty="0" err="1" smtClean="0"/>
              <a:t>atsevišķo</a:t>
            </a:r>
            <a:r>
              <a:rPr lang="en-US" sz="2000" dirty="0" smtClean="0"/>
              <a:t> </a:t>
            </a:r>
            <a:r>
              <a:rPr lang="en-US" sz="2000" dirty="0" err="1" smtClean="0"/>
              <a:t>rādītāju</a:t>
            </a:r>
            <a:r>
              <a:rPr lang="en-US" sz="2000" dirty="0" smtClean="0"/>
              <a:t> </a:t>
            </a:r>
            <a:r>
              <a:rPr lang="en-US" sz="2000" dirty="0" err="1" smtClean="0"/>
              <a:t>analīzes</a:t>
            </a:r>
            <a:r>
              <a:rPr lang="en-US" sz="2000" dirty="0"/>
              <a:t> </a:t>
            </a:r>
            <a:r>
              <a:rPr lang="en-US" sz="2000" dirty="0" err="1" smtClean="0"/>
              <a:t>organizācija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saprast</a:t>
            </a:r>
            <a:r>
              <a:rPr lang="en-US" sz="2000" dirty="0" smtClean="0"/>
              <a:t>, </a:t>
            </a:r>
            <a:r>
              <a:rPr lang="en-US" sz="2000" dirty="0" err="1" smtClean="0"/>
              <a:t>kuras</a:t>
            </a:r>
            <a:r>
              <a:rPr lang="en-US" sz="2000" dirty="0" smtClean="0"/>
              <a:t> </a:t>
            </a:r>
            <a:r>
              <a:rPr lang="en-US" sz="2000" dirty="0" err="1" smtClean="0"/>
              <a:t>labākās</a:t>
            </a:r>
            <a:r>
              <a:rPr lang="en-US" sz="2000" dirty="0" smtClean="0"/>
              <a:t> </a:t>
            </a:r>
            <a:r>
              <a:rPr lang="en-US" sz="2000" dirty="0" err="1" smtClean="0"/>
              <a:t>prakses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palīdzēt</a:t>
            </a:r>
            <a:r>
              <a:rPr lang="en-US" sz="2000" dirty="0" smtClean="0"/>
              <a:t> </a:t>
            </a:r>
            <a:r>
              <a:rPr lang="en-US" sz="2000" dirty="0" err="1" smtClean="0"/>
              <a:t>tām</a:t>
            </a:r>
            <a:r>
              <a:rPr lang="en-US" sz="2000" dirty="0" smtClean="0"/>
              <a:t> </a:t>
            </a:r>
            <a:r>
              <a:rPr lang="en-US" sz="2000" dirty="0" err="1" smtClean="0"/>
              <a:t>uzlabot</a:t>
            </a:r>
            <a:r>
              <a:rPr lang="en-US" sz="2000" dirty="0" smtClean="0"/>
              <a:t> </a:t>
            </a:r>
            <a:r>
              <a:rPr lang="en-US" sz="2000" dirty="0" err="1" smtClean="0"/>
              <a:t>savus</a:t>
            </a:r>
            <a:r>
              <a:rPr lang="en-US" sz="2000" dirty="0" smtClean="0"/>
              <a:t> </a:t>
            </a:r>
            <a:r>
              <a:rPr lang="en-US" sz="2000" dirty="0" err="1" smtClean="0"/>
              <a:t>rezultātus</a:t>
            </a:r>
            <a:r>
              <a:rPr lang="en-US" sz="2000" dirty="0" smtClean="0"/>
              <a:t>. </a:t>
            </a:r>
            <a:r>
              <a:rPr lang="en-US" sz="2000" dirty="0" err="1" smtClean="0"/>
              <a:t>Parasti</a:t>
            </a:r>
            <a:r>
              <a:rPr lang="en-US" sz="2000" dirty="0" smtClean="0"/>
              <a:t> </a:t>
            </a:r>
            <a:r>
              <a:rPr lang="en-US" sz="2000" dirty="0" err="1" smtClean="0"/>
              <a:t>attiecas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kādām</a:t>
            </a:r>
            <a:r>
              <a:rPr lang="en-US" sz="2000" dirty="0" smtClean="0"/>
              <a:t> </a:t>
            </a:r>
            <a:r>
              <a:rPr lang="en-US" sz="2000" dirty="0" err="1" smtClean="0"/>
              <a:t>jomām</a:t>
            </a:r>
            <a:r>
              <a:rPr lang="en-US" sz="2000" dirty="0" smtClean="0"/>
              <a:t>: IT, </a:t>
            </a:r>
            <a:r>
              <a:rPr lang="en-US" sz="2000" dirty="0" err="1" smtClean="0"/>
              <a:t>loģistikas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</a:t>
            </a:r>
            <a:r>
              <a:rPr lang="en-US" sz="2000" dirty="0" smtClean="0"/>
              <a:t>, </a:t>
            </a:r>
            <a:r>
              <a:rPr lang="en-US" sz="2000" dirty="0" err="1" smtClean="0"/>
              <a:t>klientu</a:t>
            </a:r>
            <a:r>
              <a:rPr lang="en-US" sz="2000" dirty="0" smtClean="0"/>
              <a:t> </a:t>
            </a:r>
            <a:r>
              <a:rPr lang="en-US" sz="2000" dirty="0" err="1" smtClean="0"/>
              <a:t>apkalpošana</a:t>
            </a:r>
            <a:r>
              <a:rPr lang="en-US" sz="2000" dirty="0" smtClean="0"/>
              <a:t> </a:t>
            </a:r>
            <a:r>
              <a:rPr lang="en-US" sz="2000" dirty="0" err="1" smtClean="0"/>
              <a:t>u.c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err="1" smtClean="0"/>
              <a:t>Salīdzināšana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līdzīgajām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organizācijām</a:t>
            </a:r>
            <a:r>
              <a:rPr lang="en-US" sz="2000" i="1" dirty="0" smtClean="0"/>
              <a:t> (Peer Benchmarking) </a:t>
            </a:r>
            <a:r>
              <a:rPr lang="en-US" sz="2000" dirty="0" smtClean="0"/>
              <a:t>–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salīdzina</a:t>
            </a:r>
            <a:r>
              <a:rPr lang="en-US" sz="2000" dirty="0" smtClean="0"/>
              <a:t> </a:t>
            </a:r>
            <a:r>
              <a:rPr lang="en-US" sz="2000" dirty="0" err="1" smtClean="0"/>
              <a:t>savu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darbību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citām</a:t>
            </a:r>
            <a:r>
              <a:rPr lang="en-US" sz="2000" dirty="0" smtClean="0"/>
              <a:t> </a:t>
            </a:r>
            <a:r>
              <a:rPr lang="en-US" sz="2000" dirty="0" err="1" smtClean="0"/>
              <a:t>līdzīgajām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organizācijām</a:t>
            </a:r>
            <a:r>
              <a:rPr lang="en-US" sz="2000" dirty="0" smtClean="0"/>
              <a:t>, </a:t>
            </a:r>
            <a:r>
              <a:rPr lang="en-US" sz="2000" dirty="0" err="1" smtClean="0"/>
              <a:t>kuras</a:t>
            </a:r>
            <a:r>
              <a:rPr lang="en-US" sz="2000" dirty="0" smtClean="0"/>
              <a:t> </a:t>
            </a:r>
            <a:r>
              <a:rPr lang="en-US" sz="2000" dirty="0" err="1" smtClean="0"/>
              <a:t>darbojas</a:t>
            </a:r>
            <a:r>
              <a:rPr lang="en-US" sz="2000" dirty="0" smtClean="0"/>
              <a:t> </a:t>
            </a:r>
            <a:r>
              <a:rPr lang="en-US" sz="2000" dirty="0" err="1" smtClean="0"/>
              <a:t>vienā</a:t>
            </a:r>
            <a:r>
              <a:rPr lang="en-US" sz="2000" dirty="0" smtClean="0"/>
              <a:t> </a:t>
            </a:r>
            <a:r>
              <a:rPr lang="en-US" sz="2000" dirty="0" err="1" smtClean="0"/>
              <a:t>tirgū</a:t>
            </a:r>
            <a:r>
              <a:rPr lang="en-US" sz="2000" dirty="0" smtClean="0"/>
              <a:t> un </a:t>
            </a:r>
            <a:r>
              <a:rPr lang="en-US" sz="2000" dirty="0" err="1" smtClean="0"/>
              <a:t>vienādos</a:t>
            </a:r>
            <a:r>
              <a:rPr lang="en-US" sz="2000" dirty="0" smtClean="0"/>
              <a:t> </a:t>
            </a:r>
            <a:r>
              <a:rPr lang="en-US" sz="2000" dirty="0" err="1" smtClean="0"/>
              <a:t>apstākļos</a:t>
            </a:r>
            <a:r>
              <a:rPr lang="en-US" sz="2000" dirty="0" smtClean="0"/>
              <a:t>. </a:t>
            </a:r>
            <a:r>
              <a:rPr lang="en-US" sz="2000" dirty="0" err="1" smtClean="0"/>
              <a:t>Tas</a:t>
            </a:r>
            <a:r>
              <a:rPr lang="en-US" sz="2000" dirty="0" smtClean="0"/>
              <a:t> </a:t>
            </a:r>
            <a:r>
              <a:rPr lang="en-US" sz="2000" dirty="0" err="1" smtClean="0"/>
              <a:t>rada</a:t>
            </a:r>
            <a:r>
              <a:rPr lang="en-US" sz="2000" dirty="0" smtClean="0"/>
              <a:t> </a:t>
            </a:r>
            <a:r>
              <a:rPr lang="en-US" sz="2000" dirty="0" err="1" smtClean="0"/>
              <a:t>pārliecību</a:t>
            </a:r>
            <a:r>
              <a:rPr lang="en-US" sz="2000" dirty="0" smtClean="0"/>
              <a:t>, </a:t>
            </a:r>
            <a:r>
              <a:rPr lang="en-US" sz="2000" dirty="0" err="1" smtClean="0"/>
              <a:t>ka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strādā</a:t>
            </a:r>
            <a:r>
              <a:rPr lang="en-US" sz="2000" dirty="0" smtClean="0"/>
              <a:t> “ne </a:t>
            </a:r>
            <a:r>
              <a:rPr lang="en-US" sz="2000" dirty="0" err="1" smtClean="0"/>
              <a:t>sliktāk</a:t>
            </a:r>
            <a:r>
              <a:rPr lang="en-US" sz="2000" dirty="0" smtClean="0"/>
              <a:t> par </a:t>
            </a:r>
            <a:r>
              <a:rPr lang="en-US" sz="2000" dirty="0" err="1" smtClean="0"/>
              <a:t>citiem</a:t>
            </a:r>
            <a:r>
              <a:rPr lang="en-US" sz="2000" dirty="0" smtClean="0"/>
              <a:t>”. </a:t>
            </a:r>
            <a:r>
              <a:rPr lang="en-US" sz="2000" dirty="0" err="1" smtClean="0"/>
              <a:t>Parasti</a:t>
            </a:r>
            <a:r>
              <a:rPr lang="en-US" sz="2000" dirty="0" smtClean="0"/>
              <a:t> </a:t>
            </a:r>
            <a:r>
              <a:rPr lang="en-US" sz="2000" dirty="0" err="1" smtClean="0"/>
              <a:t>šeit</a:t>
            </a:r>
            <a:r>
              <a:rPr lang="en-US" sz="2000" dirty="0" smtClean="0"/>
              <a:t> </a:t>
            </a:r>
            <a:r>
              <a:rPr lang="en-US" sz="2000" dirty="0" err="1" smtClean="0"/>
              <a:t>darbojas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princips</a:t>
            </a:r>
            <a:r>
              <a:rPr lang="en-US" sz="2000" dirty="0" smtClean="0"/>
              <a:t>: “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tev</a:t>
            </a:r>
            <a:r>
              <a:rPr lang="en-US" sz="2000" dirty="0" smtClean="0"/>
              <a:t>, </a:t>
            </a:r>
            <a:r>
              <a:rPr lang="en-US" sz="2000" dirty="0" err="1" smtClean="0"/>
              <a:t>tu</a:t>
            </a:r>
            <a:r>
              <a:rPr lang="en-US" sz="2000" dirty="0" smtClean="0"/>
              <a:t> man” – </a:t>
            </a:r>
            <a:r>
              <a:rPr lang="en-US" sz="2000" dirty="0" err="1" smtClean="0"/>
              <a:t>sniedzot</a:t>
            </a:r>
            <a:r>
              <a:rPr lang="en-US" sz="2000" dirty="0" smtClean="0"/>
              <a:t> </a:t>
            </a:r>
            <a:r>
              <a:rPr lang="en-US" sz="2000" dirty="0" err="1" smtClean="0"/>
              <a:t>datus</a:t>
            </a:r>
            <a:r>
              <a:rPr lang="en-US" sz="2000" dirty="0" smtClean="0"/>
              <a:t>, </a:t>
            </a:r>
            <a:r>
              <a:rPr lang="en-US" sz="2000" dirty="0" err="1" smtClean="0"/>
              <a:t>organizācijai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pieejama</a:t>
            </a:r>
            <a:r>
              <a:rPr lang="en-US" sz="2000" dirty="0" smtClean="0"/>
              <a:t> </a:t>
            </a:r>
            <a:r>
              <a:rPr lang="en-US" sz="2000" dirty="0" err="1" smtClean="0"/>
              <a:t>citu</a:t>
            </a:r>
            <a:r>
              <a:rPr lang="en-US" sz="2000" dirty="0" smtClean="0"/>
              <a:t> </a:t>
            </a:r>
            <a:r>
              <a:rPr lang="en-US" sz="2000" dirty="0" err="1" smtClean="0"/>
              <a:t>aptaujas</a:t>
            </a:r>
            <a:r>
              <a:rPr lang="en-US" sz="2000" dirty="0" smtClean="0"/>
              <a:t> </a:t>
            </a:r>
            <a:r>
              <a:rPr lang="en-US" sz="2000" dirty="0" err="1" smtClean="0"/>
              <a:t>dalībnieku</a:t>
            </a:r>
            <a:r>
              <a:rPr lang="en-US" sz="2000" dirty="0" smtClean="0"/>
              <a:t> </a:t>
            </a:r>
            <a:r>
              <a:rPr lang="en-US" sz="2000" dirty="0" err="1" smtClean="0"/>
              <a:t>dati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SVID (SWOT) </a:t>
            </a:r>
            <a:r>
              <a:rPr lang="en-US" sz="2000" dirty="0" smtClean="0"/>
              <a:t>–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salīdzina</a:t>
            </a:r>
            <a:r>
              <a:rPr lang="en-US" sz="2000" dirty="0" smtClean="0"/>
              <a:t> </a:t>
            </a:r>
            <a:r>
              <a:rPr lang="en-US" sz="2000" dirty="0" err="1" smtClean="0"/>
              <a:t>stiprās</a:t>
            </a:r>
            <a:r>
              <a:rPr lang="en-US" sz="2000" dirty="0"/>
              <a:t> </a:t>
            </a:r>
            <a:r>
              <a:rPr lang="en-US" sz="2000" dirty="0" smtClean="0"/>
              <a:t>un </a:t>
            </a:r>
            <a:r>
              <a:rPr lang="en-US" sz="2000" dirty="0" err="1" smtClean="0"/>
              <a:t>vājās</a:t>
            </a:r>
            <a:r>
              <a:rPr lang="en-US" sz="2000" dirty="0" smtClean="0"/>
              <a:t> </a:t>
            </a:r>
            <a:r>
              <a:rPr lang="en-US" sz="2000" dirty="0" err="1" smtClean="0"/>
              <a:t>puses</a:t>
            </a:r>
            <a:r>
              <a:rPr lang="en-US" sz="2000" dirty="0" smtClean="0"/>
              <a:t>, </a:t>
            </a:r>
            <a:r>
              <a:rPr lang="en-US" sz="2000" dirty="0" err="1" smtClean="0"/>
              <a:t>iespējas</a:t>
            </a:r>
            <a:r>
              <a:rPr lang="en-US" sz="2000" dirty="0" smtClean="0"/>
              <a:t> un </a:t>
            </a:r>
            <a:r>
              <a:rPr lang="en-US" sz="2000" dirty="0" err="1" smtClean="0"/>
              <a:t>riskus</a:t>
            </a:r>
            <a:r>
              <a:rPr lang="en-US" sz="2000" dirty="0" smtClean="0"/>
              <a:t>, </a:t>
            </a:r>
            <a:r>
              <a:rPr lang="en-US" sz="2000" dirty="0" err="1" smtClean="0"/>
              <a:t>lai</a:t>
            </a:r>
            <a:r>
              <a:rPr lang="en-US" sz="2000" dirty="0" smtClean="0"/>
              <a:t> </a:t>
            </a:r>
            <a:r>
              <a:rPr lang="en-US" sz="2000" dirty="0" err="1" smtClean="0"/>
              <a:t>labāk</a:t>
            </a:r>
            <a:r>
              <a:rPr lang="en-US" sz="2000" dirty="0" smtClean="0"/>
              <a:t> </a:t>
            </a:r>
            <a:r>
              <a:rPr lang="en-US" sz="2000" dirty="0" err="1" smtClean="0"/>
              <a:t>saprastu</a:t>
            </a:r>
            <a:r>
              <a:rPr lang="en-US" sz="2000" dirty="0" smtClean="0"/>
              <a:t> </a:t>
            </a:r>
            <a:r>
              <a:rPr lang="en-US" sz="2000" dirty="0" err="1" smtClean="0"/>
              <a:t>tirgus</a:t>
            </a:r>
            <a:r>
              <a:rPr lang="en-US" sz="2000" dirty="0" smtClean="0"/>
              <a:t> </a:t>
            </a:r>
            <a:r>
              <a:rPr lang="en-US" sz="2000" dirty="0" err="1" smtClean="0"/>
              <a:t>klimatu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i="1" dirty="0" err="1" smtClean="0"/>
              <a:t>Nozaru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profesionālo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organizāciju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pētījumi</a:t>
            </a:r>
            <a:r>
              <a:rPr lang="en-US" sz="2000" i="1" dirty="0" smtClean="0"/>
              <a:t> (Collaborative Benchmarking) </a:t>
            </a:r>
            <a:r>
              <a:rPr lang="en-US" sz="2000" dirty="0" smtClean="0"/>
              <a:t>– </a:t>
            </a:r>
            <a:r>
              <a:rPr lang="en-US" sz="2000" dirty="0" err="1" smtClean="0"/>
              <a:t>Profesionālās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uzņemas</a:t>
            </a:r>
            <a:r>
              <a:rPr lang="en-US" sz="2000" dirty="0" smtClean="0"/>
              <a:t> </a:t>
            </a:r>
            <a:r>
              <a:rPr lang="en-US" sz="2000" dirty="0" err="1" smtClean="0"/>
              <a:t>nozares</a:t>
            </a:r>
            <a:r>
              <a:rPr lang="en-US" sz="2000" dirty="0" smtClean="0"/>
              <a:t> </a:t>
            </a:r>
            <a:r>
              <a:rPr lang="en-US" sz="2000" dirty="0" err="1" smtClean="0"/>
              <a:t>izcilības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koordinatora</a:t>
            </a:r>
            <a:r>
              <a:rPr lang="en-US" sz="2000" dirty="0" smtClean="0"/>
              <a:t> </a:t>
            </a:r>
            <a:r>
              <a:rPr lang="en-US" sz="2000" dirty="0" err="1" smtClean="0"/>
              <a:t>lomu</a:t>
            </a:r>
            <a:r>
              <a:rPr lang="en-US" sz="2000" dirty="0" smtClean="0"/>
              <a:t> un </a:t>
            </a:r>
            <a:r>
              <a:rPr lang="en-US" sz="2000" dirty="0" err="1" smtClean="0"/>
              <a:t>regulāri</a:t>
            </a:r>
            <a:r>
              <a:rPr lang="en-US" sz="2000" dirty="0" smtClean="0"/>
              <a:t> </a:t>
            </a:r>
            <a:r>
              <a:rPr lang="en-US" sz="2000" dirty="0" err="1" smtClean="0"/>
              <a:t>veic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salīdzināšanas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pētījumus</a:t>
            </a:r>
            <a:r>
              <a:rPr lang="en-US" sz="2000" dirty="0" smtClean="0"/>
              <a:t>.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uzņēmums</a:t>
            </a:r>
            <a:r>
              <a:rPr lang="en-US" sz="2000" dirty="0" smtClean="0"/>
              <a:t>/</a:t>
            </a:r>
            <a:r>
              <a:rPr lang="en-US" sz="2000" dirty="0" err="1" smtClean="0"/>
              <a:t>iestāde</a:t>
            </a:r>
            <a:r>
              <a:rPr lang="en-US" sz="2000" dirty="0" smtClean="0"/>
              <a:t> </a:t>
            </a:r>
            <a:r>
              <a:rPr lang="en-US" sz="2000" dirty="0" err="1" smtClean="0"/>
              <a:t>piedalās</a:t>
            </a:r>
            <a:r>
              <a:rPr lang="en-US" sz="2000" dirty="0" smtClean="0"/>
              <a:t> </a:t>
            </a:r>
            <a:r>
              <a:rPr lang="cs-CZ" sz="2000" dirty="0" smtClean="0"/>
              <a:t>prof.organizācija, tā obligāti sniedz datus un šādi nodrošina sev piekļuvi konkurentu datiem.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8856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Etalona</a:t>
            </a:r>
            <a:r>
              <a:rPr lang="en-US" sz="3600" dirty="0"/>
              <a:t> </a:t>
            </a:r>
            <a:r>
              <a:rPr lang="en-US" sz="3600" dirty="0" err="1"/>
              <a:t>salīdzināšana</a:t>
            </a:r>
            <a:r>
              <a:rPr lang="en-US" sz="3600" dirty="0"/>
              <a:t> (</a:t>
            </a:r>
            <a:r>
              <a:rPr lang="en-US" sz="3600" i="1" dirty="0"/>
              <a:t>Benchmarking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3200" dirty="0" err="1" smtClean="0">
                <a:solidFill>
                  <a:srgbClr val="7F7F7F"/>
                </a:solidFill>
              </a:rPr>
              <a:t>Salīdzināšanas</a:t>
            </a:r>
            <a:r>
              <a:rPr lang="en-US" sz="3200" dirty="0" smtClean="0">
                <a:solidFill>
                  <a:srgbClr val="7F7F7F"/>
                </a:solidFill>
              </a:rPr>
              <a:t> process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5816" y="1770129"/>
            <a:ext cx="8496944" cy="5538100"/>
            <a:chOff x="2793178" y="1770129"/>
            <a:chExt cx="4489506" cy="4984620"/>
          </a:xfrm>
        </p:grpSpPr>
        <p:sp>
          <p:nvSpPr>
            <p:cNvPr id="6" name="Freeform 5"/>
            <p:cNvSpPr/>
            <p:nvPr/>
          </p:nvSpPr>
          <p:spPr>
            <a:xfrm>
              <a:off x="2793178" y="1770129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1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-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Ko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un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ar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ko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vēlamies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salīdzināt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411320" y="1833366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smtClean="0">
                  <a:solidFill>
                    <a:schemeClr val="tx1"/>
                  </a:solidFill>
                </a:rPr>
                <a:t>Rādītāju definēšana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738940" y="1833366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smtClean="0">
                  <a:solidFill>
                    <a:schemeClr val="tx1"/>
                  </a:solidFill>
                </a:rPr>
                <a:t>Organizāciju atlase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793178" y="2618258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2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–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Aptaujas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metodoloģijas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izstrāde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411320" y="2681496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Aptauju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izstrāde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8940" y="2681496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Pieejamu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datu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avotu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meklēšana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93178" y="3466388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3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–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Datu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ievākšana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11320" y="3529625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Visi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dalībnieki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aizpilda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aptauju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38940" y="3529625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Atbildīgā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organizācija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apkopo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datus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vienuviet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93178" y="4314517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4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-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Analīze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11320" y="4377755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Rādītāju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aprēķins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38940" y="4377755"/>
              <a:ext cx="1543744" cy="617497"/>
            </a:xfrm>
            <a:custGeom>
              <a:avLst/>
              <a:gdLst>
                <a:gd name="connsiteX0" fmla="*/ 0 w 1543744"/>
                <a:gd name="connsiteY0" fmla="*/ 0 h 617497"/>
                <a:gd name="connsiteX1" fmla="*/ 1234996 w 1543744"/>
                <a:gd name="connsiteY1" fmla="*/ 0 h 617497"/>
                <a:gd name="connsiteX2" fmla="*/ 1543744 w 1543744"/>
                <a:gd name="connsiteY2" fmla="*/ 308749 h 617497"/>
                <a:gd name="connsiteX3" fmla="*/ 1234996 w 1543744"/>
                <a:gd name="connsiteY3" fmla="*/ 617497 h 617497"/>
                <a:gd name="connsiteX4" fmla="*/ 0 w 1543744"/>
                <a:gd name="connsiteY4" fmla="*/ 617497 h 617497"/>
                <a:gd name="connsiteX5" fmla="*/ 308749 w 1543744"/>
                <a:gd name="connsiteY5" fmla="*/ 308749 h 617497"/>
                <a:gd name="connsiteX6" fmla="*/ 0 w 1543744"/>
                <a:gd name="connsiteY6" fmla="*/ 0 h 6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744" h="617497">
                  <a:moveTo>
                    <a:pt x="0" y="0"/>
                  </a:moveTo>
                  <a:lnTo>
                    <a:pt x="1234996" y="0"/>
                  </a:lnTo>
                  <a:lnTo>
                    <a:pt x="1543744" y="308749"/>
                  </a:lnTo>
                  <a:lnTo>
                    <a:pt x="1234996" y="617497"/>
                  </a:lnTo>
                  <a:lnTo>
                    <a:pt x="0" y="617497"/>
                  </a:lnTo>
                  <a:lnTo>
                    <a:pt x="308749" y="3087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149" tIns="12700" rIns="308748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</a:rPr>
                <a:t>Noviržu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analīze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93178" y="5162647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5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–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Rekomendāciju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izstrāde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(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ja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i="1" kern="1200" dirty="0" err="1" smtClean="0">
                  <a:solidFill>
                    <a:schemeClr val="tx1"/>
                  </a:solidFill>
                </a:rPr>
                <a:t>benčmarkingu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veic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ārējā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organizācija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)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93178" y="6010776"/>
              <a:ext cx="1859933" cy="743973"/>
            </a:xfrm>
            <a:custGeom>
              <a:avLst/>
              <a:gdLst>
                <a:gd name="connsiteX0" fmla="*/ 0 w 1859933"/>
                <a:gd name="connsiteY0" fmla="*/ 0 h 743973"/>
                <a:gd name="connsiteX1" fmla="*/ 1487947 w 1859933"/>
                <a:gd name="connsiteY1" fmla="*/ 0 h 743973"/>
                <a:gd name="connsiteX2" fmla="*/ 1859933 w 1859933"/>
                <a:gd name="connsiteY2" fmla="*/ 371987 h 743973"/>
                <a:gd name="connsiteX3" fmla="*/ 1487947 w 1859933"/>
                <a:gd name="connsiteY3" fmla="*/ 743973 h 743973"/>
                <a:gd name="connsiteX4" fmla="*/ 0 w 1859933"/>
                <a:gd name="connsiteY4" fmla="*/ 743973 h 743973"/>
                <a:gd name="connsiteX5" fmla="*/ 371987 w 1859933"/>
                <a:gd name="connsiteY5" fmla="*/ 371987 h 743973"/>
                <a:gd name="connsiteX6" fmla="*/ 0 w 1859933"/>
                <a:gd name="connsiteY6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933" h="743973">
                  <a:moveTo>
                    <a:pt x="0" y="0"/>
                  </a:moveTo>
                  <a:lnTo>
                    <a:pt x="1487947" y="0"/>
                  </a:lnTo>
                  <a:lnTo>
                    <a:pt x="1859933" y="371987"/>
                  </a:lnTo>
                  <a:lnTo>
                    <a:pt x="1487947" y="743973"/>
                  </a:lnTo>
                  <a:lnTo>
                    <a:pt x="0" y="743973"/>
                  </a:lnTo>
                  <a:lnTo>
                    <a:pt x="371987" y="371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387" tIns="12700" rIns="371986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</a:rPr>
                <a:t>Posms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6 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–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Rekomendāciju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ieviešana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67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Etalona</a:t>
            </a:r>
            <a:r>
              <a:rPr lang="en-US" sz="3600" dirty="0"/>
              <a:t> </a:t>
            </a:r>
            <a:r>
              <a:rPr lang="en-US" sz="3600" dirty="0" err="1"/>
              <a:t>salīdzināšana</a:t>
            </a:r>
            <a:r>
              <a:rPr lang="en-US" sz="3600" dirty="0"/>
              <a:t> (</a:t>
            </a:r>
            <a:r>
              <a:rPr lang="en-US" sz="3600" i="1" dirty="0"/>
              <a:t>Benchmarking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3200" dirty="0" err="1" smtClean="0">
                <a:solidFill>
                  <a:srgbClr val="7F7F7F"/>
                </a:solidFill>
              </a:rPr>
              <a:t>Uzdevums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Kurš no minētajiem ziņojumiem nav </a:t>
            </a:r>
            <a:r>
              <a:rPr lang="cs-CZ" sz="2000" i="1" dirty="0" smtClean="0"/>
              <a:t>benchmarking</a:t>
            </a:r>
            <a:r>
              <a:rPr lang="cs-CZ" sz="2000" dirty="0" smtClean="0"/>
              <a:t> piemērs?</a:t>
            </a:r>
          </a:p>
          <a:p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Pasaules banka: Doing business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OECD: </a:t>
            </a:r>
            <a:r>
              <a:rPr lang="cs-CZ" sz="2000" dirty="0"/>
              <a:t>Education at </a:t>
            </a:r>
            <a:r>
              <a:rPr lang="cs-CZ" sz="2000" dirty="0" smtClean="0"/>
              <a:t>a glance</a:t>
            </a: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Gartner‘s Magic Quadrant – IT risinājumu salīdzināšana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Salīdzini.lv – Latvijas internetveikalu aktuālo cenu piedāvājumu repozitorijs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Pasaules Veselības organizācija – The World health report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ECB ziņojums par valūtas kursu izmaiņām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35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Vadības</a:t>
            </a:r>
            <a:r>
              <a:rPr lang="en-US" dirty="0" smtClean="0"/>
              <a:t> </a:t>
            </a:r>
            <a:r>
              <a:rPr lang="en-US" dirty="0" err="1" smtClean="0"/>
              <a:t>grāmatvedības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7489" y="2051645"/>
            <a:ext cx="9060884" cy="3917687"/>
            <a:chOff x="507489" y="2051645"/>
            <a:chExt cx="9060884" cy="3917687"/>
          </a:xfrm>
        </p:grpSpPr>
        <p:sp>
          <p:nvSpPr>
            <p:cNvPr id="6" name="Freeform 5"/>
            <p:cNvSpPr/>
            <p:nvPr/>
          </p:nvSpPr>
          <p:spPr>
            <a:xfrm>
              <a:off x="507489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Izmaksu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vadības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instrumenti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07489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ABC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Time driven ABC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Life Cycle Costing (TCO)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Target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Kaizen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Standard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Absorption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Integrated cost and financial account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Overhead allocation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Throughput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err="1" smtClean="0"/>
                <a:t>u.c</a:t>
              </a:r>
              <a:r>
                <a:rPr lang="en-US" sz="1300" kern="1200" dirty="0" smtClean="0"/>
                <a:t>.</a:t>
              </a:r>
              <a:endParaRPr lang="en-US" sz="13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76016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Cenu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veidošanas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365296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Market sensitive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Cost plus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Transfer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Skimming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Segmental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Penetration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48224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Rentabilitātes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analīzes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23103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Product/service profitability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Customer profitability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Break-even analysis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err="1" smtClean="0"/>
                <a:t>U.c</a:t>
              </a:r>
              <a:r>
                <a:rPr lang="en-US" sz="1300" dirty="0" smtClean="0"/>
                <a:t>.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48424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Budžeta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plānošanas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911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Rolling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Flexible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Priority based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Zero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Activity based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Incremental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Cash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smtClean="0"/>
                <a:t>Financial year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20632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Citi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38718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Benchmarking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Theory of constraints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Balanced Scorecard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Total Quality Management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CRM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Six Sigma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Lean Management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Business Process Reengineering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err="1" smtClean="0"/>
                <a:t>U.c</a:t>
              </a:r>
              <a:r>
                <a:rPr lang="en-US" sz="1300" dirty="0" smtClean="0"/>
                <a:t>.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715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685550" y="2843733"/>
            <a:ext cx="5091066" cy="983458"/>
          </a:xfrm>
        </p:spPr>
        <p:txBody>
          <a:bodyPr/>
          <a:lstStyle/>
          <a:p>
            <a:pPr marL="0" indent="0"/>
            <a:r>
              <a:rPr lang="lv-LV" altLang="lv-LV" sz="3600" dirty="0">
                <a:ea typeface="ＭＳ Ｐゴシック" pitchFamily="34" charset="-128"/>
              </a:rPr>
              <a:t>Paldies par uzmanību!</a:t>
            </a:r>
            <a:endParaRPr lang="en-US" altLang="lv-LV" sz="36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260" y="3744653"/>
            <a:ext cx="6552728" cy="169136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>
              <a:spcAft>
                <a:spcPts val="600"/>
              </a:spcAft>
            </a:pPr>
            <a:endParaRPr lang="lv-LV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lv-LV" b="1" dirty="0">
                <a:latin typeface="+mn-lt"/>
              </a:rPr>
              <a:t>Kontakti</a:t>
            </a:r>
            <a:r>
              <a:rPr lang="lv-LV" dirty="0">
                <a:latin typeface="+mn-lt"/>
              </a:rPr>
              <a:t>: 	</a:t>
            </a:r>
          </a:p>
          <a:p>
            <a:pPr>
              <a:spcAft>
                <a:spcPts val="1200"/>
              </a:spcAft>
            </a:pPr>
            <a:r>
              <a:rPr lang="lv-LV" dirty="0">
                <a:latin typeface="+mn-lt"/>
              </a:rPr>
              <a:t>Anastasija Kirņičanska – 2 831 3377</a:t>
            </a:r>
          </a:p>
          <a:p>
            <a:pPr>
              <a:spcAft>
                <a:spcPts val="600"/>
              </a:spcAft>
            </a:pPr>
            <a:r>
              <a:rPr lang="lv-LV" dirty="0">
                <a:latin typeface="+mn-lt"/>
              </a:rPr>
              <a:t>Corporate Consulting – 6 784 7762</a:t>
            </a:r>
            <a:br>
              <a:rPr lang="lv-LV" dirty="0">
                <a:latin typeface="+mn-lt"/>
              </a:rPr>
            </a:br>
            <a:r>
              <a:rPr lang="lv-LV" dirty="0">
                <a:latin typeface="+mn-lt"/>
              </a:rPr>
              <a:t>Rīga, Mūkusalas 101 </a:t>
            </a:r>
          </a:p>
        </p:txBody>
      </p:sp>
    </p:spTree>
    <p:extLst>
      <p:ext uri="{BB962C8B-B14F-4D97-AF65-F5344CB8AC3E}">
        <p14:creationId xmlns:p14="http://schemas.microsoft.com/office/powerpoint/2010/main" val="3183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CIMA </a:t>
            </a:r>
            <a:r>
              <a:rPr lang="en-US" sz="3600" dirty="0" err="1" smtClean="0"/>
              <a:t>aptauja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Metodes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organizācijas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plānoja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ieviest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2010.g.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Balanced scorecard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Customer </a:t>
            </a:r>
            <a:r>
              <a:rPr lang="en-US" sz="2000" dirty="0"/>
              <a:t>profitability </a:t>
            </a:r>
            <a:r>
              <a:rPr lang="en-US" sz="2000" dirty="0" smtClean="0"/>
              <a:t>analysis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b="1" dirty="0" smtClean="0"/>
              <a:t>Rolling forecasts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Activity </a:t>
            </a:r>
            <a:r>
              <a:rPr lang="en-US" sz="2000" dirty="0"/>
              <a:t>based management (ABM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Environmental </a:t>
            </a:r>
            <a:r>
              <a:rPr lang="en-US" sz="2000" dirty="0"/>
              <a:t>management </a:t>
            </a:r>
            <a:r>
              <a:rPr lang="en-US" sz="2000" dirty="0" smtClean="0"/>
              <a:t>accounting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Product</a:t>
            </a:r>
            <a:r>
              <a:rPr lang="en-US" sz="2000" dirty="0"/>
              <a:t>/service profitability </a:t>
            </a:r>
            <a:r>
              <a:rPr lang="en-US" sz="2000" dirty="0" smtClean="0"/>
              <a:t>analysis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Activity </a:t>
            </a:r>
            <a:r>
              <a:rPr lang="en-US" sz="2000" dirty="0"/>
              <a:t>based costing (ABC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Post </a:t>
            </a:r>
            <a:r>
              <a:rPr lang="en-US" sz="2000" dirty="0"/>
              <a:t>completion </a:t>
            </a:r>
            <a:r>
              <a:rPr lang="en-US" sz="2000" dirty="0" smtClean="0"/>
              <a:t>audits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Business </a:t>
            </a:r>
            <a:r>
              <a:rPr lang="en-US" sz="2000" dirty="0"/>
              <a:t>process re-engineering (BPR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trategic scorecard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8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107429"/>
            <a:ext cx="9433048" cy="1260475"/>
          </a:xfrm>
        </p:spPr>
        <p:txBody>
          <a:bodyPr/>
          <a:lstStyle/>
          <a:p>
            <a:pPr algn="l"/>
            <a:r>
              <a:rPr lang="en-US" sz="3600" dirty="0" err="1" smtClean="0"/>
              <a:t>Budžeta</a:t>
            </a:r>
            <a:r>
              <a:rPr lang="en-US" sz="3600" dirty="0" smtClean="0"/>
              <a:t> </a:t>
            </a:r>
            <a:r>
              <a:rPr lang="en-US" sz="3600" dirty="0" err="1" smtClean="0"/>
              <a:t>plānošanas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(Budgeting Tools)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7" y="1259557"/>
            <a:ext cx="9563629" cy="623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1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Budžeta</a:t>
            </a:r>
            <a:r>
              <a:rPr lang="en-US" sz="3600" dirty="0" smtClean="0"/>
              <a:t> </a:t>
            </a:r>
            <a:r>
              <a:rPr lang="lv-LV" sz="3600" dirty="0" smtClean="0"/>
              <a:t>plānošanas fons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1920-tie </a:t>
            </a:r>
            <a:r>
              <a:rPr lang="en-US" sz="2000" dirty="0" smtClean="0"/>
              <a:t>–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plānošana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/>
              <a:t>un </a:t>
            </a:r>
            <a:r>
              <a:rPr lang="en-US" sz="2000" dirty="0" err="1"/>
              <a:t>naudas</a:t>
            </a:r>
            <a:r>
              <a:rPr lang="en-US" sz="2000" dirty="0"/>
              <a:t> </a:t>
            </a:r>
            <a:r>
              <a:rPr lang="en-US" sz="2000" dirty="0" err="1" smtClean="0"/>
              <a:t>plūsmu</a:t>
            </a:r>
            <a:r>
              <a:rPr lang="en-US" sz="2000" dirty="0" smtClean="0"/>
              <a:t> </a:t>
            </a:r>
            <a:r>
              <a:rPr lang="en-US" sz="2000" dirty="0" err="1" smtClean="0"/>
              <a:t>vadīšanai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1960-tie </a:t>
            </a:r>
            <a:r>
              <a:rPr lang="en-US" sz="2000" dirty="0" smtClean="0"/>
              <a:t>– </a:t>
            </a:r>
            <a:r>
              <a:rPr lang="en-US" sz="2000" dirty="0" err="1" smtClean="0"/>
              <a:t>budžets</a:t>
            </a:r>
            <a:r>
              <a:rPr lang="en-US" sz="2000" dirty="0" smtClean="0"/>
              <a:t> </a:t>
            </a:r>
            <a:r>
              <a:rPr lang="en-US" sz="2000" dirty="0" err="1" smtClean="0"/>
              <a:t>kļūst</a:t>
            </a:r>
            <a:r>
              <a:rPr lang="en-US" sz="2000" dirty="0" smtClean="0"/>
              <a:t> par “</a:t>
            </a:r>
            <a:r>
              <a:rPr lang="en-US" sz="2000" dirty="0" err="1" smtClean="0"/>
              <a:t>līgumu</a:t>
            </a:r>
            <a:r>
              <a:rPr lang="en-US" sz="2000" dirty="0" smtClean="0"/>
              <a:t>” </a:t>
            </a:r>
            <a:r>
              <a:rPr lang="en-US" sz="2000" dirty="0" err="1" smtClean="0"/>
              <a:t>starp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vadību</a:t>
            </a:r>
            <a:r>
              <a:rPr lang="en-US" sz="2000" dirty="0" smtClean="0"/>
              <a:t> un </a:t>
            </a:r>
            <a:r>
              <a:rPr lang="en-US" sz="2000" dirty="0" err="1" smtClean="0"/>
              <a:t>struktūrvienībām</a:t>
            </a:r>
            <a:r>
              <a:rPr lang="en-US" sz="2000" dirty="0" smtClean="0"/>
              <a:t>.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rezultatīvitāte</a:t>
            </a:r>
            <a:r>
              <a:rPr lang="en-US" sz="2000" dirty="0" smtClean="0"/>
              <a:t> </a:t>
            </a:r>
            <a:r>
              <a:rPr lang="en-US" sz="2000" dirty="0" err="1" smtClean="0"/>
              <a:t>tiek</a:t>
            </a:r>
            <a:r>
              <a:rPr lang="en-US" sz="2000" dirty="0" smtClean="0"/>
              <a:t> </a:t>
            </a:r>
            <a:r>
              <a:rPr lang="en-US" sz="2000" dirty="0" err="1" smtClean="0"/>
              <a:t>virzīta</a:t>
            </a:r>
            <a:r>
              <a:rPr lang="en-US" sz="2000" dirty="0" smtClean="0"/>
              <a:t> un </a:t>
            </a:r>
            <a:r>
              <a:rPr lang="en-US" sz="2000" dirty="0" err="1" smtClean="0"/>
              <a:t>mērīta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izpildes</a:t>
            </a:r>
            <a:r>
              <a:rPr lang="en-US" sz="2000" dirty="0" smtClean="0"/>
              <a:t> </a:t>
            </a:r>
            <a:r>
              <a:rPr lang="en-US" sz="2000" dirty="0" err="1" smtClean="0"/>
              <a:t>pamata</a:t>
            </a:r>
            <a:r>
              <a:rPr lang="en-US" sz="2000" dirty="0" smtClean="0"/>
              <a:t>.</a:t>
            </a:r>
          </a:p>
          <a:p>
            <a:pPr marL="742866" lvl="1" indent="-342900">
              <a:buFont typeface="Arial"/>
              <a:buChar char="•"/>
            </a:pPr>
            <a:r>
              <a:rPr lang="en-US" sz="1800" dirty="0" smtClean="0"/>
              <a:t>Activity Based Budgeting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1970-tie </a:t>
            </a:r>
            <a:r>
              <a:rPr lang="en-US" sz="2000" dirty="0" smtClean="0"/>
              <a:t>– </a:t>
            </a:r>
            <a:r>
              <a:rPr lang="en-US" sz="2000" dirty="0" err="1" smtClean="0"/>
              <a:t>naftas</a:t>
            </a:r>
            <a:r>
              <a:rPr lang="en-US" sz="2000" dirty="0" smtClean="0"/>
              <a:t> </a:t>
            </a:r>
            <a:r>
              <a:rPr lang="en-US" sz="2000" dirty="0" err="1" smtClean="0"/>
              <a:t>cenu</a:t>
            </a:r>
            <a:r>
              <a:rPr lang="en-US" sz="2000" dirty="0" smtClean="0"/>
              <a:t> un no </a:t>
            </a:r>
            <a:r>
              <a:rPr lang="en-US" sz="2000" dirty="0" err="1" smtClean="0"/>
              <a:t>tās</a:t>
            </a:r>
            <a:r>
              <a:rPr lang="en-US" sz="2000" dirty="0" smtClean="0"/>
              <a:t> </a:t>
            </a:r>
            <a:r>
              <a:rPr lang="en-US" sz="2000" dirty="0" err="1" smtClean="0"/>
              <a:t>atkārīgas</a:t>
            </a:r>
            <a:r>
              <a:rPr lang="en-US" sz="2000" dirty="0" smtClean="0"/>
              <a:t> </a:t>
            </a:r>
            <a:r>
              <a:rPr lang="en-US" sz="2000" dirty="0" err="1" smtClean="0"/>
              <a:t>inflācijas</a:t>
            </a:r>
            <a:r>
              <a:rPr lang="en-US" sz="2000" dirty="0" smtClean="0"/>
              <a:t> </a:t>
            </a:r>
            <a:r>
              <a:rPr lang="lv-LV" sz="2000" dirty="0" smtClean="0"/>
              <a:t>speidiens maina uzņēmumu konkurētspēju</a:t>
            </a:r>
          </a:p>
          <a:p>
            <a:pPr marL="742866" lvl="1" indent="-342900">
              <a:buFont typeface="Arial"/>
              <a:buChar char="•"/>
            </a:pPr>
            <a:r>
              <a:rPr lang="lv-LV" sz="1800" dirty="0" smtClean="0"/>
              <a:t>Rolling Forecasts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Sākot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b="1" dirty="0" smtClean="0"/>
              <a:t>1980-tajiem </a:t>
            </a:r>
            <a:r>
              <a:rPr lang="en-US" sz="2000" dirty="0" smtClean="0"/>
              <a:t>– </a:t>
            </a:r>
            <a:r>
              <a:rPr lang="en-US" sz="2000" dirty="0" err="1" smtClean="0"/>
              <a:t>tirgus</a:t>
            </a:r>
            <a:r>
              <a:rPr lang="en-US" sz="2000" dirty="0" smtClean="0"/>
              <a:t> </a:t>
            </a:r>
            <a:r>
              <a:rPr lang="en-US" sz="2000" dirty="0" err="1" smtClean="0"/>
              <a:t>apstākļi</a:t>
            </a:r>
            <a:r>
              <a:rPr lang="en-US" sz="2000" dirty="0" smtClean="0"/>
              <a:t> </a:t>
            </a:r>
            <a:r>
              <a:rPr lang="en-US" sz="2000" dirty="0" err="1" smtClean="0"/>
              <a:t>kļūst</a:t>
            </a:r>
            <a:r>
              <a:rPr lang="en-US" sz="2000" dirty="0" smtClean="0"/>
              <a:t> </a:t>
            </a:r>
            <a:r>
              <a:rPr lang="en-US" sz="2000" dirty="0" err="1" smtClean="0"/>
              <a:t>arvien</a:t>
            </a:r>
            <a:r>
              <a:rPr lang="en-US" sz="2000" dirty="0" smtClean="0"/>
              <a:t> </a:t>
            </a:r>
            <a:r>
              <a:rPr lang="en-US" sz="2000" dirty="0" err="1" smtClean="0"/>
              <a:t>vētraināki</a:t>
            </a:r>
            <a:r>
              <a:rPr lang="en-US" sz="2000" dirty="0" smtClean="0"/>
              <a:t> un </a:t>
            </a:r>
            <a:r>
              <a:rPr lang="en-US" sz="2000" dirty="0" err="1" smtClean="0"/>
              <a:t>mazāk</a:t>
            </a:r>
            <a:r>
              <a:rPr lang="en-US" sz="2000" dirty="0" smtClean="0"/>
              <a:t> </a:t>
            </a:r>
            <a:r>
              <a:rPr lang="en-US" sz="2000" dirty="0" err="1" smtClean="0"/>
              <a:t>stabili</a:t>
            </a:r>
            <a:r>
              <a:rPr lang="ru-RU" sz="2000" dirty="0" smtClean="0"/>
              <a:t>.</a:t>
            </a:r>
            <a:r>
              <a:rPr lang="lv-LV" sz="2000" dirty="0" smtClean="0"/>
              <a:t> Prognozēšanas </a:t>
            </a:r>
            <a:r>
              <a:rPr lang="lv-LV" sz="2000" dirty="0"/>
              <a:t>mērķis ir maksimāli realistiski atspoguļot organizācijas virzību uz tās stratēģisko mērķu sasniegšanu, nevis </a:t>
            </a:r>
            <a:r>
              <a:rPr lang="lv-LV" sz="2000" dirty="0" smtClean="0"/>
              <a:t>radīt vēlamo ainu.</a:t>
            </a:r>
          </a:p>
          <a:p>
            <a:pPr marL="342900" indent="-342900">
              <a:buFont typeface="Arial"/>
              <a:buChar char="•"/>
            </a:pPr>
            <a:r>
              <a:rPr lang="lv-LV" sz="2000" b="1" dirty="0" smtClean="0"/>
              <a:t>1990-tie </a:t>
            </a:r>
            <a:r>
              <a:rPr lang="lv-LV" sz="2000" dirty="0" smtClean="0"/>
              <a:t>– bezbudžeta vadības filozofijas attīstība (Beyond Budgeting)</a:t>
            </a:r>
            <a:endParaRPr lang="lv-LV" sz="2000" dirty="0"/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04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5" y="301625"/>
            <a:ext cx="9792840" cy="1260475"/>
          </a:xfrm>
        </p:spPr>
        <p:txBody>
          <a:bodyPr/>
          <a:lstStyle/>
          <a:p>
            <a:pPr algn="l"/>
            <a:r>
              <a:rPr lang="en-US" sz="3200" dirty="0" err="1" smtClean="0"/>
              <a:t>Finanšu</a:t>
            </a:r>
            <a:r>
              <a:rPr lang="en-US" sz="3200" dirty="0" smtClean="0"/>
              <a:t> </a:t>
            </a:r>
            <a:r>
              <a:rPr lang="en-US" sz="3200" dirty="0" err="1" smtClean="0"/>
              <a:t>gada</a:t>
            </a:r>
            <a:r>
              <a:rPr lang="en-US" sz="3200" dirty="0" smtClean="0"/>
              <a:t> </a:t>
            </a:r>
            <a:r>
              <a:rPr lang="en-US" sz="3200" dirty="0" err="1" smtClean="0"/>
              <a:t>budžeta</a:t>
            </a:r>
            <a:r>
              <a:rPr lang="en-US" sz="3200" dirty="0" smtClean="0"/>
              <a:t> </a:t>
            </a:r>
            <a:r>
              <a:rPr lang="en-US" sz="3200" dirty="0" err="1" smtClean="0"/>
              <a:t>plānošana</a:t>
            </a:r>
            <a:r>
              <a:rPr lang="en-US" sz="3200" dirty="0" smtClean="0"/>
              <a:t> (</a:t>
            </a:r>
            <a:r>
              <a:rPr lang="en-US" sz="3200" i="1" dirty="0" smtClean="0"/>
              <a:t>Financial Year Forecasts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800" dirty="0" err="1" smtClean="0">
                <a:solidFill>
                  <a:srgbClr val="7F7F7F"/>
                </a:solidFill>
              </a:rPr>
              <a:t>Trūkumi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2" y="1763613"/>
            <a:ext cx="9073578" cy="561176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Budžeti</a:t>
            </a:r>
            <a:r>
              <a:rPr lang="en-US" sz="2000" dirty="0" smtClean="0"/>
              <a:t> </a:t>
            </a:r>
            <a:r>
              <a:rPr lang="en-US" sz="2000" dirty="0" err="1" smtClean="0"/>
              <a:t>nosaka</a:t>
            </a:r>
            <a:r>
              <a:rPr lang="en-US" sz="2000" dirty="0" smtClean="0"/>
              <a:t> </a:t>
            </a:r>
            <a:r>
              <a:rPr lang="en-US" sz="2000" dirty="0" err="1" smtClean="0"/>
              <a:t>iekšējās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 un </a:t>
            </a:r>
            <a:r>
              <a:rPr lang="en-US" sz="2000" dirty="0" err="1" smtClean="0"/>
              <a:t>tiem</a:t>
            </a:r>
            <a:r>
              <a:rPr lang="en-US" sz="2000" dirty="0" smtClean="0"/>
              <a:t> </a:t>
            </a:r>
            <a:r>
              <a:rPr lang="en-US" sz="2000" dirty="0" err="1" smtClean="0"/>
              <a:t>nav</a:t>
            </a:r>
            <a:r>
              <a:rPr lang="en-US" sz="2000" dirty="0" smtClean="0"/>
              <a:t> </a:t>
            </a:r>
            <a:r>
              <a:rPr lang="en-US" sz="2000" dirty="0" err="1" smtClean="0"/>
              <a:t>tiešās</a:t>
            </a:r>
            <a:r>
              <a:rPr lang="en-US" sz="2000" dirty="0" smtClean="0"/>
              <a:t> </a:t>
            </a:r>
            <a:r>
              <a:rPr lang="en-US" sz="2000" dirty="0" err="1" smtClean="0"/>
              <a:t>sasaistes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klientu</a:t>
            </a:r>
            <a:r>
              <a:rPr lang="en-US" sz="2000" dirty="0" smtClean="0"/>
              <a:t> </a:t>
            </a:r>
            <a:r>
              <a:rPr lang="en-US" sz="2000" dirty="0" err="1" smtClean="0"/>
              <a:t>vajadzībām</a:t>
            </a:r>
            <a:r>
              <a:rPr lang="en-US" sz="2000" dirty="0" smtClean="0"/>
              <a:t> (</a:t>
            </a:r>
            <a:r>
              <a:rPr lang="en-US" sz="2000" dirty="0" err="1" smtClean="0"/>
              <a:t>konkrētajā</a:t>
            </a:r>
            <a:r>
              <a:rPr lang="en-US" sz="2000" dirty="0" smtClean="0"/>
              <a:t> </a:t>
            </a:r>
            <a:r>
              <a:rPr lang="en-US" sz="2000" dirty="0" err="1" smtClean="0"/>
              <a:t>periodā</a:t>
            </a:r>
            <a:r>
              <a:rPr lang="en-US" sz="2000" dirty="0" smtClean="0"/>
              <a:t>). </a:t>
            </a:r>
            <a:r>
              <a:rPr lang="en-US" sz="2000" dirty="0" err="1" smtClean="0"/>
              <a:t>Budžets</a:t>
            </a:r>
            <a:r>
              <a:rPr lang="en-US" sz="2000" dirty="0" smtClean="0"/>
              <a:t> </a:t>
            </a:r>
            <a:r>
              <a:rPr lang="en-US" sz="2000" dirty="0" err="1" smtClean="0"/>
              <a:t>nevar</a:t>
            </a:r>
            <a:r>
              <a:rPr lang="en-US" sz="2000" dirty="0" smtClean="0"/>
              <a:t> </a:t>
            </a:r>
            <a:r>
              <a:rPr lang="en-US" sz="2000" dirty="0" err="1" smtClean="0"/>
              <a:t>atbildēt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jautājumu</a:t>
            </a:r>
            <a:r>
              <a:rPr lang="en-US" sz="2000" dirty="0" smtClean="0"/>
              <a:t> “</a:t>
            </a:r>
            <a:r>
              <a:rPr lang="en-US" sz="2000" dirty="0" err="1" smtClean="0"/>
              <a:t>Cik</a:t>
            </a:r>
            <a:r>
              <a:rPr lang="en-US" sz="2000" dirty="0"/>
              <a:t> </a:t>
            </a:r>
            <a:r>
              <a:rPr lang="en-US" sz="2000" dirty="0" err="1" smtClean="0"/>
              <a:t>labi</a:t>
            </a:r>
            <a:r>
              <a:rPr lang="en-US" sz="2000" dirty="0" smtClean="0"/>
              <a:t> </a:t>
            </a:r>
            <a:r>
              <a:rPr lang="en-US" sz="2000" dirty="0" err="1" smtClean="0"/>
              <a:t>mēs</a:t>
            </a:r>
            <a:r>
              <a:rPr lang="en-US" sz="2000" dirty="0" smtClean="0"/>
              <a:t> </a:t>
            </a:r>
            <a:r>
              <a:rPr lang="en-US" sz="2000" dirty="0" err="1" smtClean="0"/>
              <a:t>esam</a:t>
            </a:r>
            <a:r>
              <a:rPr lang="en-US" sz="2000" dirty="0" smtClean="0"/>
              <a:t> </a:t>
            </a:r>
            <a:r>
              <a:rPr lang="en-US" sz="2000" dirty="0" err="1" smtClean="0"/>
              <a:t>uzlabojuši</a:t>
            </a:r>
            <a:r>
              <a:rPr lang="en-US" sz="2000" dirty="0" smtClean="0"/>
              <a:t> </a:t>
            </a:r>
            <a:r>
              <a:rPr lang="en-US" sz="2000" dirty="0" err="1" smtClean="0"/>
              <a:t>savu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darbību</a:t>
            </a:r>
            <a:r>
              <a:rPr lang="en-US" sz="2000" dirty="0" smtClean="0"/>
              <a:t> </a:t>
            </a:r>
            <a:r>
              <a:rPr lang="en-US" sz="2000" dirty="0" err="1" smtClean="0"/>
              <a:t>pēdējā</a:t>
            </a:r>
            <a:r>
              <a:rPr lang="en-US" sz="2000" dirty="0" smtClean="0"/>
              <a:t> </a:t>
            </a:r>
            <a:r>
              <a:rPr lang="en-US" sz="2000" dirty="0" err="1" smtClean="0"/>
              <a:t>gada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trīs</a:t>
            </a:r>
            <a:r>
              <a:rPr lang="en-US" sz="2000" dirty="0" smtClean="0"/>
              <a:t> </a:t>
            </a:r>
            <a:r>
              <a:rPr lang="en-US" sz="2000" dirty="0" err="1" smtClean="0"/>
              <a:t>gadu</a:t>
            </a:r>
            <a:r>
              <a:rPr lang="en-US" sz="2000" dirty="0" smtClean="0"/>
              <a:t> </a:t>
            </a:r>
            <a:r>
              <a:rPr lang="en-US" sz="2000" dirty="0" err="1" smtClean="0"/>
              <a:t>laikā</a:t>
            </a:r>
            <a:r>
              <a:rPr lang="en-US" sz="2000" dirty="0" smtClean="0"/>
              <a:t>?”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Budžets</a:t>
            </a:r>
            <a:r>
              <a:rPr lang="en-US" sz="2000" b="1" dirty="0" smtClean="0"/>
              <a:t> </a:t>
            </a:r>
            <a:r>
              <a:rPr lang="lv-LV" sz="2000" b="1" dirty="0" smtClean="0"/>
              <a:t>veicina “iztērē vai zaudē” domāšanu</a:t>
            </a:r>
            <a:r>
              <a:rPr lang="lv-LV" sz="2000" dirty="0" smtClean="0"/>
              <a:t>, kas veicina vērtīgo resursu  izmešanu vienā jomā un resursu deficītu citā, jēgas pilnā jomā.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lv-LV" sz="2000" b="1" dirty="0" smtClean="0"/>
              <a:t>Panākumi tiek definēti budžeta izpildes </a:t>
            </a:r>
            <a:r>
              <a:rPr lang="lv-LV" sz="2000" dirty="0" smtClean="0"/>
              <a:t>nevis potenciāla maksimizēšanas terminos.</a:t>
            </a:r>
          </a:p>
          <a:p>
            <a:pPr>
              <a:buFont typeface="Arial"/>
              <a:buChar char="•"/>
            </a:pPr>
            <a:r>
              <a:rPr lang="lv-LV" sz="2000" b="1" dirty="0" smtClean="0"/>
              <a:t>Prognozes precizitātes prasība</a:t>
            </a:r>
            <a:r>
              <a:rPr lang="lv-LV" sz="2000" dirty="0" smtClean="0"/>
              <a:t>. Prognozes balstās uz pieņēmumiem, taču reāliem apstākļiem ir tendence mainīties. Precizitātes prasības dēļ struktūrvienību vadītāji nepamatoti samazina savas prognozes – vairāk izmaksu, mazāk ieņēmumu.</a:t>
            </a:r>
          </a:p>
          <a:p>
            <a:pPr>
              <a:buFont typeface="Arial"/>
              <a:buChar char="•"/>
            </a:pPr>
            <a:r>
              <a:rPr lang="lv-LV" sz="2000" b="1" dirty="0" smtClean="0"/>
              <a:t>Detaļu pārpilnība</a:t>
            </a:r>
            <a:r>
              <a:rPr lang="lv-LV" sz="2000" dirty="0" smtClean="0"/>
              <a:t>. Struktūrvienību vadītāji tērē būtisku laiku uz datu ievākšanu budžeta pamatošanai. Ikdienā tikai neliela daļa no šiem datiem tiek izmantota un analizēta.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cs-CZ" sz="2000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09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5" y="301625"/>
            <a:ext cx="9792840" cy="1260475"/>
          </a:xfrm>
        </p:spPr>
        <p:txBody>
          <a:bodyPr/>
          <a:lstStyle/>
          <a:p>
            <a:pPr algn="l"/>
            <a:r>
              <a:rPr lang="en-US" sz="3200" dirty="0" err="1" smtClean="0"/>
              <a:t>Finanšu</a:t>
            </a:r>
            <a:r>
              <a:rPr lang="en-US" sz="3200" dirty="0" smtClean="0"/>
              <a:t> </a:t>
            </a:r>
            <a:r>
              <a:rPr lang="en-US" sz="3200" dirty="0" err="1" smtClean="0"/>
              <a:t>gada</a:t>
            </a:r>
            <a:r>
              <a:rPr lang="en-US" sz="3200" dirty="0" smtClean="0"/>
              <a:t> </a:t>
            </a:r>
            <a:r>
              <a:rPr lang="en-US" sz="3200" dirty="0" err="1" smtClean="0"/>
              <a:t>budžeta</a:t>
            </a:r>
            <a:r>
              <a:rPr lang="en-US" sz="3200" dirty="0" smtClean="0"/>
              <a:t> </a:t>
            </a:r>
            <a:r>
              <a:rPr lang="en-US" sz="3200" dirty="0" err="1" smtClean="0"/>
              <a:t>plānošana</a:t>
            </a:r>
            <a:r>
              <a:rPr lang="en-US" sz="3200" dirty="0" smtClean="0"/>
              <a:t> (</a:t>
            </a:r>
            <a:r>
              <a:rPr lang="en-US" sz="3200" i="1" dirty="0" smtClean="0"/>
              <a:t>Financial Year Forecasts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800" dirty="0" err="1" smtClean="0">
                <a:solidFill>
                  <a:srgbClr val="7F7F7F"/>
                </a:solidFill>
              </a:rPr>
              <a:t>Trūkumi</a:t>
            </a:r>
            <a:r>
              <a:rPr lang="en-US" sz="2800" dirty="0" smtClean="0">
                <a:solidFill>
                  <a:srgbClr val="7F7F7F"/>
                </a:solidFill>
              </a:rPr>
              <a:t> (2)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2" y="1763613"/>
            <a:ext cx="9073578" cy="5611760"/>
          </a:xfrm>
          <a:solidFill>
            <a:schemeClr val="bg1"/>
          </a:solidFill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b="1" dirty="0" err="1"/>
              <a:t>Viena</a:t>
            </a:r>
            <a:r>
              <a:rPr lang="en-US" sz="2000" b="1" dirty="0"/>
              <a:t> </a:t>
            </a:r>
            <a:r>
              <a:rPr lang="en-US" sz="2000" b="1" dirty="0" err="1"/>
              <a:t>plānošanas</a:t>
            </a:r>
            <a:r>
              <a:rPr lang="en-US" sz="2000" b="1" dirty="0"/>
              <a:t> </a:t>
            </a:r>
            <a:r>
              <a:rPr lang="en-US" sz="2000" b="1" dirty="0" err="1"/>
              <a:t>perioda</a:t>
            </a:r>
            <a:r>
              <a:rPr lang="en-US" sz="2000" b="1" dirty="0"/>
              <a:t> </a:t>
            </a:r>
            <a:r>
              <a:rPr lang="en-US" sz="2000" b="1" dirty="0" err="1"/>
              <a:t>izmantošana</a:t>
            </a:r>
            <a:r>
              <a:rPr lang="en-US" sz="2000" b="1" dirty="0"/>
              <a:t> </a:t>
            </a:r>
            <a:r>
              <a:rPr lang="en-US" sz="2000" b="1" dirty="0" err="1"/>
              <a:t>atšķirīgām</a:t>
            </a:r>
            <a:r>
              <a:rPr lang="en-US" sz="2000" b="1" dirty="0"/>
              <a:t> </a:t>
            </a:r>
            <a:r>
              <a:rPr lang="en-US" sz="2000" b="1" dirty="0" err="1"/>
              <a:t>pēc</a:t>
            </a:r>
            <a:r>
              <a:rPr lang="en-US" sz="2000" b="1" dirty="0"/>
              <a:t> </a:t>
            </a:r>
            <a:r>
              <a:rPr lang="en-US" sz="2000" b="1" dirty="0" err="1"/>
              <a:t>ilguma</a:t>
            </a:r>
            <a:r>
              <a:rPr lang="en-US" sz="2000" b="1" dirty="0"/>
              <a:t> </a:t>
            </a:r>
            <a:r>
              <a:rPr lang="en-US" sz="2000" b="1" dirty="0" err="1"/>
              <a:t>aktivitātēm</a:t>
            </a:r>
            <a:r>
              <a:rPr lang="en-US" sz="2000" dirty="0"/>
              <a:t>. </a:t>
            </a:r>
            <a:r>
              <a:rPr lang="en-US" sz="2000" dirty="0" err="1"/>
              <a:t>Plognozēšanas</a:t>
            </a:r>
            <a:r>
              <a:rPr lang="en-US" sz="2000" dirty="0"/>
              <a:t> </a:t>
            </a:r>
            <a:r>
              <a:rPr lang="en-US" sz="2000" dirty="0" err="1"/>
              <a:t>horizonti</a:t>
            </a:r>
            <a:r>
              <a:rPr lang="en-US" sz="2000" dirty="0"/>
              <a:t> </a:t>
            </a:r>
            <a:r>
              <a:rPr lang="en-US" sz="2000" dirty="0" err="1"/>
              <a:t>jānosaka</a:t>
            </a:r>
            <a:r>
              <a:rPr lang="en-US" sz="2000" dirty="0"/>
              <a:t> </a:t>
            </a:r>
            <a:r>
              <a:rPr lang="en-US" sz="2000" dirty="0" err="1"/>
              <a:t>izejot</a:t>
            </a:r>
            <a:r>
              <a:rPr lang="en-US" sz="2000" dirty="0"/>
              <a:t> no </a:t>
            </a:r>
            <a:r>
              <a:rPr lang="en-US" sz="2000" dirty="0" err="1"/>
              <a:t>pieņemto</a:t>
            </a:r>
            <a:r>
              <a:rPr lang="en-US" sz="2000" dirty="0"/>
              <a:t> </a:t>
            </a:r>
            <a:r>
              <a:rPr lang="en-US" sz="2000" dirty="0" err="1"/>
              <a:t>lēmumu</a:t>
            </a:r>
            <a:r>
              <a:rPr lang="en-US" sz="2000" dirty="0"/>
              <a:t> </a:t>
            </a:r>
            <a:r>
              <a:rPr lang="en-US" sz="2000" dirty="0" err="1"/>
              <a:t>dzīvescikla</a:t>
            </a:r>
            <a:r>
              <a:rPr lang="en-US" sz="2000" dirty="0"/>
              <a:t>: </a:t>
            </a:r>
            <a:r>
              <a:rPr lang="en-US" sz="2000" dirty="0" err="1"/>
              <a:t>investīcijas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X </a:t>
            </a:r>
            <a:r>
              <a:rPr lang="en-US" sz="2000" dirty="0" err="1"/>
              <a:t>gadiem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Y </a:t>
            </a:r>
            <a:r>
              <a:rPr lang="en-US" sz="2000" dirty="0" err="1"/>
              <a:t>mēnešiem</a:t>
            </a:r>
            <a:r>
              <a:rPr lang="en-US" sz="2000" dirty="0"/>
              <a:t>, </a:t>
            </a:r>
            <a:r>
              <a:rPr lang="en-US" sz="2000" dirty="0" err="1"/>
              <a:t>ieņēmumu</a:t>
            </a:r>
            <a:r>
              <a:rPr lang="en-US" sz="2000" dirty="0"/>
              <a:t> </a:t>
            </a:r>
            <a:r>
              <a:rPr lang="en-US" sz="2000" dirty="0" err="1"/>
              <a:t>prognoze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N </a:t>
            </a:r>
            <a:r>
              <a:rPr lang="en-US" sz="2000" dirty="0" err="1"/>
              <a:t>mēnešiem</a:t>
            </a:r>
            <a:r>
              <a:rPr lang="en-US" sz="2000" dirty="0"/>
              <a:t> (</a:t>
            </a:r>
            <a:r>
              <a:rPr lang="en-US" sz="2000" dirty="0" err="1"/>
              <a:t>jaunu</a:t>
            </a:r>
            <a:r>
              <a:rPr lang="en-US" sz="2000" dirty="0"/>
              <a:t> </a:t>
            </a:r>
            <a:r>
              <a:rPr lang="en-US" sz="2000" dirty="0" err="1"/>
              <a:t>kanālu</a:t>
            </a:r>
            <a:r>
              <a:rPr lang="en-US" sz="2000" dirty="0"/>
              <a:t> </a:t>
            </a:r>
            <a:r>
              <a:rPr lang="en-US" sz="2000" dirty="0" err="1"/>
              <a:t>dēļ</a:t>
            </a:r>
            <a:r>
              <a:rPr lang="en-US" sz="2000" dirty="0"/>
              <a:t>)</a:t>
            </a:r>
          </a:p>
          <a:p>
            <a:pPr>
              <a:buFont typeface="Arial"/>
              <a:buChar char="•"/>
            </a:pPr>
            <a:r>
              <a:rPr lang="en-US" sz="2000" b="1" dirty="0" err="1" smtClean="0"/>
              <a:t>Vadības</a:t>
            </a:r>
            <a:r>
              <a:rPr lang="en-US" sz="2000" b="1" dirty="0" smtClean="0"/>
              <a:t> </a:t>
            </a:r>
            <a:r>
              <a:rPr lang="lv-LV" sz="2000" b="1" dirty="0"/>
              <a:t>paviršas zināšanas par struktūrvienību darbību</a:t>
            </a:r>
            <a:r>
              <a:rPr lang="lv-LV" sz="2000" dirty="0"/>
              <a:t>. Budžeta esoša informācija neveido darbības pamatu un neveicina konstruktīvo dialogu starp vadību un struktūrvienībām.</a:t>
            </a:r>
          </a:p>
          <a:p>
            <a:pPr>
              <a:buFont typeface="Arial"/>
              <a:buChar char="•"/>
            </a:pPr>
            <a:r>
              <a:rPr lang="en-US" sz="2000" b="1" dirty="0" err="1" smtClean="0"/>
              <a:t>Prognozēšana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īpašs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notikums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budžeta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plānošanas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periodā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Prognozēšanai</a:t>
            </a:r>
            <a:r>
              <a:rPr lang="en-US" sz="2000" dirty="0" smtClean="0"/>
              <a:t> </a:t>
            </a:r>
            <a:r>
              <a:rPr lang="en-US" sz="2000" dirty="0" err="1" smtClean="0"/>
              <a:t>jābūt</a:t>
            </a:r>
            <a:r>
              <a:rPr lang="en-US" sz="2000" dirty="0" smtClean="0"/>
              <a:t> </a:t>
            </a:r>
            <a:r>
              <a:rPr lang="en-US" sz="2000" dirty="0" err="1" smtClean="0"/>
              <a:t>nepārtrauktai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cs-CZ" sz="2000" b="1" dirty="0" smtClean="0"/>
              <a:t>Notikumu </a:t>
            </a:r>
            <a:r>
              <a:rPr lang="cs-CZ" sz="2000" b="1" dirty="0"/>
              <a:t>varbūtības plānošana</a:t>
            </a:r>
            <a:r>
              <a:rPr lang="cs-CZ" sz="2000" dirty="0"/>
              <a:t>. Notikumu iestāšanas nenoteiktību bieži atspoguļo budžetā kā izmaksu un ieņēmumu varbūtību. Būtiskie notikumi vai nu notiek, vai nu nenotiek. Tāpēc tos labāk atspoguļot 2 atšķirīgu scenāriju veidā.</a:t>
            </a:r>
          </a:p>
          <a:p>
            <a:pPr>
              <a:buFont typeface="Arial"/>
              <a:buChar char="•"/>
            </a:pPr>
            <a:r>
              <a:rPr lang="lv-LV" sz="2000" b="1" dirty="0"/>
              <a:t>Excel tabulu izmantošana</a:t>
            </a:r>
            <a:r>
              <a:rPr lang="lv-LV" sz="2000" dirty="0"/>
              <a:t>. Ja ar tabulām strādā vairāk ka viens cilvēks, kļūdu varbūtība aug proporcionāli lietotāju skaitam. Ja organizācijai ir pietiekami komplicēta izmaksu struktūra, Excel būtiski ierobežo plānošanu arī lapu formāta dēļ.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8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7429"/>
            <a:ext cx="9069388" cy="1260475"/>
          </a:xfrm>
        </p:spPr>
        <p:txBody>
          <a:bodyPr/>
          <a:lstStyle/>
          <a:p>
            <a:pPr algn="l"/>
            <a:r>
              <a:rPr lang="en-US" sz="3200" dirty="0" smtClean="0"/>
              <a:t>IBM </a:t>
            </a:r>
            <a:r>
              <a:rPr lang="en-US" sz="3200" dirty="0" err="1" smtClean="0"/>
              <a:t>pētījums</a:t>
            </a:r>
            <a:r>
              <a:rPr lang="en-US" sz="3200" dirty="0" smtClean="0"/>
              <a:t> par </a:t>
            </a:r>
            <a:r>
              <a:rPr lang="en-US" sz="3200" dirty="0" err="1" smtClean="0"/>
              <a:t>valsts</a:t>
            </a:r>
            <a:r>
              <a:rPr lang="en-US" sz="3200" dirty="0" smtClean="0"/>
              <a:t> </a:t>
            </a:r>
            <a:r>
              <a:rPr lang="en-US" sz="3200" dirty="0" err="1" smtClean="0"/>
              <a:t>pārvaldes</a:t>
            </a:r>
            <a:r>
              <a:rPr lang="en-US" sz="3200" dirty="0" smtClean="0"/>
              <a:t> </a:t>
            </a:r>
            <a:r>
              <a:rPr lang="en-US" sz="3200" dirty="0" err="1" smtClean="0"/>
              <a:t>iestāžu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finanšu</a:t>
            </a:r>
            <a:r>
              <a:rPr lang="en-US" sz="3200" dirty="0" smtClean="0"/>
              <a:t> </a:t>
            </a:r>
            <a:r>
              <a:rPr lang="en-US" sz="3200" dirty="0" err="1" smtClean="0"/>
              <a:t>direktoru</a:t>
            </a:r>
            <a:r>
              <a:rPr lang="en-US" sz="3200" dirty="0" smtClean="0"/>
              <a:t> </a:t>
            </a:r>
            <a:r>
              <a:rPr lang="en-US" sz="3200" dirty="0" err="1" smtClean="0"/>
              <a:t>darbību</a:t>
            </a:r>
            <a:r>
              <a:rPr lang="en-US" sz="3200" dirty="0" smtClean="0"/>
              <a:t>,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8477"/>
            <a:ext cx="9069388" cy="5539752"/>
          </a:xfrm>
          <a:solidFill>
            <a:srgbClr val="FFFFFF"/>
          </a:solidFill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166 </a:t>
            </a:r>
            <a:r>
              <a:rPr lang="en-US" sz="2000" dirty="0" err="1" smtClean="0"/>
              <a:t>valsts</a:t>
            </a:r>
            <a:r>
              <a:rPr lang="en-US" sz="2000" dirty="0" smtClean="0"/>
              <a:t> </a:t>
            </a:r>
            <a:r>
              <a:rPr lang="en-US" sz="2000" dirty="0" err="1" smtClean="0"/>
              <a:t>pārvaldes</a:t>
            </a:r>
            <a:r>
              <a:rPr lang="en-US" sz="2000" dirty="0" smtClean="0"/>
              <a:t> </a:t>
            </a:r>
            <a:r>
              <a:rPr lang="en-US" sz="2000" dirty="0" err="1" smtClean="0"/>
              <a:t>iestāžu</a:t>
            </a:r>
            <a:r>
              <a:rPr lang="en-US" sz="2000" dirty="0" smtClean="0"/>
              <a:t> </a:t>
            </a:r>
            <a:r>
              <a:rPr lang="en-US" sz="2000" dirty="0" err="1" smtClean="0"/>
              <a:t>finanšu</a:t>
            </a:r>
            <a:r>
              <a:rPr lang="en-US" sz="2000" dirty="0" smtClean="0"/>
              <a:t> </a:t>
            </a:r>
            <a:r>
              <a:rPr lang="en-US" sz="2000" dirty="0" err="1" smtClean="0"/>
              <a:t>funkciju</a:t>
            </a:r>
            <a:r>
              <a:rPr lang="en-US" sz="2000" dirty="0" smtClean="0"/>
              <a:t> </a:t>
            </a:r>
            <a:r>
              <a:rPr lang="en-US" sz="2000" dirty="0" err="1" smtClean="0"/>
              <a:t>vadītāji</a:t>
            </a:r>
            <a:r>
              <a:rPr lang="en-US" sz="2000" dirty="0" smtClean="0"/>
              <a:t> (CFO) 27 </a:t>
            </a:r>
            <a:r>
              <a:rPr lang="en-US" sz="2000" dirty="0" err="1" smtClean="0"/>
              <a:t>valstīs</a:t>
            </a:r>
            <a:r>
              <a:rPr lang="en-US" sz="2000" dirty="0" smtClean="0"/>
              <a:t> (</a:t>
            </a:r>
            <a:r>
              <a:rPr lang="en-US" sz="2000" dirty="0" err="1" smtClean="0"/>
              <a:t>Eiropa</a:t>
            </a:r>
            <a:r>
              <a:rPr lang="en-US" sz="2000" dirty="0" smtClean="0"/>
              <a:t> un </a:t>
            </a:r>
            <a:r>
              <a:rPr lang="en-US" sz="2000" dirty="0" err="1" smtClean="0"/>
              <a:t>Ziemeļamerika</a:t>
            </a:r>
            <a:r>
              <a:rPr lang="en-US" sz="20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Lielākā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daļa</a:t>
            </a:r>
            <a:r>
              <a:rPr lang="en-US" sz="2000" b="1" dirty="0" smtClean="0"/>
              <a:t> CFO </a:t>
            </a:r>
            <a:r>
              <a:rPr lang="en-US" sz="2000" b="1" dirty="0" err="1" smtClean="0"/>
              <a:t>nav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apmierināta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savu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nespēju</a:t>
            </a:r>
            <a:r>
              <a:rPr lang="en-US" sz="2000" b="1" dirty="0" smtClean="0"/>
              <a:t> </a:t>
            </a:r>
            <a:r>
              <a:rPr lang="lv-LV" sz="2000" b="1" dirty="0" smtClean="0"/>
              <a:t>atspoguļot iestādes darbību un radīt pietiekamu izpratni par to</a:t>
            </a:r>
            <a:r>
              <a:rPr lang="lv-LV" sz="20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38% </a:t>
            </a:r>
            <a:r>
              <a:rPr lang="en-US" sz="2000" dirty="0" err="1" smtClean="0"/>
              <a:t>neuztic</a:t>
            </a:r>
            <a:r>
              <a:rPr lang="en-US" sz="2000" dirty="0" err="1"/>
              <a:t>a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struktūrvienību</a:t>
            </a:r>
            <a:r>
              <a:rPr lang="en-US" sz="2000" dirty="0" smtClean="0"/>
              <a:t> </a:t>
            </a:r>
            <a:r>
              <a:rPr lang="en-US" sz="2000" dirty="0" err="1" smtClean="0"/>
              <a:t>definētajiem</a:t>
            </a:r>
            <a:r>
              <a:rPr lang="en-US" sz="2000" dirty="0" smtClean="0"/>
              <a:t> </a:t>
            </a:r>
            <a:r>
              <a:rPr lang="en-US" sz="2000" dirty="0" err="1" smtClean="0"/>
              <a:t>darbības</a:t>
            </a:r>
            <a:r>
              <a:rPr lang="en-US" sz="2000" dirty="0" smtClean="0"/>
              <a:t> </a:t>
            </a:r>
            <a:r>
              <a:rPr lang="en-US" sz="2000" dirty="0" err="1" smtClean="0"/>
              <a:t>rādītājiem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46% </a:t>
            </a:r>
            <a:r>
              <a:rPr lang="en-US" sz="2000" dirty="0" err="1" smtClean="0"/>
              <a:t>laika</a:t>
            </a:r>
            <a:r>
              <a:rPr lang="en-US" sz="2000" dirty="0" smtClean="0"/>
              <a:t> </a:t>
            </a:r>
            <a:r>
              <a:rPr lang="en-US" sz="2000" dirty="0" err="1" smtClean="0"/>
              <a:t>finanšu</a:t>
            </a:r>
            <a:r>
              <a:rPr lang="en-US" sz="2000" dirty="0" smtClean="0"/>
              <a:t> </a:t>
            </a:r>
            <a:r>
              <a:rPr lang="en-US" sz="2000" dirty="0" err="1" smtClean="0"/>
              <a:t>funkcijas</a:t>
            </a:r>
            <a:r>
              <a:rPr lang="en-US" sz="2000" dirty="0" smtClean="0"/>
              <a:t> </a:t>
            </a:r>
            <a:r>
              <a:rPr lang="en-US" sz="2000" dirty="0" err="1" smtClean="0"/>
              <a:t>darbinieku</a:t>
            </a:r>
            <a:r>
              <a:rPr lang="en-US" sz="2000" dirty="0" smtClean="0"/>
              <a:t> </a:t>
            </a:r>
            <a:r>
              <a:rPr lang="en-US" sz="2000" dirty="0" err="1" smtClean="0"/>
              <a:t>velta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transakcijām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54% </a:t>
            </a:r>
            <a:r>
              <a:rPr lang="en-US" sz="2000" dirty="0" err="1" smtClean="0"/>
              <a:t>iestādēm</a:t>
            </a:r>
            <a:r>
              <a:rPr lang="en-US" sz="2000" dirty="0" smtClean="0"/>
              <a:t> </a:t>
            </a:r>
            <a:r>
              <a:rPr lang="en-US" sz="2000" dirty="0" err="1" smtClean="0"/>
              <a:t>nav</a:t>
            </a:r>
            <a:r>
              <a:rPr lang="en-US" sz="2000" dirty="0" smtClean="0"/>
              <a:t> </a:t>
            </a:r>
            <a:r>
              <a:rPr lang="en-US" sz="2000" dirty="0" err="1" smtClean="0"/>
              <a:t>vienotas</a:t>
            </a:r>
            <a:r>
              <a:rPr lang="en-US" sz="2000" dirty="0" smtClean="0"/>
              <a:t> </a:t>
            </a:r>
            <a:r>
              <a:rPr lang="en-US" sz="2000" dirty="0" err="1" smtClean="0"/>
              <a:t>plānošanas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platformas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59% CFO </a:t>
            </a:r>
            <a:r>
              <a:rPr lang="en-US" sz="2000" dirty="0" err="1" smtClean="0"/>
              <a:t>nav</a:t>
            </a:r>
            <a:r>
              <a:rPr lang="en-US" sz="2000" dirty="0" smtClean="0"/>
              <a:t> </a:t>
            </a:r>
            <a:r>
              <a:rPr lang="en-US" sz="2000" dirty="0" err="1" smtClean="0"/>
              <a:t>apmierināti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budžetēšanas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procesu</a:t>
            </a:r>
            <a:r>
              <a:rPr lang="en-US" sz="2000" dirty="0" smtClean="0"/>
              <a:t> un </a:t>
            </a:r>
            <a:r>
              <a:rPr lang="en-US" sz="2000" dirty="0" err="1" smtClean="0"/>
              <a:t>prognozēšanas</a:t>
            </a:r>
            <a:r>
              <a:rPr lang="en-US" sz="2000" dirty="0" smtClean="0"/>
              <a:t> </a:t>
            </a:r>
            <a:r>
              <a:rPr lang="en-US" sz="2000" dirty="0" err="1" smtClean="0"/>
              <a:t>analītiskajām</a:t>
            </a:r>
            <a:r>
              <a:rPr lang="en-US" sz="2000" dirty="0" smtClean="0"/>
              <a:t> </a:t>
            </a:r>
            <a:r>
              <a:rPr lang="en-US" sz="2000" dirty="0" err="1" smtClean="0"/>
              <a:t>spējām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Vairāk</a:t>
            </a:r>
            <a:r>
              <a:rPr lang="en-US" sz="2000" dirty="0" smtClean="0"/>
              <a:t> </a:t>
            </a:r>
            <a:r>
              <a:rPr lang="en-US" sz="2000" dirty="0" err="1" smtClean="0"/>
              <a:t>kā</a:t>
            </a:r>
            <a:r>
              <a:rPr lang="en-US" sz="2000" dirty="0" smtClean="0"/>
              <a:t> 60% CFO </a:t>
            </a:r>
            <a:r>
              <a:rPr lang="en-US" sz="2000" dirty="0" err="1" smtClean="0"/>
              <a:t>gatavo</a:t>
            </a:r>
            <a:r>
              <a:rPr lang="en-US" sz="2000" dirty="0" smtClean="0"/>
              <a:t> </a:t>
            </a:r>
            <a:r>
              <a:rPr lang="en-US" sz="2000" dirty="0" err="1" smtClean="0"/>
              <a:t>lielu</a:t>
            </a:r>
            <a:r>
              <a:rPr lang="en-US" sz="2000" dirty="0" smtClean="0"/>
              <a:t> </a:t>
            </a:r>
            <a:r>
              <a:rPr lang="en-US" sz="2000" dirty="0" err="1" smtClean="0"/>
              <a:t>daļu</a:t>
            </a:r>
            <a:r>
              <a:rPr lang="en-US" sz="2000" dirty="0" smtClean="0"/>
              <a:t> </a:t>
            </a:r>
            <a:r>
              <a:rPr lang="en-US" sz="2000" dirty="0" err="1" smtClean="0"/>
              <a:t>atskaišu</a:t>
            </a:r>
            <a:r>
              <a:rPr lang="en-US" sz="2000" dirty="0" smtClean="0"/>
              <a:t> </a:t>
            </a:r>
            <a:r>
              <a:rPr lang="en-US" sz="2000" dirty="0" err="1"/>
              <a:t>manuāli</a:t>
            </a:r>
            <a:r>
              <a:rPr lang="en-US" sz="2000" dirty="0"/>
              <a:t> </a:t>
            </a:r>
            <a:r>
              <a:rPr lang="en-US" sz="2000" dirty="0" smtClean="0"/>
              <a:t>(Excel </a:t>
            </a:r>
            <a:r>
              <a:rPr lang="en-US" sz="2000" dirty="0" err="1" smtClean="0"/>
              <a:t>tabulās</a:t>
            </a:r>
            <a:r>
              <a:rPr lang="en-US" sz="20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45% CFO </a:t>
            </a:r>
            <a:r>
              <a:rPr lang="en-US" sz="2000" dirty="0" err="1" smtClean="0"/>
              <a:t>vērtē</a:t>
            </a:r>
            <a:r>
              <a:rPr lang="en-US" sz="2000" dirty="0"/>
              <a:t> </a:t>
            </a:r>
            <a:r>
              <a:rPr lang="en-US" sz="2000" dirty="0" err="1" smtClean="0"/>
              <a:t>savas</a:t>
            </a:r>
            <a:r>
              <a:rPr lang="en-US" sz="2000" dirty="0" smtClean="0"/>
              <a:t> </a:t>
            </a:r>
            <a:r>
              <a:rPr lang="en-US" sz="2000" dirty="0" err="1" smtClean="0"/>
              <a:t>spējas</a:t>
            </a:r>
            <a:r>
              <a:rPr lang="en-US" sz="2000" dirty="0" smtClean="0"/>
              <a:t> </a:t>
            </a:r>
            <a:r>
              <a:rPr lang="en-US" sz="2000" dirty="0" err="1" smtClean="0"/>
              <a:t>prognozēt</a:t>
            </a:r>
            <a:r>
              <a:rPr lang="en-US" sz="2000" dirty="0" smtClean="0"/>
              <a:t> </a:t>
            </a:r>
            <a:r>
              <a:rPr lang="en-US" sz="2000" dirty="0" err="1" smtClean="0"/>
              <a:t>ārējo</a:t>
            </a:r>
            <a:r>
              <a:rPr lang="en-US" sz="2000" dirty="0" smtClean="0"/>
              <a:t> </a:t>
            </a:r>
            <a:r>
              <a:rPr lang="en-US" sz="2000" dirty="0" err="1" smtClean="0"/>
              <a:t>notikumu</a:t>
            </a:r>
            <a:r>
              <a:rPr lang="en-US" sz="2000" dirty="0" smtClean="0"/>
              <a:t> </a:t>
            </a:r>
            <a:r>
              <a:rPr lang="en-US" sz="2000" dirty="0" err="1" smtClean="0"/>
              <a:t>ietekmi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iestādi</a:t>
            </a:r>
            <a:r>
              <a:rPr lang="en-US" sz="2000" dirty="0" smtClean="0"/>
              <a:t> </a:t>
            </a:r>
            <a:r>
              <a:rPr lang="en-US" sz="2000" dirty="0" err="1" smtClean="0"/>
              <a:t>kā</a:t>
            </a:r>
            <a:r>
              <a:rPr lang="en-US" sz="2000" dirty="0" smtClean="0"/>
              <a:t> “</a:t>
            </a:r>
            <a:r>
              <a:rPr lang="en-US" sz="2000" dirty="0" err="1" smtClean="0"/>
              <a:t>vāji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vidēji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55" y="323552"/>
            <a:ext cx="2159993" cy="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404878D85B54081C4B0623C723FAB" ma:contentTypeVersion="0" ma:contentTypeDescription="Create a new document." ma:contentTypeScope="" ma:versionID="ae87f41d004bfc27df516080161ffe3e">
  <xsd:schema xmlns:xsd="http://www.w3.org/2001/XMLSchema" xmlns:xs="http://www.w3.org/2001/XMLSchema" xmlns:p="http://schemas.microsoft.com/office/2006/metadata/properties" xmlns:ns2="9bc8503f-eeeb-41c6-b9fb-d53373a7ea6d" targetNamespace="http://schemas.microsoft.com/office/2006/metadata/properties" ma:root="true" ma:fieldsID="34ef20c97cba8d176c8d8b957f39e2d8" ns2:_="">
    <xsd:import namespace="9bc8503f-eeeb-41c6-b9fb-d53373a7e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503f-eeeb-41c6-b9fb-d53373a7e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522679C-7551-4E45-BEB0-249B505CF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935AE-B2C6-42D0-BDF8-68CBE83F652F}">
  <ds:schemaRefs>
    <ds:schemaRef ds:uri="http://www.w3.org/XML/1998/namespace"/>
    <ds:schemaRef ds:uri="9bc8503f-eeeb-41c6-b9fb-d53373a7ea6d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86CBDB-09E6-4E09-A13C-464D640E5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8503f-eeeb-41c6-b9fb-d53373a7e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A1F83E-FB80-4F6E-A761-5517C513143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2369</Words>
  <Application>Microsoft Office PowerPoint</Application>
  <PresentationFormat>Custom</PresentationFormat>
  <Paragraphs>376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Apmācības kurss  Publisko pakalpojumu sniegšanas izmaksu  aprēķināšana valsts pārvaldē  10. nodarbība Vadības grāmatvedības instrumenti.  Turpinājums Anastasija Kirņičanska  25.09.2014.</vt:lpstr>
      <vt:lpstr>PowerPoint Presentation</vt:lpstr>
      <vt:lpstr>Vadības grāmatvedības instrumenti</vt:lpstr>
      <vt:lpstr>CIMA aptauja Metodes, ko organizācijas plānoja ieviest 2010.g.</vt:lpstr>
      <vt:lpstr>Budžeta plānošanas instrumenti (Budgeting Tools)</vt:lpstr>
      <vt:lpstr>Budžeta plānošanas fons</vt:lpstr>
      <vt:lpstr>Finanšu gada budžeta plānošana (Financial Year Forecasts) Trūkumi</vt:lpstr>
      <vt:lpstr>Finanšu gada budžeta plānošana (Financial Year Forecasts) Trūkumi (2)</vt:lpstr>
      <vt:lpstr>IBM pētījums par valsts pārvaldes iestāžu  finanšu direktoru darbību, 2013</vt:lpstr>
      <vt:lpstr>Vadība aiz budžeta robežām (Beyond Budgeting)</vt:lpstr>
      <vt:lpstr>Vadība aiz budžeta robežām (Beyond Budgeting) 12 principi - Adaptīvs vadības process</vt:lpstr>
      <vt:lpstr>Vadība aiz budžeta robežām (Beyond Budgeting) 12 principi - Pilvarojums</vt:lpstr>
      <vt:lpstr>Slīdošā prognozēšana (Rolling forecasts)</vt:lpstr>
      <vt:lpstr>Prognožu korekciju biežums Southern Airlines piemērs</vt:lpstr>
      <vt:lpstr>Incremental Budgeting</vt:lpstr>
      <vt:lpstr>Budžets “no nulles”, nulles budžeta plānošana (Zero Based Budgeting)</vt:lpstr>
      <vt:lpstr>Zero Based Budgeting  Priekšrocības</vt:lpstr>
      <vt:lpstr>Zero-based budgeting Trūkumi</vt:lpstr>
      <vt:lpstr>Elastīgā budžeta plānošana (Flexible Budgeting)</vt:lpstr>
      <vt:lpstr>Uz prioritātēm balstīta budžeta plānošana (Priority based budgeting)</vt:lpstr>
      <vt:lpstr>Uz prioritātēm balstīta budžeta plānošana (Priority based budgeting)</vt:lpstr>
      <vt:lpstr>Izmaksu attiecināšana atbilstoši ABC</vt:lpstr>
      <vt:lpstr>Activity Based Budgeting</vt:lpstr>
      <vt:lpstr>Uzdevums </vt:lpstr>
      <vt:lpstr>Citi instrumenti</vt:lpstr>
      <vt:lpstr>Etalona salīdzināšana (Benchmarking) Vēsture un būtība</vt:lpstr>
      <vt:lpstr>Etalona salīdzināšana (Benchmarking) Veidi</vt:lpstr>
      <vt:lpstr>Etalona salīdzināšana (Benchmarking) Salīdzināšanas process</vt:lpstr>
      <vt:lpstr>Etalona salīdzināšana (Benchmarking) Uzdevums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Karlis Dubavs</dc:creator>
  <cp:lastModifiedBy>Maija Anspoka</cp:lastModifiedBy>
  <cp:revision>898</cp:revision>
  <cp:lastPrinted>1601-01-01T00:00:00Z</cp:lastPrinted>
  <dcterms:created xsi:type="dcterms:W3CDTF">2011-03-30T13:08:46Z</dcterms:created>
  <dcterms:modified xsi:type="dcterms:W3CDTF">2014-10-01T07:25:37Z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0x010100FE0404878D85B54081C4B0623C723FAB</vt:lpwstr>
  </property>
</Properties>
</file>