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36"/>
  </p:notesMasterIdLst>
  <p:sldIdLst>
    <p:sldId id="469" r:id="rId6"/>
    <p:sldId id="470" r:id="rId7"/>
    <p:sldId id="472" r:id="rId8"/>
    <p:sldId id="429" r:id="rId9"/>
    <p:sldId id="471" r:id="rId10"/>
    <p:sldId id="468" r:id="rId11"/>
    <p:sldId id="445" r:id="rId12"/>
    <p:sldId id="440" r:id="rId13"/>
    <p:sldId id="441" r:id="rId14"/>
    <p:sldId id="446" r:id="rId15"/>
    <p:sldId id="450" r:id="rId16"/>
    <p:sldId id="451" r:id="rId17"/>
    <p:sldId id="447" r:id="rId18"/>
    <p:sldId id="465" r:id="rId19"/>
    <p:sldId id="455" r:id="rId20"/>
    <p:sldId id="457" r:id="rId21"/>
    <p:sldId id="458" r:id="rId22"/>
    <p:sldId id="459" r:id="rId23"/>
    <p:sldId id="466" r:id="rId24"/>
    <p:sldId id="461" r:id="rId25"/>
    <p:sldId id="462" r:id="rId26"/>
    <p:sldId id="463" r:id="rId27"/>
    <p:sldId id="473" r:id="rId28"/>
    <p:sldId id="474" r:id="rId29"/>
    <p:sldId id="475" r:id="rId30"/>
    <p:sldId id="476" r:id="rId31"/>
    <p:sldId id="477" r:id="rId32"/>
    <p:sldId id="478" r:id="rId33"/>
    <p:sldId id="479" r:id="rId34"/>
    <p:sldId id="425" r:id="rId35"/>
  </p:sldIdLst>
  <p:sldSz cx="10080625" cy="7559675"/>
  <p:notesSz cx="7772400" cy="10058400"/>
  <p:defaultTextStyle>
    <a:defPPr>
      <a:defRPr lang="en-GB"/>
    </a:defPPr>
    <a:lvl1pPr algn="l" defTabSz="457105"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SimSun" panose="02010600030101010101" pitchFamily="2" charset="-122"/>
        <a:cs typeface="+mn-cs"/>
      </a:defRPr>
    </a:lvl1pPr>
    <a:lvl2pPr marL="742796" indent="-285692" algn="l" defTabSz="457105"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SimSun" panose="02010600030101010101" pitchFamily="2" charset="-122"/>
        <a:cs typeface="+mn-cs"/>
      </a:defRPr>
    </a:lvl2pPr>
    <a:lvl3pPr marL="1142762" indent="-228552" algn="l" defTabSz="457105"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SimSun" panose="02010600030101010101" pitchFamily="2" charset="-122"/>
        <a:cs typeface="+mn-cs"/>
      </a:defRPr>
    </a:lvl3pPr>
    <a:lvl4pPr marL="1599868" indent="-228552" algn="l" defTabSz="457105"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SimSun" panose="02010600030101010101" pitchFamily="2" charset="-122"/>
        <a:cs typeface="+mn-cs"/>
      </a:defRPr>
    </a:lvl4pPr>
    <a:lvl5pPr marL="2056973" indent="-228552" algn="l" defTabSz="457105"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SimSun" panose="02010600030101010101" pitchFamily="2" charset="-122"/>
        <a:cs typeface="+mn-cs"/>
      </a:defRPr>
    </a:lvl5pPr>
    <a:lvl6pPr marL="2285526" algn="l" defTabSz="914210" rtl="0" eaLnBrk="1" latinLnBrk="0" hangingPunct="1">
      <a:defRPr kern="1200">
        <a:solidFill>
          <a:schemeClr val="tx1"/>
        </a:solidFill>
        <a:latin typeface="Arial" panose="020B0604020202020204" pitchFamily="34" charset="0"/>
        <a:ea typeface="SimSun" panose="02010600030101010101" pitchFamily="2" charset="-122"/>
        <a:cs typeface="+mn-cs"/>
      </a:defRPr>
    </a:lvl6pPr>
    <a:lvl7pPr marL="2742632" algn="l" defTabSz="914210" rtl="0" eaLnBrk="1" latinLnBrk="0" hangingPunct="1">
      <a:defRPr kern="1200">
        <a:solidFill>
          <a:schemeClr val="tx1"/>
        </a:solidFill>
        <a:latin typeface="Arial" panose="020B0604020202020204" pitchFamily="34" charset="0"/>
        <a:ea typeface="SimSun" panose="02010600030101010101" pitchFamily="2" charset="-122"/>
        <a:cs typeface="+mn-cs"/>
      </a:defRPr>
    </a:lvl7pPr>
    <a:lvl8pPr marL="3199737" algn="l" defTabSz="914210" rtl="0" eaLnBrk="1" latinLnBrk="0" hangingPunct="1">
      <a:defRPr kern="1200">
        <a:solidFill>
          <a:schemeClr val="tx1"/>
        </a:solidFill>
        <a:latin typeface="Arial" panose="020B0604020202020204" pitchFamily="34" charset="0"/>
        <a:ea typeface="SimSun" panose="02010600030101010101" pitchFamily="2" charset="-122"/>
        <a:cs typeface="+mn-cs"/>
      </a:defRPr>
    </a:lvl8pPr>
    <a:lvl9pPr marL="3656842" algn="l" defTabSz="914210" rtl="0" eaLnBrk="1" latinLnBrk="0" hangingPunct="1">
      <a:defRPr kern="1200">
        <a:solidFill>
          <a:schemeClr val="tx1"/>
        </a:solidFill>
        <a:latin typeface="Arial" panose="020B0604020202020204" pitchFamily="34" charset="0"/>
        <a:ea typeface="SimSun"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mants Felsbergs" initials="IF" lastIdx="29" clrIdx="0"/>
  <p:cmAuthor id="1" name="Jānis Dzalbe" initials="JD"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FEFFB"/>
    <a:srgbClr val="F3F3FF"/>
    <a:srgbClr val="F7F7FF"/>
    <a:srgbClr val="EBEBFF"/>
    <a:srgbClr val="E7E7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78" autoAdjust="0"/>
    <p:restoredTop sz="86441" autoAdjust="0"/>
  </p:normalViewPr>
  <p:slideViewPr>
    <p:cSldViewPr>
      <p:cViewPr>
        <p:scale>
          <a:sx n="60" d="100"/>
          <a:sy n="60" d="100"/>
        </p:scale>
        <p:origin x="-1086" y="-162"/>
      </p:cViewPr>
      <p:guideLst>
        <p:guide orient="horz" pos="2381"/>
        <p:guide pos="3175"/>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lv-LV" noProof="0" smtClean="0"/>
          </a:p>
        </p:txBody>
      </p:sp>
      <p:sp>
        <p:nvSpPr>
          <p:cNvPr id="2051"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SimSun" charset="-122"/>
              </a:defRPr>
            </a:lvl1pPr>
          </a:lstStyle>
          <a:p>
            <a:pPr>
              <a:defRPr/>
            </a:pPr>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fld id="{DD0EF1CA-87E3-42DF-834B-BBB9FE4E38A3}" type="slidenum">
              <a:rPr lang="en-US" altLang="lv-LV"/>
              <a:pPr/>
              <a:t>‹#›</a:t>
            </a:fld>
            <a:endParaRPr lang="en-US" altLang="lv-LV"/>
          </a:p>
        </p:txBody>
      </p:sp>
    </p:spTree>
    <p:extLst>
      <p:ext uri="{BB962C8B-B14F-4D97-AF65-F5344CB8AC3E}">
        <p14:creationId xmlns:p14="http://schemas.microsoft.com/office/powerpoint/2010/main" val="1695846338"/>
      </p:ext>
    </p:extLst>
  </p:cSld>
  <p:clrMap bg1="lt1" tx1="dk1" bg2="lt2" tx2="dk2" accent1="accent1" accent2="accent2" accent3="accent3" accent4="accent4" accent5="accent5" accent6="accent6" hlink="hlink" folHlink="folHlink"/>
  <p:notesStyle>
    <a:lvl1pPr algn="l" defTabSz="45710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796" indent="-285692" algn="l" defTabSz="45710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2762" indent="-228552" algn="l" defTabSz="45710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599868" indent="-228552" algn="l" defTabSz="45710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6973" indent="-228552" algn="l" defTabSz="45710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5526" algn="l" defTabSz="914210" rtl="0" eaLnBrk="1" latinLnBrk="0" hangingPunct="1">
      <a:defRPr sz="1200" kern="1200">
        <a:solidFill>
          <a:schemeClr val="tx1"/>
        </a:solidFill>
        <a:latin typeface="+mn-lt"/>
        <a:ea typeface="+mn-ea"/>
        <a:cs typeface="+mn-cs"/>
      </a:defRPr>
    </a:lvl6pPr>
    <a:lvl7pPr marL="2742632" algn="l" defTabSz="914210" rtl="0" eaLnBrk="1" latinLnBrk="0" hangingPunct="1">
      <a:defRPr sz="1200" kern="1200">
        <a:solidFill>
          <a:schemeClr val="tx1"/>
        </a:solidFill>
        <a:latin typeface="+mn-lt"/>
        <a:ea typeface="+mn-ea"/>
        <a:cs typeface="+mn-cs"/>
      </a:defRPr>
    </a:lvl7pPr>
    <a:lvl8pPr marL="3199737" algn="l" defTabSz="914210" rtl="0" eaLnBrk="1" latinLnBrk="0" hangingPunct="1">
      <a:defRPr sz="1200" kern="1200">
        <a:solidFill>
          <a:schemeClr val="tx1"/>
        </a:solidFill>
        <a:latin typeface="+mn-lt"/>
        <a:ea typeface="+mn-ea"/>
        <a:cs typeface="+mn-cs"/>
      </a:defRPr>
    </a:lvl8pPr>
    <a:lvl9pPr marL="3656842" algn="l" defTabSz="9142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721547" algn="l"/>
                <a:tab pos="1443092" algn="l"/>
                <a:tab pos="2164639" algn="l"/>
                <a:tab pos="2886184" algn="l"/>
              </a:tabLst>
              <a:defRPr>
                <a:solidFill>
                  <a:schemeClr val="tx1"/>
                </a:solidFill>
                <a:latin typeface="Arial" charset="0"/>
                <a:ea typeface="SimSun" charset="0"/>
                <a:cs typeface="SimSun" charset="0"/>
              </a:defRPr>
            </a:lvl1pPr>
            <a:lvl2pPr eaLnBrk="0">
              <a:tabLst>
                <a:tab pos="721547" algn="l"/>
                <a:tab pos="1443092" algn="l"/>
                <a:tab pos="2164639" algn="l"/>
                <a:tab pos="2886184" algn="l"/>
              </a:tabLst>
              <a:defRPr>
                <a:solidFill>
                  <a:schemeClr val="tx1"/>
                </a:solidFill>
                <a:latin typeface="Arial" charset="0"/>
                <a:ea typeface="SimSun" charset="0"/>
                <a:cs typeface="SimSun" charset="0"/>
              </a:defRPr>
            </a:lvl2pPr>
            <a:lvl3pPr eaLnBrk="0">
              <a:tabLst>
                <a:tab pos="721547" algn="l"/>
                <a:tab pos="1443092" algn="l"/>
                <a:tab pos="2164639" algn="l"/>
                <a:tab pos="2886184" algn="l"/>
              </a:tabLst>
              <a:defRPr>
                <a:solidFill>
                  <a:schemeClr val="tx1"/>
                </a:solidFill>
                <a:latin typeface="Arial" charset="0"/>
                <a:ea typeface="SimSun" charset="0"/>
                <a:cs typeface="SimSun" charset="0"/>
              </a:defRPr>
            </a:lvl3pPr>
            <a:lvl4pPr eaLnBrk="0">
              <a:tabLst>
                <a:tab pos="721547" algn="l"/>
                <a:tab pos="1443092" algn="l"/>
                <a:tab pos="2164639" algn="l"/>
                <a:tab pos="2886184" algn="l"/>
              </a:tabLst>
              <a:defRPr>
                <a:solidFill>
                  <a:schemeClr val="tx1"/>
                </a:solidFill>
                <a:latin typeface="Arial" charset="0"/>
                <a:ea typeface="SimSun" charset="0"/>
                <a:cs typeface="SimSun" charset="0"/>
              </a:defRPr>
            </a:lvl4pPr>
            <a:lvl5pPr eaLnBrk="0">
              <a:tabLst>
                <a:tab pos="721547" algn="l"/>
                <a:tab pos="1443092" algn="l"/>
                <a:tab pos="2164639" algn="l"/>
                <a:tab pos="2886184" algn="l"/>
              </a:tabLst>
              <a:defRPr>
                <a:solidFill>
                  <a:schemeClr val="tx1"/>
                </a:solidFill>
                <a:latin typeface="Arial" charset="0"/>
                <a:ea typeface="SimSun" charset="0"/>
                <a:cs typeface="SimSun" charset="0"/>
              </a:defRPr>
            </a:lvl5pPr>
            <a:lvl6pPr marL="2506422" indent="-227856" eaLnBrk="0" fontAlgn="base" hangingPunct="0">
              <a:lnSpc>
                <a:spcPct val="93000"/>
              </a:lnSpc>
              <a:spcBef>
                <a:spcPct val="0"/>
              </a:spcBef>
              <a:spcAft>
                <a:spcPct val="0"/>
              </a:spcAft>
              <a:buClr>
                <a:srgbClr val="000000"/>
              </a:buClr>
              <a:buSzPct val="100000"/>
              <a:buFont typeface="Times New Roman" charset="0"/>
              <a:tabLst>
                <a:tab pos="721547" algn="l"/>
                <a:tab pos="1443092" algn="l"/>
                <a:tab pos="2164639" algn="l"/>
                <a:tab pos="2886184" algn="l"/>
              </a:tabLst>
              <a:defRPr>
                <a:solidFill>
                  <a:schemeClr val="tx1"/>
                </a:solidFill>
                <a:latin typeface="Arial" charset="0"/>
                <a:ea typeface="SimSun" charset="0"/>
                <a:cs typeface="SimSun" charset="0"/>
              </a:defRPr>
            </a:lvl6pPr>
            <a:lvl7pPr marL="2962138" indent="-227856" eaLnBrk="0" fontAlgn="base" hangingPunct="0">
              <a:lnSpc>
                <a:spcPct val="93000"/>
              </a:lnSpc>
              <a:spcBef>
                <a:spcPct val="0"/>
              </a:spcBef>
              <a:spcAft>
                <a:spcPct val="0"/>
              </a:spcAft>
              <a:buClr>
                <a:srgbClr val="000000"/>
              </a:buClr>
              <a:buSzPct val="100000"/>
              <a:buFont typeface="Times New Roman" charset="0"/>
              <a:tabLst>
                <a:tab pos="721547" algn="l"/>
                <a:tab pos="1443092" algn="l"/>
                <a:tab pos="2164639" algn="l"/>
                <a:tab pos="2886184" algn="l"/>
              </a:tabLst>
              <a:defRPr>
                <a:solidFill>
                  <a:schemeClr val="tx1"/>
                </a:solidFill>
                <a:latin typeface="Arial" charset="0"/>
                <a:ea typeface="SimSun" charset="0"/>
                <a:cs typeface="SimSun" charset="0"/>
              </a:defRPr>
            </a:lvl7pPr>
            <a:lvl8pPr marL="3417851" indent="-227856" eaLnBrk="0" fontAlgn="base" hangingPunct="0">
              <a:lnSpc>
                <a:spcPct val="93000"/>
              </a:lnSpc>
              <a:spcBef>
                <a:spcPct val="0"/>
              </a:spcBef>
              <a:spcAft>
                <a:spcPct val="0"/>
              </a:spcAft>
              <a:buClr>
                <a:srgbClr val="000000"/>
              </a:buClr>
              <a:buSzPct val="100000"/>
              <a:buFont typeface="Times New Roman" charset="0"/>
              <a:tabLst>
                <a:tab pos="721547" algn="l"/>
                <a:tab pos="1443092" algn="l"/>
                <a:tab pos="2164639" algn="l"/>
                <a:tab pos="2886184" algn="l"/>
              </a:tabLst>
              <a:defRPr>
                <a:solidFill>
                  <a:schemeClr val="tx1"/>
                </a:solidFill>
                <a:latin typeface="Arial" charset="0"/>
                <a:ea typeface="SimSun" charset="0"/>
                <a:cs typeface="SimSun" charset="0"/>
              </a:defRPr>
            </a:lvl8pPr>
            <a:lvl9pPr marL="3873563" indent="-227856" eaLnBrk="0" fontAlgn="base" hangingPunct="0">
              <a:lnSpc>
                <a:spcPct val="93000"/>
              </a:lnSpc>
              <a:spcBef>
                <a:spcPct val="0"/>
              </a:spcBef>
              <a:spcAft>
                <a:spcPct val="0"/>
              </a:spcAft>
              <a:buClr>
                <a:srgbClr val="000000"/>
              </a:buClr>
              <a:buSzPct val="100000"/>
              <a:buFont typeface="Times New Roman" charset="0"/>
              <a:tabLst>
                <a:tab pos="721547" algn="l"/>
                <a:tab pos="1443092" algn="l"/>
                <a:tab pos="2164639" algn="l"/>
                <a:tab pos="2886184" algn="l"/>
              </a:tabLst>
              <a:defRPr>
                <a:solidFill>
                  <a:schemeClr val="tx1"/>
                </a:solidFill>
                <a:latin typeface="Arial" charset="0"/>
                <a:ea typeface="SimSun" charset="0"/>
                <a:cs typeface="SimSun" charset="0"/>
              </a:defRPr>
            </a:lvl9pPr>
          </a:lstStyle>
          <a:p>
            <a:pPr eaLnBrk="1">
              <a:defRPr/>
            </a:pPr>
            <a:fld id="{5ECB42FC-27B4-47D5-AC52-7869B66921EB}" type="slidenum">
              <a:rPr lang="en-US" smtClean="0">
                <a:solidFill>
                  <a:srgbClr val="000000"/>
                </a:solidFill>
                <a:latin typeface="Times New Roman" charset="0"/>
              </a:rPr>
              <a:pPr eaLnBrk="1">
                <a:defRPr/>
              </a:pPr>
              <a:t>1</a:t>
            </a:fld>
            <a:endParaRPr lang="en-US" smtClean="0">
              <a:solidFill>
                <a:srgbClr val="000000"/>
              </a:solidFill>
              <a:latin typeface="Times New Roman" charset="0"/>
            </a:endParaRPr>
          </a:p>
        </p:txBody>
      </p:sp>
      <p:sp>
        <p:nvSpPr>
          <p:cNvPr id="29699" name="Rectangle 1"/>
          <p:cNvSpPr>
            <a:spLocks noGrp="1" noRot="1" noChangeAspect="1" noChangeArrowheads="1" noTextEdit="1"/>
          </p:cNvSpPr>
          <p:nvPr>
            <p:ph type="sldImg"/>
          </p:nvPr>
        </p:nvSpPr>
        <p:spPr bwMode="auto">
          <a:xfrm>
            <a:off x="1370013" y="762000"/>
            <a:ext cx="5032375" cy="37734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bwMode="auto">
          <a:xfrm>
            <a:off x="778693" y="4777458"/>
            <a:ext cx="6216830" cy="4524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endParaRPr lang="lv-LV" altLang="lv-LV"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0" i="0" kern="1200" dirty="0" smtClean="0">
                <a:solidFill>
                  <a:srgbClr val="000000"/>
                </a:solidFill>
                <a:effectLst/>
                <a:latin typeface="Times New Roman" pitchFamily="16" charset="0"/>
                <a:ea typeface="+mn-ea"/>
                <a:cs typeface="+mn-cs"/>
              </a:rPr>
              <a:t>The idea of this economic accounting originated with Jules </a:t>
            </a:r>
            <a:r>
              <a:rPr lang="en-US" sz="1050" b="0" i="0" kern="1200" dirty="0" err="1" smtClean="0">
                <a:solidFill>
                  <a:srgbClr val="000000"/>
                </a:solidFill>
                <a:effectLst/>
                <a:latin typeface="Times New Roman" pitchFamily="16" charset="0"/>
                <a:ea typeface="+mn-ea"/>
                <a:cs typeface="+mn-cs"/>
              </a:rPr>
              <a:t>Dupuit</a:t>
            </a:r>
            <a:r>
              <a:rPr lang="en-US" sz="1050" b="0" i="0" kern="1200" dirty="0" smtClean="0">
                <a:solidFill>
                  <a:srgbClr val="000000"/>
                </a:solidFill>
                <a:effectLst/>
                <a:latin typeface="Times New Roman" pitchFamily="16" charset="0"/>
                <a:ea typeface="+mn-ea"/>
                <a:cs typeface="+mn-cs"/>
              </a:rPr>
              <a:t>, a French engineer whose 1848 article is still worth reading. The British economist, Alfred Marshall, formulated some of the formal concepts that are at the foundation of CBA. But the practical development of CBA came as a result of the impetus provided by the Federal Navigation Act of 1936. This act required that the U.S. Corps of Engineers carry out projects for the improvement of the waterway system when the total benefits of a project </a:t>
            </a:r>
            <a:r>
              <a:rPr lang="en-US" sz="1050" b="0" i="0" u="sng" kern="1200" dirty="0" smtClean="0">
                <a:solidFill>
                  <a:srgbClr val="000000"/>
                </a:solidFill>
                <a:effectLst/>
                <a:latin typeface="Times New Roman" pitchFamily="16" charset="0"/>
                <a:ea typeface="+mn-ea"/>
                <a:cs typeface="+mn-cs"/>
              </a:rPr>
              <a:t>to whomsoever they accrue</a:t>
            </a:r>
            <a:r>
              <a:rPr lang="en-US" sz="1050" b="0" i="0" kern="1200" dirty="0" smtClean="0">
                <a:solidFill>
                  <a:srgbClr val="000000"/>
                </a:solidFill>
                <a:effectLst/>
                <a:latin typeface="Times New Roman" pitchFamily="16" charset="0"/>
                <a:ea typeface="+mn-ea"/>
                <a:cs typeface="+mn-cs"/>
              </a:rPr>
              <a:t> exceed the costs of that project. Thus, the Corps of Engineers had created systematic methods for measuring such benefits and costs. The engineers of the Corps did this without much, if any, assistance from the economics profession. It wasn't until about twenty years later in the 1950's that economists tried to provide a rigorous, consistent set of methods for measuring benefits and costs and deciding whether a project is worthwhile. Some technical issues of CBA have not been wholly resolved even now but the fundamental presented in the following are well established.</a:t>
            </a:r>
            <a:r>
              <a:rPr lang="lv-LV" sz="1050" b="0" i="0" kern="1200" dirty="0" smtClean="0">
                <a:solidFill>
                  <a:srgbClr val="000000"/>
                </a:solidFill>
                <a:effectLst/>
                <a:latin typeface="Times New Roman" pitchFamily="16" charset="0"/>
                <a:ea typeface="+mn-ea"/>
                <a:cs typeface="+mn-cs"/>
              </a:rPr>
              <a:t> (link:</a:t>
            </a:r>
            <a:r>
              <a:rPr lang="lv-LV" sz="1050" b="0" i="0" kern="1200" baseline="0" dirty="0" smtClean="0">
                <a:solidFill>
                  <a:srgbClr val="000000"/>
                </a:solidFill>
                <a:effectLst/>
                <a:latin typeface="Times New Roman" pitchFamily="16" charset="0"/>
                <a:ea typeface="+mn-ea"/>
                <a:cs typeface="+mn-cs"/>
              </a:rPr>
              <a:t> </a:t>
            </a:r>
            <a:r>
              <a:rPr lang="lv-LV" sz="1050" b="1" i="1" kern="1200" baseline="0" dirty="0" smtClean="0">
                <a:solidFill>
                  <a:srgbClr val="FF0000"/>
                </a:solidFill>
                <a:effectLst/>
                <a:latin typeface="Times New Roman" pitchFamily="16" charset="0"/>
                <a:ea typeface="+mn-ea"/>
                <a:cs typeface="+mn-cs"/>
              </a:rPr>
              <a:t>http://www.sjsu.edu/faculty/watkins/cba.htm</a:t>
            </a:r>
            <a:r>
              <a:rPr lang="lv-LV" sz="1050" b="0" i="0" kern="1200" baseline="0" dirty="0" smtClean="0">
                <a:solidFill>
                  <a:srgbClr val="000000"/>
                </a:solidFill>
                <a:effectLst/>
                <a:latin typeface="Times New Roman" pitchFamily="16" charset="0"/>
                <a:ea typeface="+mn-ea"/>
                <a:cs typeface="+mn-cs"/>
              </a:rPr>
              <a:t>)</a:t>
            </a:r>
            <a:endParaRPr lang="lv-LV" sz="1050" b="0" dirty="0"/>
          </a:p>
        </p:txBody>
      </p:sp>
      <p:sp>
        <p:nvSpPr>
          <p:cNvPr id="4" name="Slide Number Placeholder 3"/>
          <p:cNvSpPr>
            <a:spLocks noGrp="1"/>
          </p:cNvSpPr>
          <p:nvPr>
            <p:ph type="sldNum" idx="10"/>
          </p:nvPr>
        </p:nvSpPr>
        <p:spPr/>
        <p:txBody>
          <a:bodyPr/>
          <a:lstStyle/>
          <a:p>
            <a:fld id="{DD0EF1CA-87E3-42DF-834B-BBB9FE4E38A3}" type="slidenum">
              <a:rPr lang="en-US" altLang="lv-LV" smtClean="0"/>
              <a:pPr/>
              <a:t>4</a:t>
            </a:fld>
            <a:endParaRPr lang="en-US" altLang="lv-LV"/>
          </a:p>
        </p:txBody>
      </p:sp>
    </p:spTree>
    <p:extLst>
      <p:ext uri="{BB962C8B-B14F-4D97-AF65-F5344CB8AC3E}">
        <p14:creationId xmlns:p14="http://schemas.microsoft.com/office/powerpoint/2010/main" val="280139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lv-LV"/>
          </a:p>
        </p:txBody>
      </p:sp>
      <p:sp>
        <p:nvSpPr>
          <p:cNvPr id="3" name="Subtitle 2"/>
          <p:cNvSpPr>
            <a:spLocks noGrp="1"/>
          </p:cNvSpPr>
          <p:nvPr>
            <p:ph type="subTitle" idx="1"/>
          </p:nvPr>
        </p:nvSpPr>
        <p:spPr>
          <a:xfrm>
            <a:off x="1512888" y="4283075"/>
            <a:ext cx="7056438" cy="1931987"/>
          </a:xfrm>
        </p:spPr>
        <p:txBody>
          <a:bodyPr/>
          <a:lstStyle>
            <a:lvl1pPr marL="0" indent="0" algn="ctr">
              <a:buNone/>
              <a:defRPr/>
            </a:lvl1pPr>
            <a:lvl2pPr marL="457105" indent="0" algn="ctr">
              <a:buNone/>
              <a:defRPr/>
            </a:lvl2pPr>
            <a:lvl3pPr marL="914210" indent="0" algn="ctr">
              <a:buNone/>
              <a:defRPr/>
            </a:lvl3pPr>
            <a:lvl4pPr marL="1371315" indent="0" algn="ctr">
              <a:buNone/>
              <a:defRPr/>
            </a:lvl4pPr>
            <a:lvl5pPr marL="1828420" indent="0" algn="ctr">
              <a:buNone/>
              <a:defRPr/>
            </a:lvl5pPr>
            <a:lvl6pPr marL="2285526" indent="0" algn="ctr">
              <a:buNone/>
              <a:defRPr/>
            </a:lvl6pPr>
            <a:lvl7pPr marL="2742632" indent="0" algn="ctr">
              <a:buNone/>
              <a:defRPr/>
            </a:lvl7pPr>
            <a:lvl8pPr marL="3199737" indent="0" algn="ctr">
              <a:buNone/>
              <a:defRPr/>
            </a:lvl8pPr>
            <a:lvl9pPr marL="3656842" indent="0" algn="ctr">
              <a:buNone/>
              <a:defRPr/>
            </a:lvl9pPr>
          </a:lstStyle>
          <a:p>
            <a:r>
              <a:rPr lang="en-US" smtClean="0"/>
              <a:t>Click to edit Master subtitle style</a:t>
            </a:r>
            <a:endParaRPr lang="lv-LV"/>
          </a:p>
        </p:txBody>
      </p:sp>
    </p:spTree>
    <p:extLst>
      <p:ext uri="{BB962C8B-B14F-4D97-AF65-F5344CB8AC3E}">
        <p14:creationId xmlns:p14="http://schemas.microsoft.com/office/powerpoint/2010/main" val="98881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191140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7"/>
            <a:ext cx="2266950" cy="645477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503238" y="301627"/>
            <a:ext cx="6650038"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428078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66275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2"/>
            <a:ext cx="8567738" cy="15017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105" indent="0">
              <a:buNone/>
              <a:defRPr sz="1800"/>
            </a:lvl2pPr>
            <a:lvl3pPr marL="914210" indent="0">
              <a:buNone/>
              <a:defRPr sz="1700"/>
            </a:lvl3pPr>
            <a:lvl4pPr marL="1371315" indent="0">
              <a:buNone/>
              <a:defRPr sz="1400"/>
            </a:lvl4pPr>
            <a:lvl5pPr marL="1828420" indent="0">
              <a:buNone/>
              <a:defRPr sz="1400"/>
            </a:lvl5pPr>
            <a:lvl6pPr marL="2285526" indent="0">
              <a:buNone/>
              <a:defRPr sz="1400"/>
            </a:lvl6pPr>
            <a:lvl7pPr marL="2742632" indent="0">
              <a:buNone/>
              <a:defRPr sz="1400"/>
            </a:lvl7pPr>
            <a:lvl8pPr marL="3199737" indent="0">
              <a:buNone/>
              <a:defRPr sz="1400"/>
            </a:lvl8pPr>
            <a:lvl9pPr marL="3656842" indent="0">
              <a:buNone/>
              <a:defRPr sz="1400"/>
            </a:lvl9pPr>
          </a:lstStyle>
          <a:p>
            <a:pPr lvl="0"/>
            <a:r>
              <a:rPr lang="en-US" smtClean="0"/>
              <a:t>Click to edit Master text styles</a:t>
            </a:r>
          </a:p>
        </p:txBody>
      </p:sp>
    </p:spTree>
    <p:extLst>
      <p:ext uri="{BB962C8B-B14F-4D97-AF65-F5344CB8AC3E}">
        <p14:creationId xmlns:p14="http://schemas.microsoft.com/office/powerpoint/2010/main" val="119396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503238" y="1768477"/>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5113338" y="1768477"/>
            <a:ext cx="4459288"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2530229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7" y="303215"/>
            <a:ext cx="9072563" cy="1258887"/>
          </a:xfrm>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105" indent="0">
              <a:buNone/>
              <a:defRPr sz="2000" b="1"/>
            </a:lvl2pPr>
            <a:lvl3pPr marL="914210" indent="0">
              <a:buNone/>
              <a:defRPr sz="1800" b="1"/>
            </a:lvl3pPr>
            <a:lvl4pPr marL="1371315" indent="0">
              <a:buNone/>
              <a:defRPr sz="1700" b="1"/>
            </a:lvl4pPr>
            <a:lvl5pPr marL="1828420" indent="0">
              <a:buNone/>
              <a:defRPr sz="1700" b="1"/>
            </a:lvl5pPr>
            <a:lvl6pPr marL="2285526" indent="0">
              <a:buNone/>
              <a:defRPr sz="1700" b="1"/>
            </a:lvl6pPr>
            <a:lvl7pPr marL="2742632" indent="0">
              <a:buNone/>
              <a:defRPr sz="1700" b="1"/>
            </a:lvl7pPr>
            <a:lvl8pPr marL="3199737" indent="0">
              <a:buNone/>
              <a:defRPr sz="1700" b="1"/>
            </a:lvl8pPr>
            <a:lvl9pPr marL="3656842"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5121277" y="1692275"/>
            <a:ext cx="4456113" cy="704850"/>
          </a:xfrm>
        </p:spPr>
        <p:txBody>
          <a:bodyPr anchor="b"/>
          <a:lstStyle>
            <a:lvl1pPr marL="0" indent="0">
              <a:buNone/>
              <a:defRPr sz="2400" b="1"/>
            </a:lvl1pPr>
            <a:lvl2pPr marL="457105" indent="0">
              <a:buNone/>
              <a:defRPr sz="2000" b="1"/>
            </a:lvl2pPr>
            <a:lvl3pPr marL="914210" indent="0">
              <a:buNone/>
              <a:defRPr sz="1800" b="1"/>
            </a:lvl3pPr>
            <a:lvl4pPr marL="1371315" indent="0">
              <a:buNone/>
              <a:defRPr sz="1700" b="1"/>
            </a:lvl4pPr>
            <a:lvl5pPr marL="1828420" indent="0">
              <a:buNone/>
              <a:defRPr sz="1700" b="1"/>
            </a:lvl5pPr>
            <a:lvl6pPr marL="2285526" indent="0">
              <a:buNone/>
              <a:defRPr sz="1700" b="1"/>
            </a:lvl6pPr>
            <a:lvl7pPr marL="2742632" indent="0">
              <a:buNone/>
              <a:defRPr sz="1700" b="1"/>
            </a:lvl7pPr>
            <a:lvl8pPr marL="3199737" indent="0">
              <a:buNone/>
              <a:defRPr sz="1700" b="1"/>
            </a:lvl8pPr>
            <a:lvl9pPr marL="3656842"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5121277" y="2397125"/>
            <a:ext cx="4456113" cy="4356100"/>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Tree>
    <p:extLst>
      <p:ext uri="{BB962C8B-B14F-4D97-AF65-F5344CB8AC3E}">
        <p14:creationId xmlns:p14="http://schemas.microsoft.com/office/powerpoint/2010/main" val="223578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Tree>
    <p:extLst>
      <p:ext uri="{BB962C8B-B14F-4D97-AF65-F5344CB8AC3E}">
        <p14:creationId xmlns:p14="http://schemas.microsoft.com/office/powerpoint/2010/main" val="337820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241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941765" y="301627"/>
            <a:ext cx="5635625" cy="6451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504825" y="1581152"/>
            <a:ext cx="3316288" cy="5172075"/>
          </a:xfrm>
        </p:spPr>
        <p:txBody>
          <a:bodyPr/>
          <a:lstStyle>
            <a:lvl1pPr marL="0" indent="0">
              <a:buNone/>
              <a:defRPr sz="1400"/>
            </a:lvl1pPr>
            <a:lvl2pPr marL="457105" indent="0">
              <a:buNone/>
              <a:defRPr sz="1200"/>
            </a:lvl2pPr>
            <a:lvl3pPr marL="914210" indent="0">
              <a:buNone/>
              <a:defRPr sz="1000"/>
            </a:lvl3pPr>
            <a:lvl4pPr marL="1371315" indent="0">
              <a:buNone/>
              <a:defRPr sz="900"/>
            </a:lvl4pPr>
            <a:lvl5pPr marL="1828420" indent="0">
              <a:buNone/>
              <a:defRPr sz="900"/>
            </a:lvl5pPr>
            <a:lvl6pPr marL="2285526" indent="0">
              <a:buNone/>
              <a:defRPr sz="900"/>
            </a:lvl6pPr>
            <a:lvl7pPr marL="2742632" indent="0">
              <a:buNone/>
              <a:defRPr sz="900"/>
            </a:lvl7pPr>
            <a:lvl8pPr marL="3199737" indent="0">
              <a:buNone/>
              <a:defRPr sz="900"/>
            </a:lvl8pPr>
            <a:lvl9pPr marL="3656842" indent="0">
              <a:buNone/>
              <a:defRPr sz="900"/>
            </a:lvl9pPr>
          </a:lstStyle>
          <a:p>
            <a:pPr lvl="0"/>
            <a:r>
              <a:rPr lang="en-US" smtClean="0"/>
              <a:t>Click to edit Master text styles</a:t>
            </a:r>
          </a:p>
        </p:txBody>
      </p:sp>
    </p:spTree>
    <p:extLst>
      <p:ext uri="{BB962C8B-B14F-4D97-AF65-F5344CB8AC3E}">
        <p14:creationId xmlns:p14="http://schemas.microsoft.com/office/powerpoint/2010/main" val="327837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40" y="5291140"/>
            <a:ext cx="6048375" cy="625475"/>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976440" y="674688"/>
            <a:ext cx="6048375" cy="4537075"/>
          </a:xfrm>
        </p:spPr>
        <p:txBody>
          <a:bodyPr/>
          <a:lstStyle>
            <a:lvl1pPr marL="0" indent="0">
              <a:buNone/>
              <a:defRPr sz="3200"/>
            </a:lvl1pPr>
            <a:lvl2pPr marL="457105" indent="0">
              <a:buNone/>
              <a:defRPr sz="2800"/>
            </a:lvl2pPr>
            <a:lvl3pPr marL="914210" indent="0">
              <a:buNone/>
              <a:defRPr sz="2400"/>
            </a:lvl3pPr>
            <a:lvl4pPr marL="1371315" indent="0">
              <a:buNone/>
              <a:defRPr sz="2000"/>
            </a:lvl4pPr>
            <a:lvl5pPr marL="1828420" indent="0">
              <a:buNone/>
              <a:defRPr sz="2000"/>
            </a:lvl5pPr>
            <a:lvl6pPr marL="2285526" indent="0">
              <a:buNone/>
              <a:defRPr sz="2000"/>
            </a:lvl6pPr>
            <a:lvl7pPr marL="2742632" indent="0">
              <a:buNone/>
              <a:defRPr sz="2000"/>
            </a:lvl7pPr>
            <a:lvl8pPr marL="3199737" indent="0">
              <a:buNone/>
              <a:defRPr sz="2000"/>
            </a:lvl8pPr>
            <a:lvl9pPr marL="3656842" indent="0">
              <a:buNone/>
              <a:defRPr sz="2000"/>
            </a:lvl9pPr>
          </a:lstStyle>
          <a:p>
            <a:pPr lvl="0"/>
            <a:endParaRPr lang="lv-LV" noProof="0" smtClean="0"/>
          </a:p>
        </p:txBody>
      </p:sp>
      <p:sp>
        <p:nvSpPr>
          <p:cNvPr id="4" name="Text Placeholder 3"/>
          <p:cNvSpPr>
            <a:spLocks noGrp="1"/>
          </p:cNvSpPr>
          <p:nvPr>
            <p:ph type="body" sz="half" idx="2"/>
          </p:nvPr>
        </p:nvSpPr>
        <p:spPr>
          <a:xfrm>
            <a:off x="1976440" y="5916613"/>
            <a:ext cx="6048375" cy="887412"/>
          </a:xfrm>
        </p:spPr>
        <p:txBody>
          <a:bodyPr/>
          <a:lstStyle>
            <a:lvl1pPr marL="0" indent="0">
              <a:buNone/>
              <a:defRPr sz="1400"/>
            </a:lvl1pPr>
            <a:lvl2pPr marL="457105" indent="0">
              <a:buNone/>
              <a:defRPr sz="1200"/>
            </a:lvl2pPr>
            <a:lvl3pPr marL="914210" indent="0">
              <a:buNone/>
              <a:defRPr sz="1000"/>
            </a:lvl3pPr>
            <a:lvl4pPr marL="1371315" indent="0">
              <a:buNone/>
              <a:defRPr sz="900"/>
            </a:lvl4pPr>
            <a:lvl5pPr marL="1828420" indent="0">
              <a:buNone/>
              <a:defRPr sz="900"/>
            </a:lvl5pPr>
            <a:lvl6pPr marL="2285526" indent="0">
              <a:buNone/>
              <a:defRPr sz="900"/>
            </a:lvl6pPr>
            <a:lvl7pPr marL="2742632" indent="0">
              <a:buNone/>
              <a:defRPr sz="900"/>
            </a:lvl7pPr>
            <a:lvl8pPr marL="3199737" indent="0">
              <a:buNone/>
              <a:defRPr sz="900"/>
            </a:lvl8pPr>
            <a:lvl9pPr marL="3656842" indent="0">
              <a:buNone/>
              <a:defRPr sz="900"/>
            </a:lvl9pPr>
          </a:lstStyle>
          <a:p>
            <a:pPr lvl="0"/>
            <a:r>
              <a:rPr lang="en-US" smtClean="0"/>
              <a:t>Click to edit Master text styles</a:t>
            </a:r>
          </a:p>
        </p:txBody>
      </p:sp>
    </p:spTree>
    <p:extLst>
      <p:ext uri="{BB962C8B-B14F-4D97-AF65-F5344CB8AC3E}">
        <p14:creationId xmlns:p14="http://schemas.microsoft.com/office/powerpoint/2010/main" val="111790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0079038"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Rectangle 2"/>
          <p:cNvSpPr>
            <a:spLocks noGrp="1" noChangeArrowheads="1"/>
          </p:cNvSpPr>
          <p:nvPr>
            <p:ph type="body" idx="1"/>
          </p:nvPr>
        </p:nvSpPr>
        <p:spPr bwMode="auto">
          <a:xfrm>
            <a:off x="503238" y="1768477"/>
            <a:ext cx="9069388"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lv-LV" smtClean="0"/>
              <a:t>Click to edit the outline text format</a:t>
            </a:r>
          </a:p>
          <a:p>
            <a:pPr lvl="1"/>
            <a:r>
              <a:rPr lang="en-GB" altLang="lv-LV" smtClean="0"/>
              <a:t>Second Outline Level</a:t>
            </a:r>
          </a:p>
          <a:p>
            <a:pPr lvl="2"/>
            <a:r>
              <a:rPr lang="en-GB" altLang="lv-LV" smtClean="0"/>
              <a:t>Third Outline Level</a:t>
            </a:r>
          </a:p>
          <a:p>
            <a:pPr lvl="3"/>
            <a:r>
              <a:rPr lang="en-GB" altLang="lv-LV" smtClean="0"/>
              <a:t>Fourth Outline Level</a:t>
            </a:r>
          </a:p>
          <a:p>
            <a:pPr lvl="4"/>
            <a:r>
              <a:rPr lang="en-GB" altLang="lv-LV" smtClean="0"/>
              <a:t>Fifth Outline Level</a:t>
            </a:r>
          </a:p>
          <a:p>
            <a:pPr lvl="4"/>
            <a:r>
              <a:rPr lang="en-GB" altLang="lv-LV" smtClean="0"/>
              <a:t>Sixth Outline Level</a:t>
            </a:r>
          </a:p>
          <a:p>
            <a:pPr lvl="4"/>
            <a:r>
              <a:rPr lang="en-GB" altLang="lv-LV" smtClean="0"/>
              <a:t>Seventh Outline Level</a:t>
            </a:r>
          </a:p>
          <a:p>
            <a:pPr lvl="4"/>
            <a:r>
              <a:rPr lang="en-GB" altLang="lv-LV" smtClean="0"/>
              <a:t>Eighth Outline Level</a:t>
            </a:r>
          </a:p>
          <a:p>
            <a:pPr lvl="4"/>
            <a:r>
              <a:rPr lang="en-GB" altLang="lv-LV" smtClean="0"/>
              <a:t>Ninth Outline Level</a:t>
            </a:r>
          </a:p>
        </p:txBody>
      </p:sp>
      <p:sp>
        <p:nvSpPr>
          <p:cNvPr id="1028" name="Rectangle 3"/>
          <p:cNvSpPr>
            <a:spLocks noGrp="1" noChangeArrowheads="1"/>
          </p:cNvSpPr>
          <p:nvPr>
            <p:ph type="title"/>
          </p:nvPr>
        </p:nvSpPr>
        <p:spPr bwMode="auto">
          <a:xfrm>
            <a:off x="503238" y="301625"/>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lv-LV" smtClean="0"/>
              <a:t>Click to edit the title text format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05"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105"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105"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105"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105"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080" indent="-228552" algn="ctr" defTabSz="457105"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184" indent="-228552" algn="ctr" defTabSz="457105"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8290" indent="-228552" algn="ctr" defTabSz="457105"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5394" indent="-228552" algn="ctr" defTabSz="457105"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p:titleStyle>
    <p:bodyStyle>
      <a:lvl1pPr marL="342830" indent="-342830" algn="l" defTabSz="457105" rtl="0" eaLnBrk="0" fontAlgn="base" hangingPunct="0">
        <a:lnSpc>
          <a:spcPct val="101000"/>
        </a:lnSpc>
        <a:spcBef>
          <a:spcPct val="0"/>
        </a:spcBef>
        <a:spcAft>
          <a:spcPts val="1425"/>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796" indent="-285692" algn="l" defTabSz="457105" rtl="0" eaLnBrk="0" fontAlgn="base" hangingPunct="0">
        <a:lnSpc>
          <a:spcPct val="101000"/>
        </a:lnSpc>
        <a:spcBef>
          <a:spcPct val="0"/>
        </a:spcBef>
        <a:spcAft>
          <a:spcPts val="1138"/>
        </a:spcAft>
        <a:buClr>
          <a:srgbClr val="000000"/>
        </a:buClr>
        <a:buSzPct val="100000"/>
        <a:buFont typeface="Times New Roman" panose="02020603050405020304" pitchFamily="18" charset="0"/>
        <a:defRPr sz="2600">
          <a:solidFill>
            <a:srgbClr val="000000"/>
          </a:solidFill>
          <a:latin typeface="+mn-lt"/>
          <a:ea typeface="+mn-ea"/>
        </a:defRPr>
      </a:lvl2pPr>
      <a:lvl3pPr marL="1142762" indent="-228552" algn="l" defTabSz="457105" rtl="0" eaLnBrk="0" fontAlgn="base" hangingPunct="0">
        <a:lnSpc>
          <a:spcPct val="101000"/>
        </a:lnSpc>
        <a:spcBef>
          <a:spcPct val="0"/>
        </a:spcBef>
        <a:spcAft>
          <a:spcPts val="850"/>
        </a:spcAft>
        <a:buClr>
          <a:srgbClr val="000000"/>
        </a:buClr>
        <a:buSzPct val="100000"/>
        <a:buFont typeface="Times New Roman" panose="02020603050405020304" pitchFamily="18" charset="0"/>
        <a:defRPr sz="2200">
          <a:solidFill>
            <a:srgbClr val="000000"/>
          </a:solidFill>
          <a:latin typeface="+mn-lt"/>
          <a:ea typeface="+mn-ea"/>
        </a:defRPr>
      </a:lvl3pPr>
      <a:lvl4pPr marL="1599868" indent="-228552" algn="l" defTabSz="457105" rtl="0" eaLnBrk="0" fontAlgn="base" hangingPunct="0">
        <a:lnSpc>
          <a:spcPct val="101000"/>
        </a:lnSpc>
        <a:spcBef>
          <a:spcPct val="0"/>
        </a:spcBef>
        <a:spcAft>
          <a:spcPts val="575"/>
        </a:spcAft>
        <a:buClr>
          <a:srgbClr val="000000"/>
        </a:buClr>
        <a:buSzPct val="100000"/>
        <a:buFont typeface="Times New Roman" panose="02020603050405020304" pitchFamily="18" charset="0"/>
        <a:defRPr>
          <a:solidFill>
            <a:srgbClr val="000000"/>
          </a:solidFill>
          <a:latin typeface="+mn-lt"/>
          <a:ea typeface="+mn-ea"/>
        </a:defRPr>
      </a:lvl4pPr>
      <a:lvl5pPr marL="2056973" indent="-228552" algn="l" defTabSz="457105" rtl="0" eaLnBrk="0" fontAlgn="base" hangingPunct="0">
        <a:lnSpc>
          <a:spcPct val="101000"/>
        </a:lnSpc>
        <a:spcBef>
          <a:spcPct val="0"/>
        </a:spcBef>
        <a:spcAft>
          <a:spcPts val="288"/>
        </a:spcAft>
        <a:buClr>
          <a:srgbClr val="000000"/>
        </a:buClr>
        <a:buSzPct val="100000"/>
        <a:buFont typeface="Times New Roman" panose="02020603050405020304" pitchFamily="18" charset="0"/>
        <a:defRPr>
          <a:solidFill>
            <a:srgbClr val="000000"/>
          </a:solidFill>
          <a:latin typeface="+mn-lt"/>
          <a:ea typeface="+mn-ea"/>
        </a:defRPr>
      </a:lvl5pPr>
      <a:lvl6pPr marL="2514080" indent="-228552" algn="l" defTabSz="457105"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6pPr>
      <a:lvl7pPr marL="2971184" indent="-228552" algn="l" defTabSz="457105"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7pPr>
      <a:lvl8pPr marL="3428290" indent="-228552" algn="l" defTabSz="457105"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8pPr>
      <a:lvl9pPr marL="3885394" indent="-228552" algn="l" defTabSz="457105"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9pPr>
    </p:bodyStyle>
    <p:otherStyle>
      <a:defPPr>
        <a:defRPr lang="lv-LV"/>
      </a:defPPr>
      <a:lvl1pPr marL="0" algn="l" defTabSz="914210" rtl="0" eaLnBrk="1" latinLnBrk="0" hangingPunct="1">
        <a:defRPr sz="1800" kern="1200">
          <a:solidFill>
            <a:schemeClr val="tx1"/>
          </a:solidFill>
          <a:latin typeface="+mn-lt"/>
          <a:ea typeface="+mn-ea"/>
          <a:cs typeface="+mn-cs"/>
        </a:defRPr>
      </a:lvl1pPr>
      <a:lvl2pPr marL="457105" algn="l" defTabSz="914210" rtl="0" eaLnBrk="1" latinLnBrk="0" hangingPunct="1">
        <a:defRPr sz="1800" kern="1200">
          <a:solidFill>
            <a:schemeClr val="tx1"/>
          </a:solidFill>
          <a:latin typeface="+mn-lt"/>
          <a:ea typeface="+mn-ea"/>
          <a:cs typeface="+mn-cs"/>
        </a:defRPr>
      </a:lvl2pPr>
      <a:lvl3pPr marL="914210" algn="l" defTabSz="914210" rtl="0" eaLnBrk="1" latinLnBrk="0" hangingPunct="1">
        <a:defRPr sz="1800" kern="1200">
          <a:solidFill>
            <a:schemeClr val="tx1"/>
          </a:solidFill>
          <a:latin typeface="+mn-lt"/>
          <a:ea typeface="+mn-ea"/>
          <a:cs typeface="+mn-cs"/>
        </a:defRPr>
      </a:lvl3pPr>
      <a:lvl4pPr marL="1371315" algn="l" defTabSz="914210" rtl="0" eaLnBrk="1" latinLnBrk="0" hangingPunct="1">
        <a:defRPr sz="1800" kern="1200">
          <a:solidFill>
            <a:schemeClr val="tx1"/>
          </a:solidFill>
          <a:latin typeface="+mn-lt"/>
          <a:ea typeface="+mn-ea"/>
          <a:cs typeface="+mn-cs"/>
        </a:defRPr>
      </a:lvl4pPr>
      <a:lvl5pPr marL="1828420" algn="l" defTabSz="914210" rtl="0" eaLnBrk="1" latinLnBrk="0" hangingPunct="1">
        <a:defRPr sz="1800" kern="1200">
          <a:solidFill>
            <a:schemeClr val="tx1"/>
          </a:solidFill>
          <a:latin typeface="+mn-lt"/>
          <a:ea typeface="+mn-ea"/>
          <a:cs typeface="+mn-cs"/>
        </a:defRPr>
      </a:lvl5pPr>
      <a:lvl6pPr marL="2285526" algn="l" defTabSz="914210" rtl="0" eaLnBrk="1" latinLnBrk="0" hangingPunct="1">
        <a:defRPr sz="1800" kern="1200">
          <a:solidFill>
            <a:schemeClr val="tx1"/>
          </a:solidFill>
          <a:latin typeface="+mn-lt"/>
          <a:ea typeface="+mn-ea"/>
          <a:cs typeface="+mn-cs"/>
        </a:defRPr>
      </a:lvl6pPr>
      <a:lvl7pPr marL="2742632" algn="l" defTabSz="914210" rtl="0" eaLnBrk="1" latinLnBrk="0" hangingPunct="1">
        <a:defRPr sz="1800" kern="1200">
          <a:solidFill>
            <a:schemeClr val="tx1"/>
          </a:solidFill>
          <a:latin typeface="+mn-lt"/>
          <a:ea typeface="+mn-ea"/>
          <a:cs typeface="+mn-cs"/>
        </a:defRPr>
      </a:lvl7pPr>
      <a:lvl8pPr marL="3199737" algn="l" defTabSz="914210" rtl="0" eaLnBrk="1" latinLnBrk="0" hangingPunct="1">
        <a:defRPr sz="1800" kern="1200">
          <a:solidFill>
            <a:schemeClr val="tx1"/>
          </a:solidFill>
          <a:latin typeface="+mn-lt"/>
          <a:ea typeface="+mn-ea"/>
          <a:cs typeface="+mn-cs"/>
        </a:defRPr>
      </a:lvl8pPr>
      <a:lvl9pPr marL="3656842" algn="l" defTabSz="91421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5" name="TextBox 10"/>
          <p:cNvSpPr txBox="1">
            <a:spLocks noChangeArrowheads="1"/>
          </p:cNvSpPr>
          <p:nvPr/>
        </p:nvSpPr>
        <p:spPr bwMode="auto">
          <a:xfrm>
            <a:off x="2232002" y="755502"/>
            <a:ext cx="5976664" cy="2711141"/>
          </a:xfrm>
          <a:prstGeom prst="rect">
            <a:avLst/>
          </a:prstGeom>
          <a:solidFill>
            <a:srgbClr val="FFFFFF"/>
          </a:solidFill>
          <a:ln w="9525">
            <a:noFill/>
            <a:miter lim="800000"/>
            <a:headEnd/>
            <a:tailEnd/>
          </a:ln>
        </p:spPr>
        <p:txBody>
          <a:bodyPr wrap="square" lIns="100776" tIns="50388" rIns="100776" bIns="50388">
            <a:spAutoFit/>
          </a:bodyPr>
          <a:lstStyle/>
          <a:p>
            <a:endParaRPr lang="lv-LV" sz="2600" b="1" dirty="0">
              <a:latin typeface="Calibri" pitchFamily="34" charset="0"/>
              <a:ea typeface="MS PGothic"/>
              <a:cs typeface="MS PGothic"/>
            </a:endParaRPr>
          </a:p>
          <a:p>
            <a:endParaRPr lang="lv-LV" sz="2600" b="1" dirty="0">
              <a:latin typeface="Calibri" pitchFamily="34" charset="0"/>
              <a:ea typeface="MS PGothic"/>
              <a:cs typeface="MS PGothic"/>
            </a:endParaRPr>
          </a:p>
          <a:p>
            <a:endParaRPr lang="lv-LV" sz="2600" b="1" dirty="0">
              <a:latin typeface="Calibri" pitchFamily="34" charset="0"/>
              <a:ea typeface="MS PGothic"/>
              <a:cs typeface="MS PGothic"/>
            </a:endParaRPr>
          </a:p>
          <a:p>
            <a:endParaRPr lang="lv-LV" sz="2600" b="1" dirty="0">
              <a:latin typeface="Calibri" pitchFamily="34" charset="0"/>
              <a:ea typeface="MS PGothic"/>
              <a:cs typeface="MS PGothic"/>
            </a:endParaRPr>
          </a:p>
          <a:p>
            <a:endParaRPr lang="lv-LV" sz="2600" b="1" dirty="0">
              <a:latin typeface="Calibri" pitchFamily="34" charset="0"/>
              <a:ea typeface="MS PGothic"/>
              <a:cs typeface="MS PGothic"/>
            </a:endParaRPr>
          </a:p>
          <a:p>
            <a:endParaRPr lang="lv-LV" sz="2600" b="1" dirty="0">
              <a:latin typeface="Calibri" pitchFamily="34" charset="0"/>
              <a:ea typeface="MS PGothic"/>
              <a:cs typeface="MS PGothic"/>
            </a:endParaRPr>
          </a:p>
          <a:p>
            <a:endParaRPr lang="lv-LV" sz="2600" b="1" dirty="0">
              <a:latin typeface="Calibri" pitchFamily="34" charset="0"/>
              <a:ea typeface="MS PGothic"/>
              <a:cs typeface="MS PGothic"/>
            </a:endParaRPr>
          </a:p>
        </p:txBody>
      </p:sp>
      <p:pic>
        <p:nvPicPr>
          <p:cNvPr id="4" name="Picture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1880" y="395461"/>
            <a:ext cx="7920880" cy="1022657"/>
          </a:xfrm>
          <a:prstGeom prst="rect">
            <a:avLst/>
          </a:prstGeom>
          <a:noFill/>
          <a:ln>
            <a:noFill/>
          </a:ln>
        </p:spPr>
      </p:pic>
      <p:sp>
        <p:nvSpPr>
          <p:cNvPr id="2051" name="Rectangle 2"/>
          <p:cNvSpPr>
            <a:spLocks noGrp="1" noChangeArrowheads="1"/>
          </p:cNvSpPr>
          <p:nvPr>
            <p:ph type="title"/>
          </p:nvPr>
        </p:nvSpPr>
        <p:spPr>
          <a:xfrm>
            <a:off x="143509" y="1475581"/>
            <a:ext cx="9793607" cy="5399874"/>
          </a:xfrm>
        </p:spPr>
        <p:txBody>
          <a:bodyPr/>
          <a:lstStyle/>
          <a:p>
            <a:pPr algn="r" eaLnBrk="1"/>
            <a:r>
              <a:rPr lang="lv-LV" altLang="lv-LV" sz="2400" dirty="0">
                <a:ea typeface="ＭＳ Ｐゴシック" pitchFamily="34" charset="-128"/>
              </a:rPr>
              <a:t>Apmācības kurss</a:t>
            </a:r>
            <a:br>
              <a:rPr lang="lv-LV" altLang="lv-LV" sz="2400" dirty="0">
                <a:ea typeface="ＭＳ Ｐゴシック" pitchFamily="34" charset="-128"/>
              </a:rPr>
            </a:br>
            <a:r>
              <a:rPr lang="lv-LV" altLang="lv-LV" sz="1100" dirty="0">
                <a:ea typeface="ＭＳ Ｐゴシック" pitchFamily="34" charset="-128"/>
              </a:rPr>
              <a:t/>
            </a:r>
            <a:br>
              <a:rPr lang="lv-LV" altLang="lv-LV" sz="1100" dirty="0">
                <a:ea typeface="ＭＳ Ｐゴシック" pitchFamily="34" charset="-128"/>
              </a:rPr>
            </a:br>
            <a:r>
              <a:rPr lang="lv-LV" altLang="lv-LV" sz="2800" dirty="0">
                <a:ea typeface="ＭＳ Ｐゴシック" pitchFamily="34" charset="-128"/>
              </a:rPr>
              <a:t>Publisko pakalpojumu sniegšanas izmaksu </a:t>
            </a:r>
            <a:br>
              <a:rPr lang="lv-LV" altLang="lv-LV" sz="2800" dirty="0">
                <a:ea typeface="ＭＳ Ｐゴシック" pitchFamily="34" charset="-128"/>
              </a:rPr>
            </a:br>
            <a:r>
              <a:rPr lang="lv-LV" altLang="lv-LV" sz="2800" dirty="0">
                <a:ea typeface="ＭＳ Ｐゴシック" pitchFamily="34" charset="-128"/>
              </a:rPr>
              <a:t>aprēķināšana valsts pārvaldē</a:t>
            </a:r>
            <a:r>
              <a:rPr lang="lv-LV" altLang="lv-LV" sz="3600" dirty="0">
                <a:ea typeface="ＭＳ Ｐゴシック" pitchFamily="34" charset="-128"/>
              </a:rPr>
              <a:t/>
            </a:r>
            <a:br>
              <a:rPr lang="lv-LV" altLang="lv-LV" sz="3600" dirty="0">
                <a:ea typeface="ＭＳ Ｐゴシック" pitchFamily="34" charset="-128"/>
              </a:rPr>
            </a:br>
            <a:r>
              <a:rPr lang="lv-LV" altLang="lv-LV" sz="3600" dirty="0">
                <a:ea typeface="ＭＳ Ｐゴシック" pitchFamily="34" charset="-128"/>
              </a:rPr>
              <a:t/>
            </a:r>
            <a:br>
              <a:rPr lang="lv-LV" altLang="lv-LV" sz="3600" dirty="0">
                <a:ea typeface="ＭＳ Ｐゴシック" pitchFamily="34" charset="-128"/>
              </a:rPr>
            </a:br>
            <a:r>
              <a:rPr lang="lv-LV" altLang="lv-LV" sz="2800" dirty="0">
                <a:solidFill>
                  <a:srgbClr val="7F7F7F"/>
                </a:solidFill>
                <a:ea typeface="ＭＳ Ｐゴシック" pitchFamily="34" charset="-128"/>
              </a:rPr>
              <a:t>8</a:t>
            </a:r>
            <a:r>
              <a:rPr lang="lv-LV" altLang="lv-LV" sz="2800" dirty="0" smtClean="0">
                <a:solidFill>
                  <a:srgbClr val="7F7F7F"/>
                </a:solidFill>
                <a:ea typeface="ＭＳ Ｐゴシック" pitchFamily="34" charset="-128"/>
              </a:rPr>
              <a:t>. </a:t>
            </a:r>
            <a:r>
              <a:rPr lang="lv-LV" altLang="lv-LV" sz="2800" dirty="0">
                <a:solidFill>
                  <a:srgbClr val="7F7F7F"/>
                </a:solidFill>
                <a:ea typeface="ＭＳ Ｐゴシック" pitchFamily="34" charset="-128"/>
              </a:rPr>
              <a:t>nodarbība</a:t>
            </a:r>
            <a:br>
              <a:rPr lang="lv-LV" altLang="lv-LV" sz="2800" dirty="0">
                <a:solidFill>
                  <a:srgbClr val="7F7F7F"/>
                </a:solidFill>
                <a:ea typeface="ＭＳ Ｐゴシック" pitchFamily="34" charset="-128"/>
              </a:rPr>
            </a:br>
            <a:r>
              <a:rPr lang="lv-LV" altLang="lv-LV" sz="3600" dirty="0" smtClean="0">
                <a:solidFill>
                  <a:schemeClr val="tx1"/>
                </a:solidFill>
                <a:ea typeface="ＭＳ Ｐゴシック" pitchFamily="34" charset="-128"/>
              </a:rPr>
              <a:t>Izmaksu</a:t>
            </a:r>
            <a:r>
              <a:rPr lang="lv-LV" altLang="lv-LV" sz="3600" dirty="0">
                <a:solidFill>
                  <a:schemeClr val="tx1"/>
                </a:solidFill>
                <a:ea typeface="ＭＳ Ｐゴシック" pitchFamily="34" charset="-128"/>
              </a:rPr>
              <a:t>-ieguvumu </a:t>
            </a:r>
            <a:r>
              <a:rPr lang="lv-LV" altLang="lv-LV" sz="3600" dirty="0" smtClean="0">
                <a:solidFill>
                  <a:schemeClr val="tx1"/>
                </a:solidFill>
                <a:ea typeface="ＭＳ Ｐゴシック" pitchFamily="34" charset="-128"/>
              </a:rPr>
              <a:t>analīze</a:t>
            </a:r>
            <a:br>
              <a:rPr lang="lv-LV" altLang="lv-LV" sz="3600" dirty="0" smtClean="0">
                <a:solidFill>
                  <a:schemeClr val="tx1"/>
                </a:solidFill>
                <a:ea typeface="ＭＳ Ｐゴシック" pitchFamily="34" charset="-128"/>
              </a:rPr>
            </a:br>
            <a:r>
              <a:rPr lang="lv-LV" altLang="lv-LV" sz="3600" dirty="0" smtClean="0">
                <a:solidFill>
                  <a:schemeClr val="tx1"/>
                </a:solidFill>
                <a:ea typeface="ＭＳ Ｐゴシック" pitchFamily="34" charset="-128"/>
              </a:rPr>
              <a:t>Izmaksu efektivitātes analīze</a:t>
            </a:r>
            <a:r>
              <a:rPr lang="lv-LV" altLang="lv-LV" sz="3500" dirty="0">
                <a:solidFill>
                  <a:schemeClr val="tx1"/>
                </a:solidFill>
                <a:ea typeface="ＭＳ Ｐゴシック" pitchFamily="34" charset="-128"/>
              </a:rPr>
              <a:t/>
            </a:r>
            <a:br>
              <a:rPr lang="lv-LV" altLang="lv-LV" sz="3500" dirty="0">
                <a:solidFill>
                  <a:schemeClr val="tx1"/>
                </a:solidFill>
                <a:ea typeface="ＭＳ Ｐゴシック" pitchFamily="34" charset="-128"/>
              </a:rPr>
            </a:br>
            <a:r>
              <a:rPr lang="lv-LV" altLang="lv-LV" sz="1400" dirty="0">
                <a:solidFill>
                  <a:schemeClr val="tx1"/>
                </a:solidFill>
                <a:ea typeface="ＭＳ Ｐゴシック" pitchFamily="34" charset="-128"/>
              </a:rPr>
              <a:t/>
            </a:r>
            <a:br>
              <a:rPr lang="lv-LV" altLang="lv-LV" sz="1400" dirty="0">
                <a:solidFill>
                  <a:schemeClr val="tx1"/>
                </a:solidFill>
                <a:ea typeface="ＭＳ Ｐゴシック" pitchFamily="34" charset="-128"/>
              </a:rPr>
            </a:br>
            <a:r>
              <a:rPr lang="lv-LV" altLang="lv-LV" sz="2800" dirty="0">
                <a:solidFill>
                  <a:schemeClr val="tx1">
                    <a:lumMod val="50000"/>
                    <a:lumOff val="50000"/>
                  </a:schemeClr>
                </a:solidFill>
                <a:ea typeface="ＭＳ Ｐゴシック" pitchFamily="34" charset="-128"/>
              </a:rPr>
              <a:t>Anastasija </a:t>
            </a:r>
            <a:r>
              <a:rPr lang="lv-LV" sz="2800" dirty="0">
                <a:solidFill>
                  <a:schemeClr val="tx1">
                    <a:lumMod val="50000"/>
                    <a:lumOff val="50000"/>
                  </a:schemeClr>
                </a:solidFill>
              </a:rPr>
              <a:t>Kirņičanska</a:t>
            </a:r>
            <a:r>
              <a:rPr lang="lv-LV" altLang="lv-LV" sz="2800" dirty="0">
                <a:ea typeface="ＭＳ Ｐゴシック" pitchFamily="34" charset="-128"/>
              </a:rPr>
              <a:t/>
            </a:r>
            <a:br>
              <a:rPr lang="lv-LV" altLang="lv-LV" sz="2800" dirty="0">
                <a:ea typeface="ＭＳ Ｐゴシック" pitchFamily="34" charset="-128"/>
              </a:rPr>
            </a:br>
            <a:r>
              <a:rPr lang="lv-LV" altLang="lv-LV" sz="1200" dirty="0">
                <a:solidFill>
                  <a:schemeClr val="bg2"/>
                </a:solidFill>
                <a:ea typeface="SimSun" pitchFamily="2" charset="-122"/>
                <a:cs typeface="Calibri" pitchFamily="34" charset="0"/>
              </a:rPr>
              <a:t/>
            </a:r>
            <a:br>
              <a:rPr lang="lv-LV" altLang="lv-LV" sz="1200" dirty="0">
                <a:solidFill>
                  <a:schemeClr val="bg2"/>
                </a:solidFill>
                <a:ea typeface="SimSun" pitchFamily="2" charset="-122"/>
                <a:cs typeface="Calibri" pitchFamily="34" charset="0"/>
              </a:rPr>
            </a:br>
            <a:r>
              <a:rPr lang="lv-LV" altLang="lv-LV" sz="2400" dirty="0" smtClean="0">
                <a:solidFill>
                  <a:schemeClr val="bg2"/>
                </a:solidFill>
                <a:ea typeface="SimSun" pitchFamily="2" charset="-122"/>
                <a:cs typeface="Calibri" pitchFamily="34" charset="0"/>
              </a:rPr>
              <a:t>11.09.2014</a:t>
            </a:r>
            <a:r>
              <a:rPr lang="lv-LV" altLang="lv-LV" sz="2800" dirty="0">
                <a:solidFill>
                  <a:schemeClr val="bg2"/>
                </a:solidFill>
                <a:ea typeface="SimSun" pitchFamily="2" charset="-122"/>
                <a:cs typeface="Calibri" pitchFamily="34" charset="0"/>
              </a:rPr>
              <a:t>.</a:t>
            </a:r>
            <a:endParaRPr lang="lv-LV" altLang="lv-LV" sz="1800" dirty="0">
              <a:solidFill>
                <a:schemeClr val="bg2"/>
              </a:solidFill>
              <a:ea typeface="SimSun" pitchFamily="2" charset="-122"/>
              <a:cs typeface="Calibri" pitchFamily="34" charset="0"/>
            </a:endParaRPr>
          </a:p>
        </p:txBody>
      </p:sp>
    </p:spTree>
    <p:extLst>
      <p:ext uri="{BB962C8B-B14F-4D97-AF65-F5344CB8AC3E}">
        <p14:creationId xmlns:p14="http://schemas.microsoft.com/office/powerpoint/2010/main" val="42859220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ksm-inc.com/best-value-conference/wp/wp-content/uploads/2014/05/method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0632" y="5292005"/>
            <a:ext cx="2008089" cy="20080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r>
              <a:rPr lang="lv-LV" sz="2400" dirty="0" smtClean="0"/>
              <a:t>Tās </a:t>
            </a:r>
            <a:r>
              <a:rPr lang="lv-LV" sz="2400" dirty="0"/>
              <a:t>mērķis ir </a:t>
            </a:r>
            <a:r>
              <a:rPr lang="lv-LV" sz="2400" b="1" dirty="0"/>
              <a:t>izstrādāt scenāriju, </a:t>
            </a:r>
            <a:r>
              <a:rPr lang="lv-LV" sz="2400" dirty="0"/>
              <a:t>kura ietvaros projekts tiks </a:t>
            </a:r>
            <a:r>
              <a:rPr lang="lv-LV" sz="2400" dirty="0" smtClean="0"/>
              <a:t>īstenots.</a:t>
            </a:r>
            <a:endParaRPr lang="lv-LV" sz="2400" dirty="0"/>
          </a:p>
          <a:p>
            <a:pPr marL="0" indent="0"/>
            <a:r>
              <a:rPr lang="lv-LV" sz="2400" dirty="0" smtClean="0"/>
              <a:t>Galvenokārt šīs analīzes mērķis ir apkopot nepieciešamo informāciju, lai prognozētu </a:t>
            </a:r>
            <a:r>
              <a:rPr lang="lv-LV" sz="2400" b="1" dirty="0" smtClean="0"/>
              <a:t>projekta galaproduktu/pakalpojumu pieprasījumu.</a:t>
            </a:r>
            <a:br>
              <a:rPr lang="lv-LV" sz="2400" b="1" dirty="0" smtClean="0"/>
            </a:br>
            <a:r>
              <a:rPr lang="lv-LV" sz="2400" b="1" dirty="0" smtClean="0"/>
              <a:t/>
            </a:r>
            <a:br>
              <a:rPr lang="lv-LV" sz="2400" b="1" dirty="0" smtClean="0"/>
            </a:br>
            <a:r>
              <a:rPr lang="lv-LV" sz="2400" b="1" dirty="0" smtClean="0"/>
              <a:t>Pieprasījuma </a:t>
            </a:r>
            <a:r>
              <a:rPr lang="lv-LV" sz="2400" b="1" dirty="0"/>
              <a:t>analīze </a:t>
            </a:r>
            <a:r>
              <a:rPr lang="lv-LV" sz="2400" dirty="0"/>
              <a:t>ļauj noteikt investīciju nepieciešamību, izvērtējot: </a:t>
            </a: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b="1" kern="1200" dirty="0">
                <a:ea typeface="ＭＳ Ｐゴシック" pitchFamily="34" charset="-128"/>
              </a:rPr>
              <a:t>pašreizējo pieprasījumu </a:t>
            </a:r>
            <a:r>
              <a:rPr lang="lv-LV" sz="2000" kern="1200" dirty="0">
                <a:ea typeface="ＭＳ Ｐゴシック" pitchFamily="34" charset="-128"/>
              </a:rPr>
              <a:t>(izmantojot modeļus un faktiskos datus); </a:t>
            </a: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b="1" kern="1200" dirty="0">
                <a:ea typeface="ＭＳ Ｐゴシック" pitchFamily="34" charset="-128"/>
              </a:rPr>
              <a:t>prognozēto pieprasījumu </a:t>
            </a:r>
            <a:r>
              <a:rPr lang="lv-LV" sz="2000" kern="1200" dirty="0">
                <a:ea typeface="ＭＳ Ｐゴシック" pitchFamily="34" charset="-128"/>
              </a:rPr>
              <a:t>(no makroekonomikas un nozaru prognozēm un pieprasījuma elastīguma aprēķiniem līdz būtiskām cenām un ienākumiem); </a:t>
            </a: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b="1" kern="1200" dirty="0">
                <a:ea typeface="ＭＳ Ｐゴシック" pitchFamily="34" charset="-128"/>
              </a:rPr>
              <a:t>izraisīto pieprasījumu </a:t>
            </a:r>
            <a:r>
              <a:rPr lang="lv-LV" sz="2000" kern="1200" dirty="0">
                <a:ea typeface="ＭＳ Ｐゴシック" pitchFamily="34" charset="-128"/>
              </a:rPr>
              <a:t>(atkarībā no izvēlētā risinājuma). </a:t>
            </a:r>
          </a:p>
          <a:p>
            <a:pPr marL="0" indent="0"/>
            <a:endParaRPr lang="lv-LV" sz="2400" dirty="0"/>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Risinājumu un tehniski ekonomiskā analīze (2)</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Makroekonomikas un nozares konteksts</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1992355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04304" y="4283893"/>
            <a:ext cx="4464496" cy="3312368"/>
          </a:xfrm>
          <a:prstGeom prst="rect">
            <a:avLst/>
          </a:prstGeom>
          <a:solidFill>
            <a:schemeClr val="bg1"/>
          </a:solidFill>
          <a:ln w="9525" cap="flat" cmpd="sng" algn="ctr">
            <a:noFill/>
            <a:prstDash val="solid"/>
            <a:round/>
            <a:headEnd type="none" w="med" len="med"/>
            <a:tailEnd type="none" w="med" len="med"/>
          </a:ln>
          <a:effectLst>
            <a:softEdge rad="63500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lv-LV" sz="1800" b="0" i="0" u="none" strike="noStrike" cap="none" normalizeH="0" baseline="0" smtClean="0">
              <a:ln>
                <a:noFill/>
              </a:ln>
              <a:effectLst/>
              <a:latin typeface="Arial" charset="0"/>
              <a:ea typeface="SimSun" charset="-122"/>
            </a:endParaRPr>
          </a:p>
        </p:txBody>
      </p:sp>
      <p:sp>
        <p:nvSpPr>
          <p:cNvPr id="3" name="Content Placeholder 2"/>
          <p:cNvSpPr>
            <a:spLocks noGrp="1"/>
          </p:cNvSpPr>
          <p:nvPr>
            <p:ph idx="1"/>
          </p:nvPr>
        </p:nvSpPr>
        <p:spPr/>
        <p:txBody>
          <a:bodyPr/>
          <a:lstStyle/>
          <a:p>
            <a:pPr marL="0" indent="0"/>
            <a:r>
              <a:rPr lang="lv-LV" sz="2400" dirty="0" smtClean="0"/>
              <a:t>Tās </a:t>
            </a:r>
            <a:r>
              <a:rPr lang="lv-LV" sz="2400" dirty="0"/>
              <a:t>mērķis ir </a:t>
            </a:r>
            <a:r>
              <a:rPr lang="lv-LV" sz="2400" b="1" dirty="0"/>
              <a:t>noteikt investīciju alternatīvas </a:t>
            </a:r>
            <a:r>
              <a:rPr lang="lv-LV" sz="2400" dirty="0"/>
              <a:t>un to raksturīgās iezīmes. Nosakot alternatīvas, ļoti svarīga informācija ir katras alternatīvas </a:t>
            </a:r>
            <a:r>
              <a:rPr lang="lv-LV" sz="2400" b="1" dirty="0"/>
              <a:t>izraisītais pieprasījums. </a:t>
            </a:r>
            <a:endParaRPr lang="lv-LV" sz="2400" dirty="0"/>
          </a:p>
          <a:p>
            <a:r>
              <a:rPr lang="lv-LV" sz="2400" b="1" dirty="0"/>
              <a:t>Vienmēr jāanalizē vismaz divi no trīs risinājumiem: </a:t>
            </a:r>
            <a:endParaRPr lang="lv-LV" sz="2400" dirty="0"/>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kern="1200" dirty="0">
                <a:ea typeface="ＭＳ Ｐゴシック" pitchFamily="34" charset="-128"/>
              </a:rPr>
              <a:t>neko </a:t>
            </a:r>
            <a:r>
              <a:rPr lang="lv-LV" sz="2000" kern="1200" dirty="0" smtClean="0">
                <a:ea typeface="ＭＳ Ｐゴシック" pitchFamily="34" charset="-128"/>
              </a:rPr>
              <a:t>nemainīt</a:t>
            </a:r>
            <a:endParaRPr lang="lv-LV" sz="2000" kern="1200" dirty="0">
              <a:ea typeface="ＭＳ Ｐゴシック" pitchFamily="34" charset="-128"/>
            </a:endParaRP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kern="1200" dirty="0">
                <a:ea typeface="ＭＳ Ｐゴシック" pitchFamily="34" charset="-128"/>
              </a:rPr>
              <a:t>veikt minimālus </a:t>
            </a:r>
            <a:r>
              <a:rPr lang="lv-LV" sz="2000" kern="1200" dirty="0" smtClean="0">
                <a:ea typeface="ＭＳ Ｐゴシック" pitchFamily="34" charset="-128"/>
              </a:rPr>
              <a:t>uzlabojumus</a:t>
            </a:r>
            <a:endParaRPr lang="lv-LV" sz="2000" kern="1200" dirty="0">
              <a:ea typeface="ＭＳ Ｐゴシック" pitchFamily="34" charset="-128"/>
            </a:endParaRPr>
          </a:p>
          <a:p>
            <a:pPr marL="444500" indent="-266700" defTabSz="44450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sz="2000" kern="1200" dirty="0">
                <a:ea typeface="ＭＳ Ｐゴシック" pitchFamily="34" charset="-128"/>
              </a:rPr>
              <a:t>veikt </a:t>
            </a:r>
            <a:r>
              <a:rPr lang="lv-LV" sz="2000" kern="1200" dirty="0" smtClean="0">
                <a:ea typeface="ＭＳ Ｐゴシック" pitchFamily="34" charset="-128"/>
              </a:rPr>
              <a:t>uzlabojumus</a:t>
            </a:r>
            <a:endParaRPr lang="lv-LV" sz="2000" kern="1200" dirty="0">
              <a:ea typeface="ＭＳ Ｐゴシック" pitchFamily="34" charset="-128"/>
            </a:endParaRPr>
          </a:p>
          <a:p>
            <a:pPr>
              <a:spcAft>
                <a:spcPts val="600"/>
              </a:spcAft>
            </a:pPr>
            <a:r>
              <a:rPr lang="lv-LV" sz="2000" b="1" dirty="0" smtClean="0"/>
              <a:t>Jāņem vērā</a:t>
            </a:r>
            <a:r>
              <a:rPr lang="lv-LV" sz="2000" dirty="0" smtClean="0"/>
              <a:t>, </a:t>
            </a:r>
            <a:r>
              <a:rPr lang="lv-LV" sz="2000" dirty="0"/>
              <a:t>ka CBA veic diferencēti, t.i., ņemot vērā atšķirības </a:t>
            </a:r>
            <a:r>
              <a:rPr lang="lv-LV" sz="2000" dirty="0" smtClean="0"/>
              <a:t>starp:</a:t>
            </a:r>
            <a:endParaRPr lang="lv-LV" sz="2000" dirty="0"/>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kern="1200" dirty="0" smtClean="0">
                <a:ea typeface="ＭＳ Ｐゴシック" pitchFamily="34" charset="-128"/>
              </a:rPr>
              <a:t>scenāriju</a:t>
            </a:r>
            <a:r>
              <a:rPr lang="lv-LV" sz="2000" kern="1200" dirty="0">
                <a:ea typeface="ＭＳ Ｐゴシック" pitchFamily="34" charset="-128"/>
              </a:rPr>
              <a:t>, kurā iekļauts projekts (veikt uzlabojumus vai veikt minimālus uzlabojumus); </a:t>
            </a: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kern="1200" dirty="0" smtClean="0">
                <a:ea typeface="ＭＳ Ｐゴシック" pitchFamily="34" charset="-128"/>
              </a:rPr>
              <a:t>scenāriju</a:t>
            </a:r>
            <a:r>
              <a:rPr lang="lv-LV" sz="2000" kern="1200" dirty="0">
                <a:ea typeface="ＭＳ Ｐゴシック" pitchFamily="34" charset="-128"/>
              </a:rPr>
              <a:t>, kurā nav iekļauts projekts (neko nedarīt vai dažos gadījumos – veikt minimālus uzlabojumus). </a:t>
            </a: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endParaRPr lang="lv-LV" sz="2000" kern="1200" dirty="0" smtClean="0">
              <a:ea typeface="ＭＳ Ｐゴシック" pitchFamily="34" charset="-128"/>
            </a:endParaRPr>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Risinājumu un tehniski ekonomiskā analīze (3)</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Risinājumu noteikšana</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278023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04304" y="4283893"/>
            <a:ext cx="4464496" cy="3312368"/>
          </a:xfrm>
          <a:prstGeom prst="rect">
            <a:avLst/>
          </a:prstGeom>
          <a:solidFill>
            <a:schemeClr val="bg1"/>
          </a:solidFill>
          <a:ln w="9525" cap="flat" cmpd="sng" algn="ctr">
            <a:noFill/>
            <a:prstDash val="solid"/>
            <a:round/>
            <a:headEnd type="none" w="med" len="med"/>
            <a:tailEnd type="none" w="med" len="med"/>
          </a:ln>
          <a:effectLst>
            <a:softEdge rad="63500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lv-LV" sz="1800" b="0" i="0" u="none" strike="noStrike" cap="none" normalizeH="0" baseline="0" smtClean="0">
              <a:ln>
                <a:noFill/>
              </a:ln>
              <a:effectLst/>
              <a:latin typeface="Arial" charset="0"/>
              <a:ea typeface="SimSun" charset="-122"/>
            </a:endParaRPr>
          </a:p>
        </p:txBody>
      </p:sp>
      <p:sp>
        <p:nvSpPr>
          <p:cNvPr id="3" name="Content Placeholder 2"/>
          <p:cNvSpPr>
            <a:spLocks noGrp="1"/>
          </p:cNvSpPr>
          <p:nvPr>
            <p:ph idx="1"/>
          </p:nvPr>
        </p:nvSpPr>
        <p:spPr/>
        <p:txBody>
          <a:bodyPr/>
          <a:lstStyle/>
          <a:p>
            <a:pPr marL="0" indent="0">
              <a:spcAft>
                <a:spcPts val="1800"/>
              </a:spcAft>
            </a:pPr>
            <a:r>
              <a:rPr lang="lv-LV" sz="2400" b="1" dirty="0" smtClean="0"/>
              <a:t>Tehniski-ekonomiskajā analīzē </a:t>
            </a:r>
            <a:r>
              <a:rPr lang="lv-LV" sz="2400" dirty="0" smtClean="0"/>
              <a:t>nosaka </a:t>
            </a:r>
            <a:r>
              <a:rPr lang="lv-LV" sz="2400" dirty="0"/>
              <a:t>iespējamos projekta </a:t>
            </a:r>
            <a:r>
              <a:rPr lang="lv-LV" sz="2400" b="1" dirty="0"/>
              <a:t>ekonomiskos </a:t>
            </a:r>
            <a:r>
              <a:rPr lang="lv-LV" sz="2400" dirty="0"/>
              <a:t>(kapitāls, darbaspēks, tehnoloģijas), </a:t>
            </a:r>
            <a:r>
              <a:rPr lang="lv-LV" sz="2400" b="1" dirty="0"/>
              <a:t>reglamentējošos un pārvaldības </a:t>
            </a:r>
            <a:r>
              <a:rPr lang="lv-LV" sz="2400" dirty="0"/>
              <a:t>ierobežojumus, un saistītos risinājumus. </a:t>
            </a:r>
          </a:p>
          <a:p>
            <a:pPr marL="0" indent="0"/>
            <a:r>
              <a:rPr lang="lv-LV" sz="2400" b="1" dirty="0" smtClean="0"/>
              <a:t>Risinājumu izvēle </a:t>
            </a:r>
            <a:r>
              <a:rPr lang="lv-LV" sz="2400" dirty="0" smtClean="0"/>
              <a:t>tiek veikta balstoties </a:t>
            </a:r>
            <a:r>
              <a:rPr lang="lv-LV" sz="2400" dirty="0"/>
              <a:t>uz tehniski ekonomiskās analīzes rezultātiem, ir jāizvēlas vispiemērotākais risinājums. </a:t>
            </a:r>
            <a:endParaRPr lang="lv-LV" sz="2000" kern="1200" dirty="0" smtClean="0">
              <a:ea typeface="ＭＳ Ｐゴシック" pitchFamily="34" charset="-128"/>
            </a:endParaRPr>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Risinājumu un tehniski-ekonomiskā analīze (4)</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Tehniski ekonomiskā analīze un Risinājumu izvēle</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4187344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1523352"/>
            <a:ext cx="9069388" cy="5640861"/>
          </a:xfrm>
        </p:spPr>
        <p:txBody>
          <a:bodyPr/>
          <a:lstStyle/>
          <a:p>
            <a:pPr>
              <a:lnSpc>
                <a:spcPct val="100000"/>
              </a:lnSpc>
            </a:pPr>
            <a:r>
              <a:rPr lang="lv-LV" sz="2000" dirty="0" smtClean="0"/>
              <a:t>Finanšu analīze sniedz atbildes uz šādiem jautājumiem:</a:t>
            </a:r>
          </a:p>
          <a:p>
            <a:pPr marL="444500" indent="-266700" defTabSz="444500">
              <a:lnSpc>
                <a:spcPct val="100000"/>
              </a:lnSpc>
              <a:spcBef>
                <a:spcPts val="300"/>
              </a:spcBef>
              <a:buClr>
                <a:schemeClr val="tx1">
                  <a:lumMod val="50000"/>
                  <a:lumOff val="50000"/>
                </a:schemeClr>
              </a:buClr>
              <a:buFont typeface="Wingdings" panose="05000000000000000000" pitchFamily="2" charset="2"/>
              <a:buChar char="§"/>
            </a:pPr>
            <a:r>
              <a:rPr lang="lv-LV" sz="1800" kern="1200" dirty="0">
                <a:ea typeface="ＭＳ Ｐゴシック" pitchFamily="34" charset="-128"/>
              </a:rPr>
              <a:t>Kāds ir projekta </a:t>
            </a:r>
            <a:r>
              <a:rPr lang="lv-LV" sz="1800" kern="1200" dirty="0" smtClean="0">
                <a:ea typeface="ＭＳ Ｐゴシック" pitchFamily="34" charset="-128"/>
              </a:rPr>
              <a:t>finanšu </a:t>
            </a:r>
            <a:r>
              <a:rPr lang="lv-LV" sz="1800" kern="1200" dirty="0">
                <a:ea typeface="ＭＳ Ｐゴシック" pitchFamily="34" charset="-128"/>
              </a:rPr>
              <a:t>ienesīgums? </a:t>
            </a:r>
          </a:p>
          <a:p>
            <a:pPr marL="444500" indent="-266700" defTabSz="444500">
              <a:lnSpc>
                <a:spcPct val="100000"/>
              </a:lnSpc>
              <a:spcBef>
                <a:spcPts val="300"/>
              </a:spcBef>
              <a:buClr>
                <a:schemeClr val="tx1">
                  <a:lumMod val="50000"/>
                  <a:lumOff val="50000"/>
                </a:schemeClr>
              </a:buClr>
              <a:buFont typeface="Wingdings" panose="05000000000000000000" pitchFamily="2" charset="2"/>
              <a:buChar char="§"/>
            </a:pPr>
            <a:r>
              <a:rPr lang="lv-LV" sz="1800" kern="1200" dirty="0" smtClean="0">
                <a:ea typeface="ＭＳ Ｐゴシック" pitchFamily="34" charset="-128"/>
              </a:rPr>
              <a:t>Vai projekts ir finansiāli ilgtspējīgs?</a:t>
            </a:r>
            <a:endParaRPr lang="lv-LV" sz="1800" kern="1200" dirty="0">
              <a:ea typeface="ＭＳ Ｐゴシック" pitchFamily="34" charset="-128"/>
            </a:endParaRPr>
          </a:p>
          <a:p>
            <a:pPr>
              <a:lnSpc>
                <a:spcPct val="100000"/>
              </a:lnSpc>
            </a:pPr>
            <a:r>
              <a:rPr lang="lv-LV" sz="2400" dirty="0" smtClean="0"/>
              <a:t>Metodika</a:t>
            </a:r>
            <a:r>
              <a:rPr lang="lv-LV" sz="2400" dirty="0"/>
              <a:t>: diskontētā naudas plūsma (DCF) </a:t>
            </a:r>
          </a:p>
          <a:p>
            <a:pPr marL="444500" indent="-266700" defTabSz="444500">
              <a:lnSpc>
                <a:spcPct val="100000"/>
              </a:lnSpc>
              <a:spcBef>
                <a:spcPts val="300"/>
              </a:spcBef>
              <a:buClr>
                <a:schemeClr val="tx1">
                  <a:lumMod val="50000"/>
                  <a:lumOff val="50000"/>
                </a:schemeClr>
              </a:buClr>
              <a:buFont typeface="Wingdings" panose="05000000000000000000" pitchFamily="2" charset="2"/>
              <a:buChar char="§"/>
            </a:pPr>
            <a:r>
              <a:rPr lang="lv-LV" sz="2000" kern="1200" dirty="0">
                <a:ea typeface="ＭＳ Ｐゴシック" pitchFamily="34" charset="-128"/>
              </a:rPr>
              <a:t>Noteiktā pārskata periodā tiek ņemtas vērā tikai naudas plūsmas (t.i. – netiek ņemta vērā amortizācija, rezerves neparedzētiem gadījumiem, u.c.) </a:t>
            </a:r>
          </a:p>
          <a:p>
            <a:pPr marL="444500" indent="-266700" defTabSz="444500">
              <a:lnSpc>
                <a:spcPct val="100000"/>
              </a:lnSpc>
              <a:spcBef>
                <a:spcPts val="300"/>
              </a:spcBef>
              <a:buClr>
                <a:schemeClr val="tx1">
                  <a:lumMod val="50000"/>
                  <a:lumOff val="50000"/>
                </a:schemeClr>
              </a:buClr>
              <a:buFont typeface="Wingdings" panose="05000000000000000000" pitchFamily="2" charset="2"/>
              <a:buChar char="§"/>
            </a:pPr>
            <a:r>
              <a:rPr lang="lv-LV" sz="2000" kern="1200" dirty="0">
                <a:ea typeface="ＭＳ Ｐゴシック" pitchFamily="34" charset="-128"/>
              </a:rPr>
              <a:t>Naudas plūsmas tiek diskontētas uz pašreizējo brīdi </a:t>
            </a:r>
            <a:endParaRPr lang="lv-LV" sz="2000" kern="1200" dirty="0" smtClean="0">
              <a:ea typeface="ＭＳ Ｐゴシック" pitchFamily="34" charset="-128"/>
            </a:endParaRPr>
          </a:p>
          <a:p>
            <a:pPr marL="444500" indent="-266700" defTabSz="444500">
              <a:lnSpc>
                <a:spcPct val="100000"/>
              </a:lnSpc>
              <a:spcBef>
                <a:spcPts val="300"/>
              </a:spcBef>
              <a:buClr>
                <a:schemeClr val="tx1">
                  <a:lumMod val="50000"/>
                  <a:lumOff val="50000"/>
                </a:schemeClr>
              </a:buClr>
              <a:buFont typeface="Wingdings" panose="05000000000000000000" pitchFamily="2" charset="2"/>
              <a:buChar char="§"/>
            </a:pPr>
            <a:endParaRPr lang="lv-LV" sz="2000" kern="1200" dirty="0" smtClean="0">
              <a:ea typeface="ＭＳ Ｐゴシック" pitchFamily="34" charset="-128"/>
            </a:endParaRPr>
          </a:p>
          <a:p>
            <a:pPr marL="177800" indent="0" defTabSz="444500">
              <a:lnSpc>
                <a:spcPct val="80000"/>
              </a:lnSpc>
              <a:spcBef>
                <a:spcPts val="300"/>
              </a:spcBef>
              <a:buClr>
                <a:schemeClr val="tx1">
                  <a:lumMod val="50000"/>
                  <a:lumOff val="50000"/>
                </a:schemeClr>
              </a:buClr>
            </a:pPr>
            <a:endParaRPr lang="lv-LV" sz="2000" dirty="0"/>
          </a:p>
          <a:p>
            <a:pPr algn="ctr">
              <a:lnSpc>
                <a:spcPct val="80000"/>
              </a:lnSpc>
            </a:pPr>
            <a:endParaRPr lang="lv-LV" sz="2000" dirty="0"/>
          </a:p>
          <a:p>
            <a:pPr>
              <a:lnSpc>
                <a:spcPct val="80000"/>
              </a:lnSpc>
            </a:pPr>
            <a:endParaRPr lang="lv-LV" sz="2000" dirty="0"/>
          </a:p>
        </p:txBody>
      </p:sp>
      <p:sp>
        <p:nvSpPr>
          <p:cNvPr id="6" name="Title 1"/>
          <p:cNvSpPr txBox="1">
            <a:spLocks/>
          </p:cNvSpPr>
          <p:nvPr/>
        </p:nvSpPr>
        <p:spPr bwMode="auto">
          <a:xfrm>
            <a:off x="507429" y="21510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2. Finanšu analīze</a:t>
            </a:r>
            <a:br>
              <a:rPr lang="lv-LV" sz="3600" dirty="0" smtClean="0">
                <a:ea typeface="ＭＳ Ｐゴシック" pitchFamily="34" charset="-128"/>
              </a:rPr>
            </a:br>
            <a:endParaRPr lang="lv-LV" sz="2800" kern="0" dirty="0">
              <a:solidFill>
                <a:schemeClr val="tx1">
                  <a:lumMod val="50000"/>
                  <a:lumOff val="50000"/>
                </a:schemeClr>
              </a:solidFill>
              <a:ea typeface="ＭＳ Ｐゴシック" pitchFamily="34" charset="-128"/>
            </a:endParaRPr>
          </a:p>
        </p:txBody>
      </p:sp>
      <p:pic>
        <p:nvPicPr>
          <p:cNvPr id="9218" name="Picture 2" descr="http://callcenterqa.org/wp-content/uploads/2014/01/analysis-a22463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0472" y="5158276"/>
            <a:ext cx="3352428" cy="1915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262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3.bp.blogspot.com/-e5GclZBLbEk/UHp2ypwNl2I/AAAAAAAAAKw/MGpPk4Crpwo/s1600/ekono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4960" y="5282440"/>
            <a:ext cx="2255912" cy="224181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lnSpc>
                <a:spcPct val="100000"/>
              </a:lnSpc>
              <a:spcBef>
                <a:spcPts val="300"/>
              </a:spcBef>
              <a:spcAft>
                <a:spcPts val="700"/>
              </a:spcAft>
            </a:pPr>
            <a:r>
              <a:rPr lang="lv-LV" sz="2400" dirty="0" smtClean="0"/>
              <a:t>Ekonomiskā analīze novērtē projekta ekonomisko pievilcību, palīdz noteikt, vai tas ir vēlams vai nevēlams. </a:t>
            </a:r>
          </a:p>
          <a:p>
            <a:pPr marL="622300" indent="-2667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200" dirty="0"/>
              <a:t>Ekonomiskā analīze tiek veikta lūkojoties no visas sabiedrības viedokļa.</a:t>
            </a:r>
          </a:p>
          <a:p>
            <a:pPr marL="622300" indent="-26670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sz="2200" dirty="0"/>
              <a:t>Tajā tiek ņemtī vērā arī ne-tirgus aspekti, kā piemēram laika ietaupījumi, ārējās ietekmes izmaiņas u.c. (pretēji finanšu analīzei)</a:t>
            </a:r>
          </a:p>
          <a:p>
            <a:pPr marL="0" indent="0">
              <a:lnSpc>
                <a:spcPct val="100000"/>
              </a:lnSpc>
              <a:spcBef>
                <a:spcPts val="300"/>
              </a:spcBef>
              <a:spcAft>
                <a:spcPts val="600"/>
              </a:spcAft>
              <a:buClr>
                <a:schemeClr val="tx1">
                  <a:lumMod val="50000"/>
                  <a:lumOff val="50000"/>
                </a:schemeClr>
              </a:buClr>
            </a:pPr>
            <a:r>
              <a:rPr lang="lv-LV" sz="2400" dirty="0" smtClean="0"/>
              <a:t>Tās galvenais mērķis ir noteikt projekta izdevīgumu no sabiedrības viedokļa, aprēķinot sekojošus rādītājus:</a:t>
            </a:r>
          </a:p>
          <a:p>
            <a:pPr marL="622300" indent="-266700">
              <a:lnSpc>
                <a:spcPct val="100000"/>
              </a:lnSpc>
              <a:spcBef>
                <a:spcPts val="600"/>
              </a:spcBef>
              <a:spcAft>
                <a:spcPts val="300"/>
              </a:spcAft>
              <a:buClr>
                <a:schemeClr val="tx1">
                  <a:lumMod val="50000"/>
                  <a:lumOff val="50000"/>
                </a:schemeClr>
              </a:buClr>
              <a:buFont typeface="Wingdings" panose="05000000000000000000" pitchFamily="2" charset="2"/>
              <a:buChar char="§"/>
            </a:pPr>
            <a:r>
              <a:rPr lang="lv-LV" sz="2200" dirty="0" smtClean="0"/>
              <a:t>NPV – neto pašreizējo vērtību (</a:t>
            </a:r>
            <a:r>
              <a:rPr lang="lv-LV" sz="2200" i="1" dirty="0" smtClean="0"/>
              <a:t>net present value</a:t>
            </a:r>
            <a:r>
              <a:rPr lang="lv-LV" sz="2200" dirty="0" smtClean="0"/>
              <a:t>)</a:t>
            </a:r>
          </a:p>
          <a:p>
            <a:pPr marL="622300" indent="-2667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200" dirty="0" smtClean="0"/>
              <a:t>IRR – iekšējo atdeves likmi (</a:t>
            </a:r>
            <a:r>
              <a:rPr lang="lv-LV" sz="2200" i="1" dirty="0" smtClean="0"/>
              <a:t>internal rate of return</a:t>
            </a:r>
            <a:r>
              <a:rPr lang="lv-LV" sz="2200" dirty="0" smtClean="0"/>
              <a:t>)</a:t>
            </a:r>
          </a:p>
          <a:p>
            <a:pPr marL="622300" indent="-2667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200" dirty="0" smtClean="0"/>
              <a:t>B/C – ieguvumu izmaksu attiecību (</a:t>
            </a:r>
            <a:r>
              <a:rPr lang="lv-LV" sz="2200" i="1" dirty="0" smtClean="0"/>
              <a:t>benefit cost ratio</a:t>
            </a:r>
            <a:r>
              <a:rPr lang="lv-LV" sz="2200" dirty="0" smtClean="0"/>
              <a:t>)</a:t>
            </a:r>
            <a:endParaRPr lang="lv-LV" sz="2200" dirty="0"/>
          </a:p>
          <a:p>
            <a:pPr marL="0" indent="0">
              <a:lnSpc>
                <a:spcPct val="100000"/>
              </a:lnSpc>
              <a:spcBef>
                <a:spcPts val="300"/>
              </a:spcBef>
              <a:spcAft>
                <a:spcPts val="300"/>
              </a:spcAft>
              <a:buClr>
                <a:schemeClr val="tx1">
                  <a:lumMod val="50000"/>
                  <a:lumOff val="50000"/>
                </a:schemeClr>
              </a:buClr>
            </a:pPr>
            <a:endParaRPr lang="lv-LV" sz="2400" dirty="0" smtClean="0"/>
          </a:p>
          <a:p>
            <a:pPr>
              <a:lnSpc>
                <a:spcPct val="100000"/>
              </a:lnSpc>
              <a:spcBef>
                <a:spcPts val="300"/>
              </a:spcBef>
              <a:spcAft>
                <a:spcPts val="300"/>
              </a:spcAft>
            </a:pPr>
            <a:endParaRPr lang="lv-LV" dirty="0"/>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6"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3. Ekonomiskā analīze </a:t>
            </a:r>
            <a:r>
              <a:rPr lang="lv-LV" sz="3600" dirty="0" smtClean="0">
                <a:solidFill>
                  <a:schemeClr val="tx1">
                    <a:lumMod val="95000"/>
                    <a:lumOff val="5000"/>
                  </a:schemeClr>
                </a:solidFill>
                <a:ea typeface="ＭＳ Ｐゴシック" pitchFamily="34" charset="-128"/>
              </a:rPr>
              <a:t>(1)</a:t>
            </a:r>
            <a:r>
              <a:rPr lang="lv-LV" sz="3600" dirty="0" smtClean="0">
                <a:ea typeface="ＭＳ Ｐゴシック" pitchFamily="34" charset="-128"/>
              </a:rPr>
              <a:t/>
            </a:r>
            <a:br>
              <a:rPr lang="lv-LV" sz="3600" dirty="0" smtClean="0">
                <a:ea typeface="ＭＳ Ｐゴシック" pitchFamily="34" charset="-128"/>
              </a:rPr>
            </a:b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3652491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600"/>
              </a:spcAft>
            </a:pPr>
            <a:r>
              <a:rPr lang="lv-LV" sz="2400" dirty="0" smtClean="0"/>
              <a:t>Ekonomisko analīzi veic pēc </a:t>
            </a:r>
            <a:r>
              <a:rPr lang="lv-LV" sz="2400" i="1" dirty="0" smtClean="0"/>
              <a:t>ēnu (uzskaites) cenām</a:t>
            </a:r>
            <a:r>
              <a:rPr lang="lv-LV" sz="2400" dirty="0" smtClean="0"/>
              <a:t>:</a:t>
            </a: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200" kern="1200" dirty="0">
                <a:ea typeface="ＭＳ Ｐゴシック" pitchFamily="34" charset="-128"/>
              </a:rPr>
              <a:t>ieguldījumi projektā jāvērtē pēc alternatīvām izmaksām (piem., darbaspēka alternatīvās izmaksas ir atkarīgas no tā, vai darbinieks ir iepriekš bijis nodarbināts vai nē</a:t>
            </a:r>
            <a:r>
              <a:rPr lang="lv-LV" sz="2200" kern="1200" dirty="0" smtClean="0">
                <a:ea typeface="ＭＳ Ｐゴシック" pitchFamily="34" charset="-128"/>
              </a:rPr>
              <a:t>)</a:t>
            </a:r>
            <a:endParaRPr lang="lv-LV" sz="2200" kern="1200" dirty="0">
              <a:ea typeface="ＭＳ Ｐゴシック" pitchFamily="34" charset="-128"/>
            </a:endParaRP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200" kern="1200" dirty="0" smtClean="0">
                <a:ea typeface="ＭＳ Ｐゴシック" pitchFamily="34" charset="-128"/>
              </a:rPr>
              <a:t>projekta </a:t>
            </a:r>
            <a:r>
              <a:rPr lang="lv-LV" sz="2200" kern="1200" dirty="0">
                <a:ea typeface="ＭＳ Ｐゴシック" pitchFamily="34" charset="-128"/>
              </a:rPr>
              <a:t>rezultāti jāvērtē pēc patērētāju vēlmes maksāt (piem., vēlme maksāt par labāku ūdens kvalitāti upēs</a:t>
            </a:r>
            <a:r>
              <a:rPr lang="lv-LV" sz="2200" kern="1200" dirty="0" smtClean="0">
                <a:ea typeface="ＭＳ Ｐゴシック" pitchFamily="34" charset="-128"/>
              </a:rPr>
              <a:t>)</a:t>
            </a:r>
            <a:endParaRPr lang="lv-LV" sz="2400" dirty="0"/>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200" kern="1200" dirty="0">
                <a:ea typeface="ＭＳ Ｐゴシック" pitchFamily="34" charset="-128"/>
              </a:rPr>
              <a:t>finanšu (novērotās) cenas var būt sagrozītas vai pat neesošas; tās ne vienmēr atspoguļo alternatīvās izmaksas un vēlmi </a:t>
            </a:r>
            <a:r>
              <a:rPr lang="lv-LV" sz="2200" kern="1200" dirty="0" smtClean="0">
                <a:ea typeface="ＭＳ Ｐゴシック" pitchFamily="34" charset="-128"/>
              </a:rPr>
              <a:t>maksāt</a:t>
            </a:r>
            <a:endParaRPr lang="lv-LV" sz="2200" kern="1200" dirty="0">
              <a:ea typeface="ＭＳ Ｐゴシック" pitchFamily="34" charset="-128"/>
            </a:endParaRPr>
          </a:p>
          <a:p>
            <a:pPr marL="444500"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200" kern="1200" dirty="0" smtClean="0">
                <a:ea typeface="ＭＳ Ｐゴシック" pitchFamily="34" charset="-128"/>
              </a:rPr>
              <a:t>sākot </a:t>
            </a:r>
            <a:r>
              <a:rPr lang="lv-LV" sz="2200" kern="1200" dirty="0">
                <a:ea typeface="ＭＳ Ｐゴシック" pitchFamily="34" charset="-128"/>
              </a:rPr>
              <a:t>ar finansiālās analīzes naudas plūsmām, ir jāaprēķina šādas ekonomiskās naudas plūsmas: </a:t>
            </a:r>
            <a:endParaRPr lang="lv-LV" sz="2200" kern="1200" dirty="0" smtClean="0">
              <a:ea typeface="ＭＳ Ｐゴシック" pitchFamily="34" charset="-128"/>
            </a:endParaRPr>
          </a:p>
          <a:p>
            <a:pPr marL="844466" lvl="1"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kern="1200" dirty="0" smtClean="0">
                <a:ea typeface="ＭＳ Ｐゴシック" pitchFamily="34" charset="-128"/>
              </a:rPr>
              <a:t>fiskālā korekcija</a:t>
            </a:r>
          </a:p>
          <a:p>
            <a:pPr marL="844466" lvl="1"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kern="1200" dirty="0" smtClean="0">
                <a:ea typeface="ＭＳ Ｐゴシック" pitchFamily="34" charset="-128"/>
              </a:rPr>
              <a:t>ārējo izmaksu iekļaušana</a:t>
            </a:r>
          </a:p>
          <a:p>
            <a:pPr marL="844466" lvl="1" indent="-266700" defTabSz="444500">
              <a:lnSpc>
                <a:spcPct val="100000"/>
              </a:lnSpc>
              <a:spcBef>
                <a:spcPts val="300"/>
              </a:spcBef>
              <a:spcAft>
                <a:spcPts val="300"/>
              </a:spcAft>
              <a:buClr>
                <a:schemeClr val="tx1">
                  <a:lumMod val="50000"/>
                  <a:lumOff val="50000"/>
                </a:schemeClr>
              </a:buClr>
              <a:buFont typeface="Wingdings" panose="05000000000000000000" pitchFamily="2" charset="2"/>
              <a:buChar char="§"/>
            </a:pPr>
            <a:r>
              <a:rPr lang="lv-LV" sz="2000" kern="1200" dirty="0" smtClean="0">
                <a:ea typeface="ＭＳ Ｐゴシック" pitchFamily="34" charset="-128"/>
              </a:rPr>
              <a:t>no tirgus uz ēnu (uzskaites) cenām</a:t>
            </a:r>
            <a:endParaRPr lang="lv-LV" sz="2000" kern="1200" dirty="0">
              <a:ea typeface="ＭＳ Ｐゴシック" pitchFamily="34" charset="-128"/>
            </a:endParaRPr>
          </a:p>
          <a:p>
            <a:pPr marL="444500" indent="-266700" defTabSz="444500">
              <a:lnSpc>
                <a:spcPct val="100000"/>
              </a:lnSpc>
              <a:spcBef>
                <a:spcPts val="300"/>
              </a:spcBef>
              <a:buClr>
                <a:schemeClr val="tx1">
                  <a:lumMod val="50000"/>
                  <a:lumOff val="50000"/>
                </a:schemeClr>
              </a:buClr>
              <a:buFont typeface="Wingdings" panose="05000000000000000000" pitchFamily="2" charset="2"/>
              <a:buChar char="§"/>
            </a:pPr>
            <a:endParaRPr lang="lv-LV" sz="2200" kern="1200" dirty="0">
              <a:ea typeface="ＭＳ Ｐゴシック" pitchFamily="34" charset="-128"/>
            </a:endParaRPr>
          </a:p>
          <a:p>
            <a:pPr marL="0" indent="0"/>
            <a:endParaRPr lang="lv-LV" sz="2400" dirty="0" smtClean="0"/>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3. Ekonomiskā analīze (</a:t>
            </a:r>
            <a:r>
              <a:rPr lang="lv-LV" sz="3600" dirty="0" smtClean="0">
                <a:solidFill>
                  <a:schemeClr val="tx1">
                    <a:lumMod val="95000"/>
                    <a:lumOff val="5000"/>
                  </a:schemeClr>
                </a:solidFill>
                <a:ea typeface="ＭＳ Ｐゴシック" pitchFamily="34" charset="-128"/>
              </a:rPr>
              <a:t>2</a:t>
            </a:r>
            <a:r>
              <a:rPr lang="lv-LV" sz="3600" dirty="0" smtClean="0">
                <a:ea typeface="ＭＳ Ｐゴシック" pitchFamily="34" charset="-128"/>
              </a:rPr>
              <a:t>)</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Pamatojums</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3589444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defTabSz="444500">
              <a:lnSpc>
                <a:spcPct val="100000"/>
              </a:lnSpc>
              <a:spcBef>
                <a:spcPts val="600"/>
              </a:spcBef>
              <a:spcAft>
                <a:spcPts val="600"/>
              </a:spcAft>
              <a:buClr>
                <a:schemeClr val="tx1">
                  <a:lumMod val="50000"/>
                  <a:lumOff val="50000"/>
                </a:schemeClr>
              </a:buClr>
            </a:pPr>
            <a:r>
              <a:rPr lang="lv-LV" sz="2200" kern="1200" dirty="0" smtClean="0">
                <a:ea typeface="ＭＳ Ｐゴシック" pitchFamily="34" charset="-128"/>
              </a:rPr>
              <a:t>Tiek izmantotas divas pieejas, lai  noteiktu izdevumus un ieguvumus, kuri netiek ņemti vērā finanšu analīzē:</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sz="2200" kern="1200" dirty="0" smtClean="0">
                <a:ea typeface="ＭＳ Ｐゴシック" pitchFamily="34" charset="-128"/>
              </a:rPr>
              <a:t>“</a:t>
            </a:r>
            <a:r>
              <a:rPr lang="lv-LV" sz="2200" i="1" kern="1200" dirty="0" smtClean="0">
                <a:ea typeface="ＭＳ Ｐゴシック" pitchFamily="34" charset="-128"/>
              </a:rPr>
              <a:t>atklātās </a:t>
            </a:r>
            <a:r>
              <a:rPr lang="lv-LV" sz="2200" i="1" kern="1200" dirty="0">
                <a:ea typeface="ＭＳ Ｐゴシック" pitchFamily="34" charset="-128"/>
              </a:rPr>
              <a:t>priekšrocības metodes</a:t>
            </a:r>
            <a:r>
              <a:rPr lang="lv-LV" sz="2200" kern="1200" dirty="0">
                <a:ea typeface="ＭＳ Ｐゴシック" pitchFamily="34" charset="-128"/>
              </a:rPr>
              <a:t>” attiecas uz novērotās uzvedības vērtībām (piem., </a:t>
            </a:r>
            <a:r>
              <a:rPr lang="lv-LV" sz="2200" kern="1200" dirty="0" smtClean="0">
                <a:ea typeface="ＭＳ Ｐゴシック" pitchFamily="34" charset="-128"/>
              </a:rPr>
              <a:t>ceļošanas </a:t>
            </a:r>
            <a:r>
              <a:rPr lang="lv-LV" sz="2200" kern="1200" dirty="0">
                <a:ea typeface="ＭＳ Ｐゴシック" pitchFamily="34" charset="-128"/>
              </a:rPr>
              <a:t>izmaksu metode</a:t>
            </a:r>
            <a:r>
              <a:rPr lang="lv-LV" sz="2200" kern="1200" dirty="0" smtClean="0">
                <a:ea typeface="ＭＳ Ｐゴシック" pitchFamily="34" charset="-128"/>
              </a:rPr>
              <a:t>) </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sz="2200" kern="1200" dirty="0" smtClean="0">
                <a:ea typeface="ＭＳ Ｐゴシック" pitchFamily="34" charset="-128"/>
              </a:rPr>
              <a:t>“</a:t>
            </a:r>
            <a:r>
              <a:rPr lang="lv-LV" sz="2200" i="1" kern="1200" dirty="0" smtClean="0">
                <a:ea typeface="ＭＳ Ｐゴシック" pitchFamily="34" charset="-128"/>
              </a:rPr>
              <a:t>noteiktās </a:t>
            </a:r>
            <a:r>
              <a:rPr lang="lv-LV" sz="2200" i="1" kern="1200" dirty="0">
                <a:ea typeface="ＭＳ Ｐゴシック" pitchFamily="34" charset="-128"/>
              </a:rPr>
              <a:t>priekšrocības metodes</a:t>
            </a:r>
            <a:r>
              <a:rPr lang="lv-LV" sz="2200" kern="1200" dirty="0">
                <a:ea typeface="ＭＳ Ｐゴシック" pitchFamily="34" charset="-128"/>
              </a:rPr>
              <a:t>” tieši prasa personai noteikt tās vēlmi maksāt (piem., kontingenta vērtējums). Pastāv subjektīvu rezultātu iespēja</a:t>
            </a:r>
            <a:r>
              <a:rPr lang="lv-LV" sz="2200" kern="1200" dirty="0" smtClean="0">
                <a:ea typeface="ＭＳ Ｐゴシック" pitchFamily="34" charset="-128"/>
              </a:rPr>
              <a:t>.</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endParaRPr lang="lv-LV" sz="2200" kern="1200" dirty="0">
              <a:ea typeface="ＭＳ Ｐゴシック" pitchFamily="34" charset="-128"/>
            </a:endParaRP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endParaRPr lang="lv-LV" sz="2400" dirty="0" smtClean="0"/>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3. Ekonomiskā analīze (</a:t>
            </a:r>
            <a:r>
              <a:rPr lang="lv-LV" sz="3600" dirty="0">
                <a:solidFill>
                  <a:schemeClr val="tx1">
                    <a:lumMod val="95000"/>
                    <a:lumOff val="5000"/>
                  </a:schemeClr>
                </a:solidFill>
                <a:ea typeface="ＭＳ Ｐゴシック" pitchFamily="34" charset="-128"/>
              </a:rPr>
              <a:t>3</a:t>
            </a:r>
            <a:r>
              <a:rPr lang="lv-LV" sz="3600" dirty="0" smtClean="0">
                <a:ea typeface="ＭＳ Ｐゴシック" pitchFamily="34" charset="-128"/>
              </a:rPr>
              <a:t>)</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Pamatojums – ārējo izmaksu iekļaušana</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361775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r>
              <a:rPr lang="lv-LV" sz="2400" dirty="0" smtClean="0"/>
              <a:t>Sociālajai </a:t>
            </a:r>
            <a:r>
              <a:rPr lang="lv-LV" sz="2400" dirty="0"/>
              <a:t>diskonta likmei ir jābalstās uz ilgtermiņa ekonomisko izaugsmi un ieguvumiem ilgtermiņa perspektīvā. </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sz="2200" kern="1200" dirty="0" smtClean="0">
                <a:ea typeface="ＭＳ Ｐゴシック" pitchFamily="34" charset="-128"/>
              </a:rPr>
              <a:t>Dalībvalstīs</a:t>
            </a:r>
            <a:r>
              <a:rPr lang="lv-LV" sz="2200" kern="1200" dirty="0">
                <a:ea typeface="ＭＳ Ｐゴシック" pitchFamily="34" charset="-128"/>
              </a:rPr>
              <a:t>, kas pretendē uz Kohēzijas fonda finansējumu, piemēro 5,5% sociālo diskonta likmi (citās valstīs – 3,5%). </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sz="2200" kern="1200" dirty="0" smtClean="0">
                <a:ea typeface="ＭＳ Ｐゴシック" pitchFamily="34" charset="-128"/>
              </a:rPr>
              <a:t>Līdzīgos </a:t>
            </a:r>
            <a:r>
              <a:rPr lang="lv-LV" sz="2200" kern="1200" dirty="0">
                <a:ea typeface="ＭＳ Ｐゴシック" pitchFamily="34" charset="-128"/>
              </a:rPr>
              <a:t>projektos ir jāizmanto vienāda sociālā diskonta likme. </a:t>
            </a:r>
            <a:endParaRPr lang="lv-LV" sz="2200" kern="1200" dirty="0" smtClean="0">
              <a:ea typeface="ＭＳ Ｐゴシック" pitchFamily="34" charset="-128"/>
            </a:endParaRP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endParaRPr lang="lv-LV" sz="2200" kern="1200" dirty="0">
              <a:ea typeface="ＭＳ Ｐゴシック" pitchFamily="34" charset="-128"/>
            </a:endParaRPr>
          </a:p>
          <a:p>
            <a:pPr marL="177800" indent="0" defTabSz="444500">
              <a:lnSpc>
                <a:spcPct val="100000"/>
              </a:lnSpc>
              <a:spcBef>
                <a:spcPts val="600"/>
              </a:spcBef>
              <a:spcAft>
                <a:spcPts val="600"/>
              </a:spcAft>
              <a:buClr>
                <a:schemeClr val="tx1">
                  <a:lumMod val="50000"/>
                  <a:lumOff val="50000"/>
                </a:schemeClr>
              </a:buClr>
            </a:pPr>
            <a:r>
              <a:rPr lang="lv-LV" sz="2400" kern="1200" dirty="0" smtClean="0">
                <a:ea typeface="ＭＳ Ｐゴシック" pitchFamily="34" charset="-128"/>
              </a:rPr>
              <a:t>Fiskalās korekcijas: </a:t>
            </a:r>
          </a:p>
          <a:p>
            <a:pPr marL="520700" indent="-342900" defTabSz="444500">
              <a:lnSpc>
                <a:spcPct val="100000"/>
              </a:lnSpc>
              <a:spcBef>
                <a:spcPts val="600"/>
              </a:spcBef>
              <a:spcAft>
                <a:spcPts val="600"/>
              </a:spcAft>
              <a:buClr>
                <a:schemeClr val="tx1">
                  <a:lumMod val="50000"/>
                  <a:lumOff val="50000"/>
                </a:schemeClr>
              </a:buClr>
              <a:buFont typeface="Arial"/>
              <a:buChar char="•"/>
            </a:pPr>
            <a:r>
              <a:rPr lang="lv-LV" sz="2200" kern="1200" dirty="0" smtClean="0">
                <a:ea typeface="ＭＳ Ｐゴシック" pitchFamily="34" charset="-128"/>
              </a:rPr>
              <a:t>nodokļi nav jāiekļauj aprēķinā</a:t>
            </a:r>
            <a:endParaRPr lang="lv-LV" sz="2200" kern="1200" dirty="0">
              <a:ea typeface="ＭＳ Ｐゴシック" pitchFamily="34" charset="-128"/>
            </a:endParaRPr>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3. Ekonomiskā analīze (</a:t>
            </a:r>
            <a:r>
              <a:rPr lang="lv-LV" sz="3600" dirty="0">
                <a:solidFill>
                  <a:schemeClr val="tx1">
                    <a:lumMod val="95000"/>
                    <a:lumOff val="5000"/>
                  </a:schemeClr>
                </a:solidFill>
                <a:ea typeface="ＭＳ Ｐゴシック" pitchFamily="34" charset="-128"/>
              </a:rPr>
              <a:t>4</a:t>
            </a:r>
            <a:r>
              <a:rPr lang="lv-LV" sz="3600" dirty="0" smtClean="0">
                <a:ea typeface="ＭＳ Ｐゴシック" pitchFamily="34" charset="-128"/>
              </a:rPr>
              <a:t>)</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Pamatojums – citas korekcijas</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868185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r>
              <a:rPr lang="lv-LV" sz="2400" dirty="0"/>
              <a:t>Izmantojot ekonomiskās naudas plūsmas, kas izteiktas ēnu cenās, un </a:t>
            </a:r>
            <a:r>
              <a:rPr lang="lv-LV" sz="2400" dirty="0" smtClean="0"/>
              <a:t>sociālo diskonta likmi, var noteikt tādus rādītājus, kā:</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sz="2200" b="1" kern="1200" dirty="0" smtClean="0">
                <a:ea typeface="ＭＳ Ｐゴシック" pitchFamily="34" charset="-128"/>
              </a:rPr>
              <a:t>ekonomiskā </a:t>
            </a:r>
            <a:r>
              <a:rPr lang="lv-LV" sz="2200" b="1" kern="1200" dirty="0">
                <a:ea typeface="ＭＳ Ｐゴシック" pitchFamily="34" charset="-128"/>
              </a:rPr>
              <a:t>neto pašreizējā vērtība </a:t>
            </a:r>
            <a:r>
              <a:rPr lang="lv-LV" sz="2200" kern="1200" dirty="0">
                <a:ea typeface="ＭＳ Ｐゴシック" pitchFamily="34" charset="-128"/>
              </a:rPr>
              <a:t>(ENPV): projekts ir pievilcīgs no sociālekonomiskā viedokļa, ja ENPV ir lielāks par 0; </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sz="2200" b="1" kern="1200" dirty="0" smtClean="0">
                <a:ea typeface="ＭＳ Ｐゴシック" pitchFamily="34" charset="-128"/>
              </a:rPr>
              <a:t>ekonomiskā </a:t>
            </a:r>
            <a:r>
              <a:rPr lang="lv-LV" sz="2200" b="1" kern="1200" dirty="0">
                <a:ea typeface="ＭＳ Ｐゴシック" pitchFamily="34" charset="-128"/>
              </a:rPr>
              <a:t>ienesīguma norma </a:t>
            </a:r>
            <a:r>
              <a:rPr lang="lv-LV" sz="2200" kern="1200" dirty="0">
                <a:ea typeface="ＭＳ Ｐゴシック" pitchFamily="34" charset="-128"/>
              </a:rPr>
              <a:t>(ERR): ERR ir jābūt lielākai par sociālo diskonta likmi; </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sz="2200" b="1" kern="1200" dirty="0" smtClean="0">
                <a:ea typeface="ＭＳ Ｐゴシック" pitchFamily="34" charset="-128"/>
              </a:rPr>
              <a:t>ieguvumu </a:t>
            </a:r>
            <a:r>
              <a:rPr lang="lv-LV" sz="2200" b="1" kern="1200" dirty="0">
                <a:ea typeface="ＭＳ Ｐゴシック" pitchFamily="34" charset="-128"/>
              </a:rPr>
              <a:t>un izmaksu attiecība </a:t>
            </a:r>
            <a:r>
              <a:rPr lang="lv-LV" sz="2200" kern="1200" dirty="0">
                <a:ea typeface="ＭＳ Ｐゴシック" pitchFamily="34" charset="-128"/>
              </a:rPr>
              <a:t>(B/C): B/C jābūt lielākai par 1. </a:t>
            </a:r>
          </a:p>
        </p:txBody>
      </p:sp>
      <p:sp>
        <p:nvSpPr>
          <p:cNvPr id="5" name="TextBox 4"/>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3. Ekonomiskā analīze (</a:t>
            </a:r>
            <a:r>
              <a:rPr lang="lv-LV" sz="3600" dirty="0">
                <a:solidFill>
                  <a:schemeClr val="tx1">
                    <a:lumMod val="95000"/>
                    <a:lumOff val="5000"/>
                  </a:schemeClr>
                </a:solidFill>
                <a:ea typeface="ＭＳ Ｐゴシック" pitchFamily="34" charset="-128"/>
              </a:rPr>
              <a:t>5</a:t>
            </a:r>
            <a:r>
              <a:rPr lang="lv-LV" sz="3600" dirty="0" smtClean="0">
                <a:ea typeface="ＭＳ Ｐゴシック" pitchFamily="34" charset="-128"/>
              </a:rPr>
              <a:t>)</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Rezultāti</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35100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7944" y="1979637"/>
            <a:ext cx="5667375"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a:t>Ekonomiskā analīze</a:t>
            </a:r>
            <a:r>
              <a:rPr lang="lv-LV" sz="3600" dirty="0" smtClean="0">
                <a:ea typeface="ＭＳ Ｐゴシック" pitchFamily="34" charset="-128"/>
              </a:rPr>
              <a:t/>
            </a:r>
            <a:br>
              <a:rPr lang="lv-LV" sz="3600" dirty="0" smtClean="0">
                <a:ea typeface="ＭＳ Ｐゴシック" pitchFamily="34" charset="-128"/>
              </a:rPr>
            </a:br>
            <a:r>
              <a:rPr lang="lv-LV" sz="2800" dirty="0">
                <a:solidFill>
                  <a:schemeClr val="tx1">
                    <a:lumMod val="50000"/>
                    <a:lumOff val="50000"/>
                  </a:schemeClr>
                </a:solidFill>
              </a:rPr>
              <a:t>Ieguvumu-izmaksu attiecība</a:t>
            </a:r>
            <a:endParaRPr lang="lv-LV" sz="2800" kern="0" dirty="0">
              <a:solidFill>
                <a:schemeClr val="tx1">
                  <a:lumMod val="50000"/>
                  <a:lumOff val="50000"/>
                </a:schemeClr>
              </a:solidFill>
              <a:ea typeface="ＭＳ Ｐゴシック" pitchFamily="34" charset="-128"/>
            </a:endParaRPr>
          </a:p>
        </p:txBody>
      </p:sp>
      <p:sp>
        <p:nvSpPr>
          <p:cNvPr id="6" name="TextBox 5"/>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Tree>
    <p:extLst>
      <p:ext uri="{BB962C8B-B14F-4D97-AF65-F5344CB8AC3E}">
        <p14:creationId xmlns:p14="http://schemas.microsoft.com/office/powerpoint/2010/main" val="3957287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5146" y="5004776"/>
            <a:ext cx="1890476" cy="2519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2559091188"/>
              </p:ext>
            </p:extLst>
          </p:nvPr>
        </p:nvGraphicFramePr>
        <p:xfrm>
          <a:off x="431800" y="1547589"/>
          <a:ext cx="9289032" cy="1709150"/>
        </p:xfrm>
        <a:graphic>
          <a:graphicData uri="http://schemas.openxmlformats.org/drawingml/2006/table">
            <a:tbl>
              <a:tblPr bandRow="1">
                <a:tableStyleId>{2D5ABB26-0587-4C30-8999-92F81FD0307C}</a:tableStyleId>
              </a:tblPr>
              <a:tblGrid>
                <a:gridCol w="1872208"/>
                <a:gridCol w="7416824"/>
              </a:tblGrid>
              <a:tr h="504055">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lv-LV" sz="2000" b="1" dirty="0" smtClean="0"/>
                        <a:t>13:00</a:t>
                      </a:r>
                      <a:r>
                        <a:rPr lang="lv-LV" sz="2000" b="1" baseline="0" dirty="0" smtClean="0"/>
                        <a:t> – </a:t>
                      </a:r>
                      <a:r>
                        <a:rPr lang="lv-LV" sz="2000" b="1" dirty="0" smtClean="0"/>
                        <a:t>14:30</a:t>
                      </a:r>
                    </a:p>
                  </a:txBody>
                  <a:tcPr/>
                </a:tc>
                <a:tc>
                  <a:txBody>
                    <a:bodyPr/>
                    <a:lstStyle/>
                    <a:p>
                      <a:pPr marL="0" marR="0" indent="0" algn="l" defTabSz="914400" rtl="0" eaLnBrk="1" fontAlgn="auto" latinLnBrk="0" hangingPunct="1">
                        <a:lnSpc>
                          <a:spcPct val="100000"/>
                        </a:lnSpc>
                        <a:spcBef>
                          <a:spcPts val="300"/>
                        </a:spcBef>
                        <a:spcAft>
                          <a:spcPts val="300"/>
                        </a:spcAft>
                        <a:buClr>
                          <a:schemeClr val="tx1">
                            <a:lumMod val="50000"/>
                            <a:lumOff val="50000"/>
                          </a:schemeClr>
                        </a:buClr>
                        <a:buSzTx/>
                        <a:buFont typeface="Wingdings" pitchFamily="2" charset="2"/>
                        <a:buNone/>
                        <a:tabLst/>
                        <a:defRPr/>
                      </a:pPr>
                      <a:r>
                        <a:rPr lang="lv-LV" sz="2000" kern="1200" dirty="0" smtClean="0">
                          <a:solidFill>
                            <a:schemeClr val="bg2"/>
                          </a:solidFill>
                          <a:latin typeface="+mn-lt"/>
                          <a:ea typeface="ＭＳ Ｐゴシック" pitchFamily="34" charset="-128"/>
                          <a:cs typeface="+mn-cs"/>
                        </a:rPr>
                        <a:t>Administratīvais slogs un administratīvās izmaksas</a:t>
                      </a:r>
                      <a:endParaRPr lang="lv-LV" sz="2000" kern="1200" baseline="0" dirty="0" smtClean="0">
                        <a:solidFill>
                          <a:schemeClr val="bg2"/>
                        </a:solidFill>
                        <a:latin typeface="+mn-lt"/>
                        <a:ea typeface="ＭＳ Ｐゴシック" pitchFamily="34" charset="-128"/>
                        <a:cs typeface="+mn-cs"/>
                      </a:endParaRPr>
                    </a:p>
                  </a:txBody>
                  <a:tcPr/>
                </a:tc>
              </a:tr>
              <a:tr h="504055">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lv-LV" sz="2000" b="1" dirty="0" smtClean="0"/>
                        <a:t>14:30 – 14:45</a:t>
                      </a:r>
                      <a:endParaRPr lang="lv-LV" sz="2000" b="1" dirty="0"/>
                    </a:p>
                  </a:txBody>
                  <a:tcPr/>
                </a:tc>
                <a:tc>
                  <a:txBody>
                    <a:bodyPr/>
                    <a:lstStyle/>
                    <a:p>
                      <a:pPr marL="0" marR="0" indent="0" algn="l" defTabSz="914400" rtl="0" eaLnBrk="1" fontAlgn="auto" latinLnBrk="0" hangingPunct="1">
                        <a:lnSpc>
                          <a:spcPct val="100000"/>
                        </a:lnSpc>
                        <a:spcBef>
                          <a:spcPts val="300"/>
                        </a:spcBef>
                        <a:spcAft>
                          <a:spcPts val="300"/>
                        </a:spcAft>
                        <a:buClr>
                          <a:schemeClr val="tx1">
                            <a:lumMod val="50000"/>
                            <a:lumOff val="50000"/>
                          </a:schemeClr>
                        </a:buClr>
                        <a:buSzTx/>
                        <a:buFont typeface="Wingdings" pitchFamily="2" charset="2"/>
                        <a:buNone/>
                        <a:tabLst/>
                        <a:defRPr/>
                      </a:pPr>
                      <a:r>
                        <a:rPr lang="lv-LV" sz="2000" kern="1200" dirty="0" smtClean="0">
                          <a:solidFill>
                            <a:schemeClr val="tx1"/>
                          </a:solidFill>
                          <a:latin typeface="+mn-lt"/>
                          <a:ea typeface="ＭＳ Ｐゴシック" pitchFamily="34" charset="-128"/>
                          <a:cs typeface="+mn-cs"/>
                        </a:rPr>
                        <a:t>Kafijas pauze</a:t>
                      </a:r>
                    </a:p>
                  </a:txBody>
                  <a:tcPr/>
                </a:tc>
              </a:tr>
              <a:tr h="504055">
                <a:tc>
                  <a:txBody>
                    <a:bodyPr/>
                    <a:lstStyle/>
                    <a:p>
                      <a:pPr marL="0" marR="0" indent="0" algn="l" defTabSz="914400" rtl="0" eaLnBrk="1" fontAlgn="auto" latinLnBrk="0" hangingPunct="1">
                        <a:lnSpc>
                          <a:spcPct val="100000"/>
                        </a:lnSpc>
                        <a:spcBef>
                          <a:spcPts val="300"/>
                        </a:spcBef>
                        <a:spcAft>
                          <a:spcPts val="300"/>
                        </a:spcAft>
                        <a:buClrTx/>
                        <a:buSzTx/>
                        <a:buFontTx/>
                        <a:buNone/>
                        <a:tabLst/>
                        <a:defRPr/>
                      </a:pPr>
                      <a:r>
                        <a:rPr lang="lv-LV" sz="2000" b="1" dirty="0" smtClean="0"/>
                        <a:t>14:45 - 17:00</a:t>
                      </a:r>
                      <a:endParaRPr lang="lv-LV" sz="2000" b="1" dirty="0"/>
                    </a:p>
                  </a:txBody>
                  <a:tcPr/>
                </a:tc>
                <a:tc>
                  <a:txBody>
                    <a:bodyPr/>
                    <a:lstStyle/>
                    <a:p>
                      <a:pPr algn="l"/>
                      <a:r>
                        <a:rPr lang="en-US" sz="2000" dirty="0" smtClean="0"/>
                        <a:t>Izmaksu-</a:t>
                      </a:r>
                      <a:r>
                        <a:rPr lang="en-US" sz="2000" dirty="0" err="1" smtClean="0"/>
                        <a:t>ieguvumu</a:t>
                      </a:r>
                      <a:r>
                        <a:rPr lang="en-US" sz="2000" dirty="0" smtClean="0"/>
                        <a:t> </a:t>
                      </a:r>
                      <a:r>
                        <a:rPr lang="en-US" sz="2000" dirty="0" err="1" smtClean="0"/>
                        <a:t>analīze</a:t>
                      </a:r>
                      <a:endParaRPr lang="en-US" sz="2000" dirty="0" smtClean="0"/>
                    </a:p>
                    <a:p>
                      <a:pPr algn="l"/>
                      <a:r>
                        <a:rPr lang="en-US" sz="2000" dirty="0" smtClean="0"/>
                        <a:t>Izmaksu </a:t>
                      </a:r>
                      <a:r>
                        <a:rPr lang="en-US" sz="2000" dirty="0" err="1" smtClean="0"/>
                        <a:t>efektivitātes</a:t>
                      </a:r>
                      <a:r>
                        <a:rPr lang="en-US" sz="2000" dirty="0" smtClean="0"/>
                        <a:t> </a:t>
                      </a:r>
                      <a:r>
                        <a:rPr lang="en-US" sz="2000" dirty="0" err="1" smtClean="0"/>
                        <a:t>analīze</a:t>
                      </a:r>
                      <a:endParaRPr lang="en-US" sz="2000" dirty="0" smtClean="0"/>
                    </a:p>
                  </a:txBody>
                  <a:tcPr/>
                </a:tc>
              </a:tr>
            </a:tbl>
          </a:graphicData>
        </a:graphic>
      </p:graphicFrame>
      <p:sp>
        <p:nvSpPr>
          <p:cNvPr id="5" name="Title 1"/>
          <p:cNvSpPr txBox="1">
            <a:spLocks/>
          </p:cNvSpPr>
          <p:nvPr/>
        </p:nvSpPr>
        <p:spPr bwMode="auto">
          <a:xfrm>
            <a:off x="503238"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r>
              <a:rPr lang="lv-LV" altLang="lv-LV" sz="3600" dirty="0">
                <a:solidFill>
                  <a:schemeClr val="tx1"/>
                </a:solidFill>
                <a:ea typeface="ＭＳ Ｐゴシック" pitchFamily="34" charset="-128"/>
              </a:rPr>
              <a:t>Dienas kārtība</a:t>
            </a:r>
            <a:r>
              <a:rPr lang="lv-LV" sz="2800" kern="0" dirty="0">
                <a:solidFill>
                  <a:schemeClr val="tx1">
                    <a:lumMod val="50000"/>
                    <a:lumOff val="50000"/>
                  </a:schemeClr>
                </a:solidFill>
              </a:rPr>
              <a:t/>
            </a:r>
            <a:br>
              <a:rPr lang="lv-LV" sz="2800" kern="0" dirty="0">
                <a:solidFill>
                  <a:schemeClr val="tx1">
                    <a:lumMod val="50000"/>
                    <a:lumOff val="50000"/>
                  </a:schemeClr>
                </a:solidFill>
              </a:rPr>
            </a:br>
            <a:r>
              <a:rPr lang="lv-LV" sz="2800" dirty="0">
                <a:solidFill>
                  <a:schemeClr val="tx1">
                    <a:lumMod val="50000"/>
                    <a:lumOff val="50000"/>
                  </a:schemeClr>
                </a:solidFill>
                <a:ea typeface="ＭＳ Ｐゴシック" pitchFamily="34" charset="-128"/>
              </a:rPr>
              <a:t>8</a:t>
            </a:r>
            <a:r>
              <a:rPr lang="lv-LV" altLang="lv-LV" sz="2800" dirty="0" smtClean="0">
                <a:solidFill>
                  <a:schemeClr val="tx1">
                    <a:lumMod val="50000"/>
                    <a:lumOff val="50000"/>
                  </a:schemeClr>
                </a:solidFill>
                <a:ea typeface="ＭＳ Ｐゴシック" pitchFamily="34" charset="-128"/>
              </a:rPr>
              <a:t>. </a:t>
            </a:r>
            <a:r>
              <a:rPr lang="lv-LV" altLang="lv-LV" sz="2800" dirty="0">
                <a:solidFill>
                  <a:schemeClr val="tx1">
                    <a:lumMod val="50000"/>
                    <a:lumOff val="50000"/>
                  </a:schemeClr>
                </a:solidFill>
                <a:ea typeface="ＭＳ Ｐゴシック" pitchFamily="34" charset="-128"/>
              </a:rPr>
              <a:t>nodarbība</a:t>
            </a:r>
            <a:endParaRPr lang="pl-PL" sz="2800" kern="0" dirty="0">
              <a:solidFill>
                <a:schemeClr val="tx1">
                  <a:lumMod val="50000"/>
                  <a:lumOff val="50000"/>
                </a:schemeClr>
              </a:solidFill>
            </a:endParaRPr>
          </a:p>
        </p:txBody>
      </p:sp>
    </p:spTree>
    <p:extLst>
      <p:ext uri="{BB962C8B-B14F-4D97-AF65-F5344CB8AC3E}">
        <p14:creationId xmlns:p14="http://schemas.microsoft.com/office/powerpoint/2010/main" val="444923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Aft>
                <a:spcPts val="1800"/>
              </a:spcAft>
            </a:pPr>
            <a:r>
              <a:rPr lang="lv-LV" dirty="0" smtClean="0"/>
              <a:t>Šī </a:t>
            </a:r>
            <a:r>
              <a:rPr lang="lv-LV" dirty="0"/>
              <a:t>analīze ir jāiekļauj izdevumu un ieguvumu analīzē, lai novērstu neskaidrības. </a:t>
            </a:r>
          </a:p>
          <a:p>
            <a:r>
              <a:rPr lang="lv-LV" dirty="0" smtClean="0"/>
              <a:t>To var izdarīt, veicot divus galvenos soļus:</a:t>
            </a:r>
          </a:p>
          <a:p>
            <a:pPr marL="533400" indent="-355600" defTabSz="533400">
              <a:buFont typeface="+mj-lt"/>
              <a:buAutoNum type="arabicParenR"/>
            </a:pPr>
            <a:r>
              <a:rPr lang="lv-LV" sz="2400" dirty="0"/>
              <a:t>j</a:t>
            </a:r>
            <a:r>
              <a:rPr lang="lv-LV" sz="2400" dirty="0" smtClean="0"/>
              <a:t>utīguma </a:t>
            </a:r>
            <a:r>
              <a:rPr lang="lv-LV" sz="2400" dirty="0"/>
              <a:t>analīze ar mērķi noteikt projekta kritiskos mainīgos; </a:t>
            </a:r>
          </a:p>
          <a:p>
            <a:pPr marL="533400" indent="-355600" defTabSz="533400">
              <a:buFont typeface="+mj-lt"/>
              <a:buAutoNum type="arabicParenR"/>
            </a:pPr>
            <a:r>
              <a:rPr lang="lv-LV" sz="2400" dirty="0" smtClean="0"/>
              <a:t>riska </a:t>
            </a:r>
            <a:r>
              <a:rPr lang="lv-LV" sz="2400" dirty="0"/>
              <a:t>analīze: mainot kritiskos mainīgos, ir iespējams aprēķināt sagaidāmos finansiālos un ekonomiskos ieguvumus. </a:t>
            </a:r>
            <a:r>
              <a:rPr lang="lv-LV" sz="2400" dirty="0" smtClean="0"/>
              <a:t> </a:t>
            </a:r>
            <a:endParaRPr lang="lv-LV" sz="2400" dirty="0"/>
          </a:p>
        </p:txBody>
      </p:sp>
      <p:sp>
        <p:nvSpPr>
          <p:cNvPr id="5"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4. Jūtīguma un Risku analīze (1)</a:t>
            </a:r>
            <a:br>
              <a:rPr lang="lv-LV" sz="3600" dirty="0" smtClean="0">
                <a:ea typeface="ＭＳ Ｐゴシック" pitchFamily="34" charset="-128"/>
              </a:rPr>
            </a:br>
            <a:endParaRPr lang="lv-LV" sz="2800" kern="0" dirty="0">
              <a:solidFill>
                <a:schemeClr val="tx1">
                  <a:lumMod val="50000"/>
                  <a:lumOff val="50000"/>
                </a:schemeClr>
              </a:solidFill>
              <a:ea typeface="ＭＳ Ｐゴシック" pitchFamily="34" charset="-128"/>
            </a:endParaRPr>
          </a:p>
        </p:txBody>
      </p:sp>
      <p:pic>
        <p:nvPicPr>
          <p:cNvPr id="4" name="Picture 2" descr="http://yourpropertyhound.com.au/wp-content/uploads/2013/02/cost-risk-benefi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9024" y="5154413"/>
            <a:ext cx="2297832" cy="2297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169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576312" y="4571925"/>
            <a:ext cx="4464496" cy="3312368"/>
          </a:xfrm>
          <a:prstGeom prst="rect">
            <a:avLst/>
          </a:prstGeom>
          <a:solidFill>
            <a:schemeClr val="bg1"/>
          </a:solidFill>
          <a:ln w="9525" cap="flat" cmpd="sng" algn="ctr">
            <a:noFill/>
            <a:prstDash val="solid"/>
            <a:round/>
            <a:headEnd type="none" w="med" len="med"/>
            <a:tailEnd type="none" w="med" len="med"/>
          </a:ln>
          <a:effectLst>
            <a:softEdge rad="63500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lv-LV" sz="1800" b="0" i="0" u="none" strike="noStrike" cap="none" normalizeH="0" baseline="0" smtClean="0">
              <a:ln>
                <a:noFill/>
              </a:ln>
              <a:effectLst/>
              <a:latin typeface="Arial" charset="0"/>
              <a:ea typeface="SimSun" charset="-122"/>
            </a:endParaRPr>
          </a:p>
        </p:txBody>
      </p:sp>
      <p:sp>
        <p:nvSpPr>
          <p:cNvPr id="3" name="Content Placeholder 2"/>
          <p:cNvSpPr>
            <a:spLocks noGrp="1"/>
          </p:cNvSpPr>
          <p:nvPr>
            <p:ph idx="1"/>
          </p:nvPr>
        </p:nvSpPr>
        <p:spPr/>
        <p:txBody>
          <a:bodyPr/>
          <a:lstStyle/>
          <a:p>
            <a:pPr marL="0" indent="0"/>
            <a:r>
              <a:rPr lang="lv-LV" sz="2400" dirty="0" smtClean="0"/>
              <a:t>Analīzes </a:t>
            </a:r>
            <a:r>
              <a:rPr lang="lv-LV" sz="2400" dirty="0"/>
              <a:t>gaitā par dažiem procentiem (piemēram – 20%) izmainiet projekta faktoru (piem., izejmateriāli, zeme, algas, bet ne tikai faktoru “investīciju izmaksas”) vērtības. </a:t>
            </a:r>
          </a:p>
          <a:p>
            <a:pPr marL="533400" indent="-355600">
              <a:buClr>
                <a:schemeClr val="tx1">
                  <a:lumMod val="50000"/>
                  <a:lumOff val="50000"/>
                </a:schemeClr>
              </a:buClr>
              <a:buFont typeface="Wingdings" panose="05000000000000000000" pitchFamily="2" charset="2"/>
              <a:buChar char="§"/>
            </a:pPr>
            <a:r>
              <a:rPr lang="lv-LV" sz="2400" dirty="0" smtClean="0"/>
              <a:t>Nosakiet </a:t>
            </a:r>
            <a:r>
              <a:rPr lang="lv-LV" sz="2400" dirty="0"/>
              <a:t>kritiskos mainīgos, piemēram, mainīgie, uz kuru izmaiņām rezultātu rādītāji ir visjutīgākie (piem., </a:t>
            </a:r>
            <a:r>
              <a:rPr lang="lv-LV" sz="2400" dirty="0" smtClean="0"/>
              <a:t>neto pašreizējā vērtība). </a:t>
            </a:r>
            <a:endParaRPr lang="lv-LV" sz="2400" dirty="0"/>
          </a:p>
          <a:p>
            <a:pPr marL="533400" indent="-355600">
              <a:buClr>
                <a:schemeClr val="tx1">
                  <a:lumMod val="50000"/>
                  <a:lumOff val="50000"/>
                </a:schemeClr>
              </a:buClr>
              <a:buFont typeface="Wingdings" panose="05000000000000000000" pitchFamily="2" charset="2"/>
              <a:buChar char="§"/>
            </a:pPr>
            <a:r>
              <a:rPr lang="lv-LV" sz="2400" dirty="0" smtClean="0"/>
              <a:t>Par </a:t>
            </a:r>
            <a:r>
              <a:rPr lang="lv-LV" sz="2400" dirty="0"/>
              <a:t>jutīgiem parametriem uzskata tādus mainīgos, kuru vērtības izmaiņa par 1% izraisa: </a:t>
            </a:r>
            <a:endParaRPr lang="lv-LV" sz="2400" dirty="0" smtClean="0"/>
          </a:p>
          <a:p>
            <a:pPr marL="933366" lvl="1" indent="-355600">
              <a:buClr>
                <a:schemeClr val="tx1">
                  <a:lumMod val="50000"/>
                  <a:lumOff val="50000"/>
                </a:schemeClr>
              </a:buClr>
              <a:buFont typeface="Wingdings" panose="05000000000000000000" pitchFamily="2" charset="2"/>
              <a:buChar char="§"/>
            </a:pPr>
            <a:r>
              <a:rPr lang="lv-LV" sz="2200" dirty="0" smtClean="0"/>
              <a:t>iekšējā ienesīguma likme (</a:t>
            </a:r>
            <a:r>
              <a:rPr lang="lv-LV" sz="2200" i="1" dirty="0" smtClean="0"/>
              <a:t>IRR</a:t>
            </a:r>
            <a:r>
              <a:rPr lang="lv-LV" sz="2200" dirty="0" smtClean="0"/>
              <a:t>) izmaiņu par 1%</a:t>
            </a:r>
          </a:p>
          <a:p>
            <a:pPr marL="933366" lvl="1" indent="-355600">
              <a:buClr>
                <a:schemeClr val="tx1">
                  <a:lumMod val="50000"/>
                  <a:lumOff val="50000"/>
                </a:schemeClr>
              </a:buClr>
              <a:buFont typeface="Wingdings" panose="05000000000000000000" pitchFamily="2" charset="2"/>
              <a:buChar char="§"/>
            </a:pPr>
            <a:r>
              <a:rPr lang="lv-LV" sz="2200" dirty="0" smtClean="0"/>
              <a:t>neto pašreizējā vērtība (</a:t>
            </a:r>
            <a:r>
              <a:rPr lang="lv-LV" sz="2200" i="1" dirty="0" smtClean="0"/>
              <a:t>NPV</a:t>
            </a:r>
            <a:r>
              <a:rPr lang="lv-LV" sz="2200" dirty="0" smtClean="0"/>
              <a:t>) izmaiņu par 5%</a:t>
            </a:r>
          </a:p>
          <a:p>
            <a:pPr marL="0" indent="0"/>
            <a:r>
              <a:rPr lang="lv-LV" sz="2400" dirty="0"/>
              <a:t>Tomēr jutīguma analīze vien nesniedz informāciju par izmaiņu varbūtību, ir </a:t>
            </a:r>
            <a:r>
              <a:rPr lang="lv-LV" sz="2400" b="1" dirty="0"/>
              <a:t>nepieciešams veikt </a:t>
            </a:r>
            <a:r>
              <a:rPr lang="lv-LV" sz="2400" b="1" dirty="0" smtClean="0"/>
              <a:t>risku </a:t>
            </a:r>
            <a:r>
              <a:rPr lang="lv-LV" sz="2400" b="1" dirty="0"/>
              <a:t>analīzi</a:t>
            </a:r>
            <a:r>
              <a:rPr lang="lv-LV" sz="2400" dirty="0"/>
              <a:t>! </a:t>
            </a:r>
          </a:p>
          <a:p>
            <a:pPr marL="933366" lvl="1" indent="-355600">
              <a:buClr>
                <a:schemeClr val="tx1">
                  <a:lumMod val="50000"/>
                  <a:lumOff val="50000"/>
                </a:schemeClr>
              </a:buClr>
              <a:buFont typeface="Wingdings" panose="05000000000000000000" pitchFamily="2" charset="2"/>
              <a:buChar char="§"/>
            </a:pPr>
            <a:endParaRPr lang="lv-LV" sz="2200" dirty="0"/>
          </a:p>
        </p:txBody>
      </p:sp>
      <p:sp>
        <p:nvSpPr>
          <p:cNvPr id="5"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4. Jūtīguma un Risku analīze (2)</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Jūtīguma analīze</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3139915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chemicalpeelguru.com/wp-content/uploads/2012/03/Phenol-Peel-Risk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84728" y="107429"/>
            <a:ext cx="1188132" cy="15841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bwMode="auto">
          <a:xfrm>
            <a:off x="-576312" y="4355901"/>
            <a:ext cx="4464496" cy="3312368"/>
          </a:xfrm>
          <a:prstGeom prst="rect">
            <a:avLst/>
          </a:prstGeom>
          <a:solidFill>
            <a:schemeClr val="bg1"/>
          </a:solidFill>
          <a:ln w="9525" cap="flat" cmpd="sng" algn="ctr">
            <a:noFill/>
            <a:prstDash val="solid"/>
            <a:round/>
            <a:headEnd type="none" w="med" len="med"/>
            <a:tailEnd type="none" w="med" len="med"/>
          </a:ln>
          <a:effectLst>
            <a:softEdge rad="63500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lv-LV" sz="1800" b="0" i="0" u="none" strike="noStrike" cap="none" normalizeH="0" baseline="0" smtClean="0">
              <a:ln>
                <a:noFill/>
              </a:ln>
              <a:effectLst/>
              <a:latin typeface="Arial" charset="0"/>
              <a:ea typeface="SimSun" charset="-122"/>
            </a:endParaRPr>
          </a:p>
        </p:txBody>
      </p:sp>
      <p:sp>
        <p:nvSpPr>
          <p:cNvPr id="3" name="Content Placeholder 2"/>
          <p:cNvSpPr>
            <a:spLocks noGrp="1"/>
          </p:cNvSpPr>
          <p:nvPr>
            <p:ph idx="1"/>
          </p:nvPr>
        </p:nvSpPr>
        <p:spPr/>
        <p:txBody>
          <a:bodyPr/>
          <a:lstStyle/>
          <a:p>
            <a:pPr marL="0" indent="0"/>
            <a:r>
              <a:rPr lang="lv-LV" sz="2400" dirty="0" smtClean="0"/>
              <a:t>Jānovērtē </a:t>
            </a:r>
            <a:r>
              <a:rPr lang="lv-LV" sz="2400" dirty="0"/>
              <a:t>to kritisko mainīgo varbūtību sadalījums, kuri tika noteikti jutīguma analīzē. </a:t>
            </a:r>
          </a:p>
          <a:p>
            <a:pPr marL="533400" indent="-355600">
              <a:buClr>
                <a:schemeClr val="tx1">
                  <a:lumMod val="50000"/>
                  <a:lumOff val="50000"/>
                </a:schemeClr>
              </a:buClr>
              <a:buFont typeface="Wingdings" panose="05000000000000000000" pitchFamily="2" charset="2"/>
              <a:buChar char="§"/>
            </a:pPr>
            <a:r>
              <a:rPr lang="lv-LV" sz="2000" dirty="0"/>
              <a:t>Varbūtību sadalījums var būt atsevišķs vai nepārtraukts, un tas var balstīties uz objektīviem (piem., laiks) vai subjektīviem (piem., speciālista atzinums) datiem </a:t>
            </a:r>
          </a:p>
          <a:p>
            <a:pPr marL="533400" indent="-355600">
              <a:buClr>
                <a:schemeClr val="tx1">
                  <a:lumMod val="50000"/>
                  <a:lumOff val="50000"/>
                </a:schemeClr>
              </a:buClr>
              <a:buFont typeface="Wingdings" panose="05000000000000000000" pitchFamily="2" charset="2"/>
              <a:buChar char="§"/>
            </a:pPr>
            <a:r>
              <a:rPr lang="lv-LV" sz="2000" dirty="0"/>
              <a:t>Kad ir noteikts kritisko mainīgo varbūtību sadalījums, ir iespējams aprēķināt projekta sagaidāmos rezultātu rādītājus. </a:t>
            </a:r>
          </a:p>
          <a:p>
            <a:pPr marL="533400" indent="-355600">
              <a:buClr>
                <a:schemeClr val="tx1">
                  <a:lumMod val="50000"/>
                  <a:lumOff val="50000"/>
                </a:schemeClr>
              </a:buClr>
              <a:buFont typeface="Wingdings" panose="05000000000000000000" pitchFamily="2" charset="2"/>
              <a:buChar char="§"/>
            </a:pPr>
            <a:r>
              <a:rPr lang="lv-LV" sz="2000" dirty="0"/>
              <a:t>Ir iespējams aprēķināt arī ienesīguma rādītāju varbūtību sadalījumu, no kura var iegūt noderīgu informāciju lēmuma pieņemšanai (piem., kāds ir ienesīgums, ja </a:t>
            </a:r>
            <a:r>
              <a:rPr lang="lv-LV" sz="2000" dirty="0" smtClean="0"/>
              <a:t>nākotnes pašreizējā vērtība (</a:t>
            </a:r>
            <a:r>
              <a:rPr lang="lv-LV" sz="2000" u="sng" dirty="0" smtClean="0"/>
              <a:t>NPV</a:t>
            </a:r>
            <a:r>
              <a:rPr lang="lv-LV" sz="2000" dirty="0" smtClean="0"/>
              <a:t>) </a:t>
            </a:r>
            <a:r>
              <a:rPr lang="lv-LV" sz="2000" dirty="0"/>
              <a:t>ir </a:t>
            </a:r>
            <a:r>
              <a:rPr lang="lv-LV" sz="2000" dirty="0" smtClean="0"/>
              <a:t>negatīva?). </a:t>
            </a:r>
            <a:endParaRPr lang="lv-LV" sz="2000" dirty="0"/>
          </a:p>
          <a:p>
            <a:pPr marL="533400" indent="-355600">
              <a:buClr>
                <a:schemeClr val="tx1">
                  <a:lumMod val="50000"/>
                  <a:lumOff val="50000"/>
                </a:schemeClr>
              </a:buClr>
              <a:buFont typeface="Wingdings" panose="05000000000000000000" pitchFamily="2" charset="2"/>
              <a:buChar char="§"/>
            </a:pPr>
            <a:r>
              <a:rPr lang="lv-LV" sz="2000" dirty="0"/>
              <a:t>Visi ieguvumu rādītāji, kas pieteikuma veidlapā tiek iekļauti kā CBA rezultāti ir sagaidāmā vērtība, kuru iegūst no riska analīzes. </a:t>
            </a:r>
          </a:p>
          <a:p>
            <a:pPr marL="533400" indent="-355600">
              <a:buClr>
                <a:schemeClr val="tx1">
                  <a:lumMod val="50000"/>
                  <a:lumOff val="50000"/>
                </a:schemeClr>
              </a:buClr>
              <a:buFont typeface="Wingdings" panose="05000000000000000000" pitchFamily="2" charset="2"/>
              <a:buChar char="§"/>
            </a:pPr>
            <a:r>
              <a:rPr lang="lv-LV" sz="2000" dirty="0"/>
              <a:t>Attiecīgi, nejaušību iekļaušana atbilstīgos izdevumos ir </a:t>
            </a:r>
            <a:r>
              <a:rPr lang="lv-LV" sz="2000" dirty="0" smtClean="0"/>
              <a:t>jāpamato ar risku analīzes rezultātiem.</a:t>
            </a:r>
            <a:endParaRPr lang="lv-LV" sz="2000" dirty="0"/>
          </a:p>
          <a:p>
            <a:pPr marL="457200" indent="-457200">
              <a:buFont typeface="Wingdings" panose="05000000000000000000" pitchFamily="2" charset="2"/>
              <a:buChar char="§"/>
            </a:pPr>
            <a:endParaRPr lang="lv-LV" sz="1400" dirty="0" smtClean="0"/>
          </a:p>
          <a:p>
            <a:pPr marL="920666" lvl="1" indent="-342900">
              <a:buClr>
                <a:schemeClr val="tx1">
                  <a:lumMod val="50000"/>
                  <a:lumOff val="50000"/>
                </a:schemeClr>
              </a:buClr>
              <a:buFont typeface="Wingdings" panose="05000000000000000000" pitchFamily="2" charset="2"/>
              <a:buChar char="§"/>
            </a:pPr>
            <a:endParaRPr lang="lv-LV" sz="1200" dirty="0"/>
          </a:p>
        </p:txBody>
      </p:sp>
      <p:sp>
        <p:nvSpPr>
          <p:cNvPr id="5"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4. Jūtīguma un Risku analīze (3)</a:t>
            </a:r>
            <a:br>
              <a:rPr lang="lv-LV" sz="3600" dirty="0" smtClean="0">
                <a:ea typeface="ＭＳ Ｐゴシック" pitchFamily="34" charset="-128"/>
              </a:rPr>
            </a:br>
            <a:r>
              <a:rPr lang="lv-LV" sz="2800" dirty="0" smtClean="0">
                <a:solidFill>
                  <a:schemeClr val="tx1">
                    <a:lumMod val="50000"/>
                    <a:lumOff val="50000"/>
                  </a:schemeClr>
                </a:solidFill>
                <a:ea typeface="ＭＳ Ｐゴシック" pitchFamily="34" charset="-128"/>
              </a:rPr>
              <a:t>Risku analīze</a:t>
            </a: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3269160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err="1" smtClean="0"/>
              <a:t>Vienkāršotā</a:t>
            </a:r>
            <a:r>
              <a:rPr lang="en-US" sz="3600" dirty="0" smtClean="0"/>
              <a:t> </a:t>
            </a:r>
            <a:r>
              <a:rPr lang="en-US" sz="3600" dirty="0" err="1" smtClean="0"/>
              <a:t>izmaksu-ieguvumu</a:t>
            </a:r>
            <a:r>
              <a:rPr lang="en-US" sz="3600" dirty="0" smtClean="0"/>
              <a:t> </a:t>
            </a:r>
            <a:r>
              <a:rPr lang="en-US" sz="3600" dirty="0" err="1" smtClean="0"/>
              <a:t>analīze</a:t>
            </a:r>
            <a:endParaRPr lang="en-US" sz="3600" dirty="0"/>
          </a:p>
        </p:txBody>
      </p:sp>
      <p:sp>
        <p:nvSpPr>
          <p:cNvPr id="3" name="Content Placeholder 2"/>
          <p:cNvSpPr>
            <a:spLocks noGrp="1"/>
          </p:cNvSpPr>
          <p:nvPr>
            <p:ph idx="1"/>
          </p:nvPr>
        </p:nvSpPr>
        <p:spPr/>
        <p:txBody>
          <a:bodyPr/>
          <a:lstStyle/>
          <a:p>
            <a:pPr marL="457200" indent="-457200">
              <a:buFont typeface="Arial"/>
              <a:buChar char="•"/>
            </a:pPr>
            <a:r>
              <a:rPr lang="en-US" dirty="0" err="1" smtClean="0"/>
              <a:t>Ļauj</a:t>
            </a:r>
            <a:r>
              <a:rPr lang="en-US" dirty="0" smtClean="0"/>
              <a:t> </a:t>
            </a:r>
            <a:r>
              <a:rPr lang="en-US" dirty="0" err="1" smtClean="0"/>
              <a:t>samēram</a:t>
            </a:r>
            <a:r>
              <a:rPr lang="en-US" dirty="0" smtClean="0"/>
              <a:t> </a:t>
            </a:r>
            <a:r>
              <a:rPr lang="en-US" dirty="0" err="1" smtClean="0"/>
              <a:t>ātri</a:t>
            </a:r>
            <a:r>
              <a:rPr lang="en-US" dirty="0" smtClean="0"/>
              <a:t> </a:t>
            </a:r>
            <a:r>
              <a:rPr lang="en-US" dirty="0" err="1" smtClean="0"/>
              <a:t>novērtēt</a:t>
            </a:r>
            <a:r>
              <a:rPr lang="en-US" dirty="0" smtClean="0"/>
              <a:t> </a:t>
            </a:r>
            <a:r>
              <a:rPr lang="en-US" dirty="0" err="1" smtClean="0"/>
              <a:t>jauna</a:t>
            </a:r>
            <a:r>
              <a:rPr lang="en-US" dirty="0" smtClean="0"/>
              <a:t> </a:t>
            </a:r>
            <a:r>
              <a:rPr lang="en-US" dirty="0" err="1" smtClean="0"/>
              <a:t>projekta</a:t>
            </a:r>
            <a:r>
              <a:rPr lang="en-US" dirty="0"/>
              <a:t> </a:t>
            </a:r>
            <a:r>
              <a:rPr lang="en-US" dirty="0" err="1" smtClean="0"/>
              <a:t>vai</a:t>
            </a:r>
            <a:r>
              <a:rPr lang="en-US" dirty="0" smtClean="0"/>
              <a:t> </a:t>
            </a:r>
            <a:r>
              <a:rPr lang="en-US" dirty="0" err="1" smtClean="0"/>
              <a:t>iniciatīvas</a:t>
            </a:r>
            <a:r>
              <a:rPr lang="en-US" dirty="0"/>
              <a:t> </a:t>
            </a:r>
            <a:r>
              <a:rPr lang="en-US" dirty="0" err="1" smtClean="0"/>
              <a:t>izmaksu-ieguvumu</a:t>
            </a:r>
            <a:r>
              <a:rPr lang="en-US" dirty="0" smtClean="0"/>
              <a:t> </a:t>
            </a:r>
            <a:r>
              <a:rPr lang="en-US" dirty="0" err="1" smtClean="0"/>
              <a:t>līmeni</a:t>
            </a:r>
            <a:r>
              <a:rPr lang="en-US" dirty="0" smtClean="0"/>
              <a:t> un </a:t>
            </a:r>
            <a:r>
              <a:rPr lang="en-US" dirty="0" err="1" smtClean="0"/>
              <a:t>pieņemt</a:t>
            </a:r>
            <a:r>
              <a:rPr lang="en-US" dirty="0" smtClean="0"/>
              <a:t> </a:t>
            </a:r>
            <a:r>
              <a:rPr lang="en-US" dirty="0" err="1" smtClean="0"/>
              <a:t>biznesa</a:t>
            </a:r>
            <a:r>
              <a:rPr lang="en-US" dirty="0" smtClean="0"/>
              <a:t> </a:t>
            </a:r>
            <a:r>
              <a:rPr lang="en-US" dirty="0" err="1" smtClean="0"/>
              <a:t>lēmumu</a:t>
            </a:r>
            <a:r>
              <a:rPr lang="en-US" dirty="0" smtClean="0"/>
              <a:t> par </a:t>
            </a:r>
            <a:r>
              <a:rPr lang="en-US" dirty="0" err="1" smtClean="0"/>
              <a:t>projekta</a:t>
            </a:r>
            <a:r>
              <a:rPr lang="en-US" dirty="0" smtClean="0"/>
              <a:t> </a:t>
            </a:r>
            <a:r>
              <a:rPr lang="en-US" dirty="0" err="1" smtClean="0"/>
              <a:t>realizāciju</a:t>
            </a:r>
            <a:endParaRPr lang="en-US" dirty="0" smtClean="0"/>
          </a:p>
          <a:p>
            <a:pPr marL="457200" indent="-457200">
              <a:buFont typeface="Arial"/>
              <a:buChar char="•"/>
            </a:pPr>
            <a:r>
              <a:rPr lang="en-US" dirty="0" err="1" smtClean="0"/>
              <a:t>Ir</a:t>
            </a:r>
            <a:r>
              <a:rPr lang="en-US" dirty="0" smtClean="0"/>
              <a:t> </a:t>
            </a:r>
            <a:r>
              <a:rPr lang="en-US" dirty="0" err="1" smtClean="0"/>
              <a:t>vērts</a:t>
            </a:r>
            <a:r>
              <a:rPr lang="en-US" dirty="0" smtClean="0"/>
              <a:t> </a:t>
            </a:r>
            <a:r>
              <a:rPr lang="en-US" dirty="0" err="1" smtClean="0"/>
              <a:t>veikt</a:t>
            </a:r>
            <a:r>
              <a:rPr lang="en-US" dirty="0" smtClean="0"/>
              <a:t> </a:t>
            </a:r>
            <a:r>
              <a:rPr lang="en-US" dirty="0" err="1" smtClean="0"/>
              <a:t>tiesību</a:t>
            </a:r>
            <a:r>
              <a:rPr lang="en-US" dirty="0" smtClean="0"/>
              <a:t> </a:t>
            </a:r>
            <a:r>
              <a:rPr lang="en-US" dirty="0" err="1" smtClean="0"/>
              <a:t>akta</a:t>
            </a:r>
            <a:r>
              <a:rPr lang="en-US" dirty="0" smtClean="0"/>
              <a:t> </a:t>
            </a:r>
            <a:r>
              <a:rPr lang="en-US" dirty="0" err="1" smtClean="0"/>
              <a:t>ietekmes</a:t>
            </a:r>
            <a:r>
              <a:rPr lang="en-US" dirty="0" smtClean="0"/>
              <a:t> </a:t>
            </a:r>
            <a:r>
              <a:rPr lang="en-US" dirty="0" err="1" smtClean="0"/>
              <a:t>izvērtēšanas</a:t>
            </a:r>
            <a:r>
              <a:rPr lang="en-US" dirty="0" smtClean="0"/>
              <a:t> </a:t>
            </a:r>
            <a:r>
              <a:rPr lang="en-US" dirty="0" err="1" smtClean="0"/>
              <a:t>ietvaros</a:t>
            </a:r>
            <a:endParaRPr lang="en-US" dirty="0" smtClean="0"/>
          </a:p>
          <a:p>
            <a:pPr marL="457200" indent="-457200">
              <a:buFont typeface="Arial"/>
              <a:buChar char="•"/>
            </a:pPr>
            <a:r>
              <a:rPr lang="en-US" dirty="0" err="1" smtClean="0"/>
              <a:t>Pieradina</a:t>
            </a:r>
            <a:r>
              <a:rPr lang="en-US" dirty="0"/>
              <a:t> </a:t>
            </a:r>
            <a:r>
              <a:rPr lang="en-US" dirty="0" err="1" smtClean="0"/>
              <a:t>iestādes</a:t>
            </a:r>
            <a:r>
              <a:rPr lang="en-US" dirty="0" smtClean="0"/>
              <a:t> </a:t>
            </a:r>
            <a:r>
              <a:rPr lang="en-US" dirty="0" err="1" smtClean="0"/>
              <a:t>vērtēt</a:t>
            </a:r>
            <a:r>
              <a:rPr lang="en-US" dirty="0" smtClean="0"/>
              <a:t> </a:t>
            </a:r>
            <a:r>
              <a:rPr lang="en-US" dirty="0" err="1" smtClean="0"/>
              <a:t>savu</a:t>
            </a:r>
            <a:r>
              <a:rPr lang="en-US" dirty="0" smtClean="0"/>
              <a:t> </a:t>
            </a:r>
            <a:r>
              <a:rPr lang="en-US" dirty="0" err="1" smtClean="0"/>
              <a:t>darbību</a:t>
            </a:r>
            <a:r>
              <a:rPr lang="en-US" dirty="0" smtClean="0"/>
              <a:t> no </a:t>
            </a:r>
            <a:r>
              <a:rPr lang="en-US" dirty="0" err="1" smtClean="0"/>
              <a:t>sabiedrības</a:t>
            </a:r>
            <a:r>
              <a:rPr lang="en-US" dirty="0" smtClean="0"/>
              <a:t> </a:t>
            </a:r>
            <a:r>
              <a:rPr lang="en-US" dirty="0" err="1" smtClean="0"/>
              <a:t>interešu</a:t>
            </a:r>
            <a:r>
              <a:rPr lang="en-US" dirty="0" smtClean="0"/>
              <a:t> </a:t>
            </a:r>
            <a:r>
              <a:rPr lang="en-US" dirty="0" err="1" smtClean="0"/>
              <a:t>skata</a:t>
            </a:r>
            <a:r>
              <a:rPr lang="en-US" dirty="0" smtClean="0"/>
              <a:t> </a:t>
            </a:r>
            <a:r>
              <a:rPr lang="en-US" dirty="0" err="1" smtClean="0"/>
              <a:t>punkta</a:t>
            </a:r>
            <a:endParaRPr lang="en-US" dirty="0" smtClean="0"/>
          </a:p>
          <a:p>
            <a:pPr marL="457200" indent="-457200">
              <a:buFont typeface="Arial"/>
              <a:buChar char="•"/>
            </a:pPr>
            <a:endParaRPr lang="en-US" dirty="0"/>
          </a:p>
        </p:txBody>
      </p:sp>
    </p:spTree>
    <p:extLst>
      <p:ext uri="{BB962C8B-B14F-4D97-AF65-F5344CB8AC3E}">
        <p14:creationId xmlns:p14="http://schemas.microsoft.com/office/powerpoint/2010/main" val="1924380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Vienkāršotā</a:t>
            </a:r>
            <a:r>
              <a:rPr lang="en-US" dirty="0" smtClean="0"/>
              <a:t> CBA (1)</a:t>
            </a:r>
            <a:endParaRPr lang="en-US" dirty="0"/>
          </a:p>
        </p:txBody>
      </p:sp>
      <p:sp>
        <p:nvSpPr>
          <p:cNvPr id="3" name="Content Placeholder 2"/>
          <p:cNvSpPr>
            <a:spLocks noGrp="1"/>
          </p:cNvSpPr>
          <p:nvPr>
            <p:ph idx="1"/>
          </p:nvPr>
        </p:nvSpPr>
        <p:spPr/>
        <p:txBody>
          <a:bodyPr/>
          <a:lstStyle/>
          <a:p>
            <a:pPr marL="514350" indent="-514350">
              <a:buAutoNum type="arabicPeriod"/>
            </a:pPr>
            <a:r>
              <a:rPr lang="en-US" sz="2000" dirty="0" err="1" smtClean="0"/>
              <a:t>Noteikt</a:t>
            </a:r>
            <a:r>
              <a:rPr lang="en-US" sz="2000" dirty="0" smtClean="0"/>
              <a:t> </a:t>
            </a:r>
            <a:r>
              <a:rPr lang="en-US" sz="2000" dirty="0" err="1" smtClean="0"/>
              <a:t>aprēķina</a:t>
            </a:r>
            <a:r>
              <a:rPr lang="en-US" sz="2000" dirty="0" smtClean="0"/>
              <a:t> </a:t>
            </a:r>
            <a:r>
              <a:rPr lang="en-US" sz="2000" dirty="0" err="1" smtClean="0"/>
              <a:t>periodu</a:t>
            </a:r>
            <a:r>
              <a:rPr lang="en-US" sz="2000" dirty="0" smtClean="0"/>
              <a:t> (</a:t>
            </a:r>
            <a:r>
              <a:rPr lang="en-US" sz="2000" dirty="0" err="1" smtClean="0"/>
              <a:t>parasti</a:t>
            </a:r>
            <a:r>
              <a:rPr lang="en-US" sz="2000" dirty="0" smtClean="0"/>
              <a:t> 5-7 </a:t>
            </a:r>
            <a:r>
              <a:rPr lang="en-US" sz="2000" dirty="0" err="1" smtClean="0"/>
              <a:t>gadi</a:t>
            </a:r>
            <a:r>
              <a:rPr lang="en-US" sz="2000" dirty="0" smtClean="0"/>
              <a:t> no </a:t>
            </a:r>
            <a:r>
              <a:rPr lang="en-US" sz="2000" dirty="0" err="1" smtClean="0"/>
              <a:t>projekta</a:t>
            </a:r>
            <a:r>
              <a:rPr lang="en-US" sz="2000" dirty="0" smtClean="0"/>
              <a:t> </a:t>
            </a:r>
            <a:r>
              <a:rPr lang="en-US" sz="2000" dirty="0" err="1" smtClean="0"/>
              <a:t>uzsākšanas</a:t>
            </a:r>
            <a:r>
              <a:rPr lang="en-US" sz="2000" dirty="0" smtClean="0"/>
              <a:t>)</a:t>
            </a:r>
          </a:p>
          <a:p>
            <a:pPr marL="514350" indent="-514350">
              <a:buAutoNum type="arabicPeriod"/>
            </a:pPr>
            <a:r>
              <a:rPr lang="en-US" sz="2000" dirty="0" err="1" smtClean="0"/>
              <a:t>Noteikt</a:t>
            </a:r>
            <a:r>
              <a:rPr lang="en-US" sz="2000" dirty="0" smtClean="0"/>
              <a:t> </a:t>
            </a:r>
            <a:r>
              <a:rPr lang="en-US" sz="2000" b="1" dirty="0" err="1" smtClean="0"/>
              <a:t>iestādes</a:t>
            </a:r>
            <a:r>
              <a:rPr lang="en-US" sz="2000" b="1" dirty="0" smtClean="0"/>
              <a:t> (</a:t>
            </a:r>
            <a:r>
              <a:rPr lang="en-US" sz="2000" b="1" dirty="0" err="1" smtClean="0"/>
              <a:t>iestāžu</a:t>
            </a:r>
            <a:r>
              <a:rPr lang="en-US" sz="2000" b="1" dirty="0" smtClean="0"/>
              <a:t>) </a:t>
            </a:r>
            <a:r>
              <a:rPr lang="en-US" sz="2000" b="1" dirty="0" err="1" smtClean="0"/>
              <a:t>izmaksas</a:t>
            </a:r>
            <a:r>
              <a:rPr lang="en-US" sz="2000" b="1" dirty="0" smtClean="0"/>
              <a:t> </a:t>
            </a:r>
            <a:r>
              <a:rPr lang="en-US" sz="2000" dirty="0" err="1" smtClean="0"/>
              <a:t>projekta</a:t>
            </a:r>
            <a:r>
              <a:rPr lang="en-US" sz="2000" dirty="0" smtClean="0"/>
              <a:t> </a:t>
            </a:r>
            <a:r>
              <a:rPr lang="en-US" sz="2000" dirty="0" err="1" smtClean="0"/>
              <a:t>realizācijai</a:t>
            </a:r>
            <a:r>
              <a:rPr lang="en-US" sz="2000" dirty="0" smtClean="0"/>
              <a:t> (</a:t>
            </a:r>
            <a:r>
              <a:rPr lang="en-US" sz="2000" dirty="0" err="1" smtClean="0"/>
              <a:t>neatkarīgi</a:t>
            </a:r>
            <a:r>
              <a:rPr lang="en-US" sz="2000" dirty="0" smtClean="0"/>
              <a:t> no </a:t>
            </a:r>
            <a:r>
              <a:rPr lang="en-US" sz="2000" dirty="0" err="1" smtClean="0"/>
              <a:t>finansējuma</a:t>
            </a:r>
            <a:r>
              <a:rPr lang="en-US" sz="2000" dirty="0" smtClean="0"/>
              <a:t> </a:t>
            </a:r>
            <a:r>
              <a:rPr lang="en-US" sz="2000" dirty="0" err="1" smtClean="0"/>
              <a:t>avota</a:t>
            </a:r>
            <a:r>
              <a:rPr lang="en-US" sz="2000" dirty="0" smtClean="0"/>
              <a:t>):</a:t>
            </a:r>
          </a:p>
          <a:p>
            <a:pPr marL="914316" lvl="1" indent="-514350">
              <a:buFont typeface="Arial"/>
              <a:buChar char="•"/>
            </a:pPr>
            <a:r>
              <a:rPr lang="en-US" sz="2000" dirty="0" err="1" smtClean="0"/>
              <a:t>Infrastruktūras</a:t>
            </a:r>
            <a:r>
              <a:rPr lang="en-US" sz="2000" dirty="0" smtClean="0"/>
              <a:t> </a:t>
            </a:r>
            <a:r>
              <a:rPr lang="en-US" sz="2000" dirty="0" err="1" smtClean="0"/>
              <a:t>izveide</a:t>
            </a:r>
            <a:r>
              <a:rPr lang="en-US" sz="2000" dirty="0" smtClean="0"/>
              <a:t>/</a:t>
            </a:r>
            <a:r>
              <a:rPr lang="en-US" sz="2000" dirty="0" err="1" smtClean="0"/>
              <a:t>atīstība</a:t>
            </a:r>
            <a:r>
              <a:rPr lang="en-US" sz="2000" dirty="0" smtClean="0"/>
              <a:t>: </a:t>
            </a:r>
            <a:r>
              <a:rPr lang="en-US" sz="2000" dirty="0" err="1" smtClean="0"/>
              <a:t>atsevišķi</a:t>
            </a:r>
            <a:r>
              <a:rPr lang="en-US" sz="2000" dirty="0" smtClean="0"/>
              <a:t> IT, </a:t>
            </a:r>
            <a:r>
              <a:rPr lang="en-US" sz="2000" dirty="0" err="1" smtClean="0"/>
              <a:t>ēkas</a:t>
            </a:r>
            <a:endParaRPr lang="en-US" sz="2000" dirty="0" smtClean="0"/>
          </a:p>
          <a:p>
            <a:pPr marL="914316" lvl="1" indent="-514350">
              <a:buFont typeface="Arial"/>
              <a:buChar char="•"/>
            </a:pPr>
            <a:r>
              <a:rPr lang="en-US" sz="2000" dirty="0" err="1" smtClean="0"/>
              <a:t>Darba</a:t>
            </a:r>
            <a:r>
              <a:rPr lang="en-US" sz="2000" dirty="0" smtClean="0"/>
              <a:t> </a:t>
            </a:r>
            <a:r>
              <a:rPr lang="en-US" sz="2000" dirty="0" err="1" smtClean="0"/>
              <a:t>vietu</a:t>
            </a:r>
            <a:r>
              <a:rPr lang="en-US" sz="2000" dirty="0" smtClean="0"/>
              <a:t> </a:t>
            </a:r>
            <a:r>
              <a:rPr lang="en-US" sz="2000" dirty="0" err="1" smtClean="0"/>
              <a:t>izveide</a:t>
            </a:r>
            <a:r>
              <a:rPr lang="en-US" sz="2000" dirty="0" smtClean="0"/>
              <a:t>: </a:t>
            </a:r>
            <a:r>
              <a:rPr lang="en-US" sz="2000" dirty="0" err="1" smtClean="0"/>
              <a:t>darbinieku</a:t>
            </a:r>
            <a:r>
              <a:rPr lang="en-US" sz="2000" dirty="0" smtClean="0"/>
              <a:t> </a:t>
            </a:r>
            <a:r>
              <a:rPr lang="en-US" sz="2000" dirty="0" err="1" smtClean="0"/>
              <a:t>atlīdzība</a:t>
            </a:r>
            <a:r>
              <a:rPr lang="en-US" sz="2000" dirty="0" smtClean="0"/>
              <a:t>, </a:t>
            </a:r>
            <a:r>
              <a:rPr lang="en-US" sz="2000" dirty="0" err="1" smtClean="0"/>
              <a:t>darba</a:t>
            </a:r>
            <a:r>
              <a:rPr lang="en-US" sz="2000" dirty="0" smtClean="0"/>
              <a:t> </a:t>
            </a:r>
            <a:r>
              <a:rPr lang="en-US" sz="2000" dirty="0" err="1" smtClean="0"/>
              <a:t>vietas</a:t>
            </a:r>
            <a:r>
              <a:rPr lang="en-US" sz="2000" dirty="0" smtClean="0"/>
              <a:t> </a:t>
            </a:r>
            <a:r>
              <a:rPr lang="en-US" sz="2000" dirty="0" err="1" smtClean="0"/>
              <a:t>aprīkojums</a:t>
            </a:r>
            <a:endParaRPr lang="en-US" sz="2000" dirty="0" smtClean="0"/>
          </a:p>
          <a:p>
            <a:pPr marL="914316" lvl="1" indent="-514350">
              <a:buFont typeface="Arial"/>
              <a:buChar char="•"/>
            </a:pPr>
            <a:r>
              <a:rPr lang="en-US" sz="2000" dirty="0" err="1" smtClean="0"/>
              <a:t>Metodiskā</a:t>
            </a:r>
            <a:r>
              <a:rPr lang="en-US" sz="2000" dirty="0" smtClean="0"/>
              <a:t> </a:t>
            </a:r>
            <a:r>
              <a:rPr lang="en-US" sz="2000" dirty="0" err="1" smtClean="0"/>
              <a:t>vadība</a:t>
            </a:r>
            <a:endParaRPr lang="en-US" sz="2000" dirty="0" smtClean="0"/>
          </a:p>
          <a:p>
            <a:pPr marL="914316" lvl="1" indent="-514350">
              <a:buFont typeface="Arial"/>
              <a:buChar char="•"/>
            </a:pPr>
            <a:r>
              <a:rPr lang="en-US" sz="2000" dirty="0" err="1" smtClean="0"/>
              <a:t>Komunikācija</a:t>
            </a:r>
            <a:r>
              <a:rPr lang="en-US" sz="2000" dirty="0"/>
              <a:t> </a:t>
            </a:r>
            <a:r>
              <a:rPr lang="en-US" sz="2000" dirty="0" smtClean="0"/>
              <a:t>(</a:t>
            </a:r>
            <a:r>
              <a:rPr lang="en-US" sz="2000" dirty="0" err="1" smtClean="0"/>
              <a:t>mēdiji</a:t>
            </a:r>
            <a:r>
              <a:rPr lang="en-US" sz="2000" dirty="0" smtClean="0"/>
              <a:t>, </a:t>
            </a:r>
            <a:r>
              <a:rPr lang="en-US" sz="2000" dirty="0" err="1" smtClean="0"/>
              <a:t>atpazīstamība</a:t>
            </a:r>
            <a:r>
              <a:rPr lang="en-US" sz="2000" dirty="0" smtClean="0"/>
              <a:t> </a:t>
            </a:r>
            <a:r>
              <a:rPr lang="en-US" sz="2000" dirty="0" err="1" smtClean="0"/>
              <a:t>u.c</a:t>
            </a:r>
            <a:r>
              <a:rPr lang="en-US" sz="2000" dirty="0" smtClean="0"/>
              <a:t>.)</a:t>
            </a:r>
          </a:p>
          <a:p>
            <a:pPr marL="514350" indent="-514350">
              <a:buFont typeface="+mj-lt"/>
              <a:buAutoNum type="arabicPeriod"/>
            </a:pPr>
            <a:r>
              <a:rPr lang="en-US" sz="2000" dirty="0" err="1" smtClean="0"/>
              <a:t>Noteikt</a:t>
            </a:r>
            <a:r>
              <a:rPr lang="en-US" sz="2000" dirty="0" smtClean="0"/>
              <a:t> </a:t>
            </a:r>
            <a:r>
              <a:rPr lang="en-US" sz="2000" b="1" dirty="0" err="1" smtClean="0"/>
              <a:t>projekta</a:t>
            </a:r>
            <a:r>
              <a:rPr lang="en-US" sz="2000" b="1" dirty="0" smtClean="0"/>
              <a:t> </a:t>
            </a:r>
            <a:r>
              <a:rPr lang="en-US" sz="2000" b="1" dirty="0" err="1" smtClean="0"/>
              <a:t>mērķauditorijas</a:t>
            </a:r>
            <a:r>
              <a:rPr lang="en-US" sz="2000" b="1" dirty="0" smtClean="0"/>
              <a:t> (</a:t>
            </a:r>
            <a:r>
              <a:rPr lang="en-US" sz="2000" b="1" dirty="0" err="1" smtClean="0"/>
              <a:t>klientu</a:t>
            </a:r>
            <a:r>
              <a:rPr lang="en-US" sz="2000" b="1" dirty="0" smtClean="0"/>
              <a:t>) </a:t>
            </a:r>
            <a:r>
              <a:rPr lang="en-US" sz="2000" b="1" dirty="0" err="1" smtClean="0"/>
              <a:t>izmaksas</a:t>
            </a:r>
            <a:r>
              <a:rPr lang="en-US" sz="2000" dirty="0" smtClean="0"/>
              <a:t>, </a:t>
            </a:r>
            <a:r>
              <a:rPr lang="en-US" sz="2000" dirty="0" err="1" smtClean="0"/>
              <a:t>ja</a:t>
            </a:r>
            <a:r>
              <a:rPr lang="en-US" sz="2000" dirty="0" smtClean="0"/>
              <a:t> </a:t>
            </a:r>
            <a:r>
              <a:rPr lang="en-US" sz="2000" dirty="0" err="1" smtClean="0"/>
              <a:t>veidojas</a:t>
            </a:r>
            <a:r>
              <a:rPr lang="en-US" sz="2000" dirty="0" smtClean="0"/>
              <a:t>:</a:t>
            </a:r>
          </a:p>
          <a:p>
            <a:pPr marL="914316" lvl="1" indent="-514350">
              <a:buFont typeface="Arial"/>
              <a:buChar char="•"/>
            </a:pPr>
            <a:r>
              <a:rPr lang="en-US" sz="2000" dirty="0" err="1" smtClean="0"/>
              <a:t>Administratīvās</a:t>
            </a:r>
            <a:r>
              <a:rPr lang="en-US" sz="2000" dirty="0" smtClean="0"/>
              <a:t> </a:t>
            </a:r>
            <a:r>
              <a:rPr lang="en-US" sz="2000" dirty="0" err="1" smtClean="0"/>
              <a:t>izmaksas</a:t>
            </a:r>
            <a:r>
              <a:rPr lang="en-US" sz="2000" dirty="0" smtClean="0"/>
              <a:t> (</a:t>
            </a:r>
            <a:r>
              <a:rPr lang="en-US" sz="2000" dirty="0" err="1" smtClean="0"/>
              <a:t>t.sk</a:t>
            </a:r>
            <a:r>
              <a:rPr lang="en-US" sz="2000" dirty="0" smtClean="0"/>
              <a:t>. </a:t>
            </a:r>
            <a:r>
              <a:rPr lang="en-US" sz="2000" dirty="0" err="1" smtClean="0"/>
              <a:t>Admin.slogs</a:t>
            </a:r>
            <a:r>
              <a:rPr lang="en-US" sz="2000" dirty="0" smtClean="0"/>
              <a:t>)</a:t>
            </a:r>
          </a:p>
          <a:p>
            <a:pPr marL="914316" lvl="1" indent="-514350">
              <a:buFont typeface="Arial"/>
              <a:buChar char="•"/>
            </a:pPr>
            <a:r>
              <a:rPr lang="en-US" sz="2000" dirty="0" err="1" smtClean="0"/>
              <a:t>Tiešās</a:t>
            </a:r>
            <a:r>
              <a:rPr lang="en-US" sz="2000" dirty="0" smtClean="0"/>
              <a:t> un </a:t>
            </a:r>
            <a:r>
              <a:rPr lang="en-US" sz="2000" dirty="0" err="1" smtClean="0"/>
              <a:t>netiešās</a:t>
            </a:r>
            <a:r>
              <a:rPr lang="en-US" sz="2000" dirty="0" smtClean="0"/>
              <a:t> </a:t>
            </a:r>
            <a:r>
              <a:rPr lang="en-US" sz="2000" dirty="0" err="1" smtClean="0"/>
              <a:t>finanšu</a:t>
            </a:r>
            <a:r>
              <a:rPr lang="en-US" sz="2000" dirty="0" smtClean="0"/>
              <a:t> </a:t>
            </a:r>
            <a:r>
              <a:rPr lang="en-US" sz="2000" dirty="0" err="1" smtClean="0"/>
              <a:t>izmaksas</a:t>
            </a:r>
            <a:r>
              <a:rPr lang="en-US" sz="2000" dirty="0" smtClean="0"/>
              <a:t> (</a:t>
            </a:r>
            <a:r>
              <a:rPr lang="en-US" sz="2000" dirty="0" err="1" smtClean="0"/>
              <a:t>maksājumi</a:t>
            </a:r>
            <a:r>
              <a:rPr lang="en-US" sz="2000" dirty="0" smtClean="0"/>
              <a:t>, </a:t>
            </a:r>
            <a:r>
              <a:rPr lang="en-US" sz="2000" dirty="0" err="1" smtClean="0"/>
              <a:t>ārpakalpojumu</a:t>
            </a:r>
            <a:r>
              <a:rPr lang="en-US" sz="2000" dirty="0" smtClean="0"/>
              <a:t> </a:t>
            </a:r>
            <a:r>
              <a:rPr lang="en-US" sz="2000" dirty="0" err="1" smtClean="0"/>
              <a:t>piesaiste</a:t>
            </a:r>
            <a:r>
              <a:rPr lang="en-US" sz="2000" dirty="0" smtClean="0"/>
              <a:t> </a:t>
            </a:r>
            <a:r>
              <a:rPr lang="en-US" sz="2000" dirty="0" err="1" smtClean="0"/>
              <a:t>u.c</a:t>
            </a:r>
            <a:r>
              <a:rPr lang="en-US" sz="2000" dirty="0" smtClean="0"/>
              <a:t>.)</a:t>
            </a:r>
          </a:p>
          <a:p>
            <a:pPr marL="514350" indent="-514350">
              <a:buFont typeface="+mj-lt"/>
              <a:buAutoNum type="arabicPeriod"/>
            </a:pPr>
            <a:endParaRPr lang="en-US" sz="2200" dirty="0" smtClean="0"/>
          </a:p>
          <a:p>
            <a:pPr marL="914316" lvl="1" indent="-514350">
              <a:buFont typeface="Arial"/>
              <a:buChar char="•"/>
            </a:pPr>
            <a:endParaRPr lang="en-US" sz="2000" dirty="0"/>
          </a:p>
        </p:txBody>
      </p:sp>
    </p:spTree>
    <p:extLst>
      <p:ext uri="{BB962C8B-B14F-4D97-AF65-F5344CB8AC3E}">
        <p14:creationId xmlns:p14="http://schemas.microsoft.com/office/powerpoint/2010/main" val="1249968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Vienkāršotā</a:t>
            </a:r>
            <a:r>
              <a:rPr lang="en-US" dirty="0" smtClean="0"/>
              <a:t> CBA (2)</a:t>
            </a:r>
            <a:endParaRPr lang="en-US" dirty="0"/>
          </a:p>
        </p:txBody>
      </p:sp>
      <p:sp>
        <p:nvSpPr>
          <p:cNvPr id="3" name="Content Placeholder 2"/>
          <p:cNvSpPr>
            <a:spLocks noGrp="1"/>
          </p:cNvSpPr>
          <p:nvPr>
            <p:ph idx="1"/>
          </p:nvPr>
        </p:nvSpPr>
        <p:spPr/>
        <p:txBody>
          <a:bodyPr/>
          <a:lstStyle/>
          <a:p>
            <a:pPr marL="0" indent="0"/>
            <a:r>
              <a:rPr lang="en-US" sz="2200" dirty="0"/>
              <a:t>4</a:t>
            </a:r>
            <a:r>
              <a:rPr lang="en-US" sz="2200" dirty="0" smtClean="0"/>
              <a:t>. </a:t>
            </a:r>
            <a:r>
              <a:rPr lang="en-US" sz="2200" dirty="0" err="1" smtClean="0"/>
              <a:t>Noteikt</a:t>
            </a:r>
            <a:r>
              <a:rPr lang="en-US" sz="2200" dirty="0" smtClean="0"/>
              <a:t> </a:t>
            </a:r>
            <a:r>
              <a:rPr lang="en-US" sz="2200" b="1" dirty="0" err="1" smtClean="0"/>
              <a:t>finanšu</a:t>
            </a:r>
            <a:r>
              <a:rPr lang="en-US" sz="2200" b="1" dirty="0" smtClean="0"/>
              <a:t> </a:t>
            </a:r>
            <a:r>
              <a:rPr lang="en-US" sz="2200" b="1" dirty="0" err="1" smtClean="0"/>
              <a:t>ieguvumus</a:t>
            </a:r>
            <a:r>
              <a:rPr lang="en-US" sz="2200" b="1" dirty="0" smtClean="0"/>
              <a:t> </a:t>
            </a:r>
            <a:r>
              <a:rPr lang="en-US" sz="2200" dirty="0" smtClean="0"/>
              <a:t>– </a:t>
            </a:r>
            <a:r>
              <a:rPr lang="en-US" sz="2200" dirty="0" err="1" smtClean="0"/>
              <a:t>monetārie</a:t>
            </a:r>
            <a:r>
              <a:rPr lang="en-US" sz="2200" dirty="0" smtClean="0"/>
              <a:t> </a:t>
            </a:r>
            <a:r>
              <a:rPr lang="en-US" sz="2200" dirty="0" err="1" smtClean="0"/>
              <a:t>ieguvumi</a:t>
            </a:r>
            <a:r>
              <a:rPr lang="en-US" sz="2200" dirty="0" smtClean="0"/>
              <a:t>, </a:t>
            </a:r>
            <a:r>
              <a:rPr lang="en-US" sz="2200" dirty="0" err="1" smtClean="0"/>
              <a:t>kas</a:t>
            </a:r>
            <a:r>
              <a:rPr lang="en-US" sz="2200" dirty="0" smtClean="0"/>
              <a:t> </a:t>
            </a:r>
            <a:r>
              <a:rPr lang="en-US" sz="2200" dirty="0" err="1" smtClean="0"/>
              <a:t>veidojas</a:t>
            </a:r>
            <a:r>
              <a:rPr lang="en-US" sz="2200" dirty="0" smtClean="0"/>
              <a:t> </a:t>
            </a:r>
            <a:r>
              <a:rPr lang="en-US" sz="2200" dirty="0" err="1" smtClean="0"/>
              <a:t>iestādei</a:t>
            </a:r>
            <a:r>
              <a:rPr lang="en-US" sz="2200" dirty="0" smtClean="0"/>
              <a:t> (</a:t>
            </a:r>
            <a:r>
              <a:rPr lang="en-US" sz="2200" dirty="0" err="1" smtClean="0"/>
              <a:t>iestādēm</a:t>
            </a:r>
            <a:r>
              <a:rPr lang="en-US" sz="2200" dirty="0" smtClean="0"/>
              <a:t>):</a:t>
            </a:r>
          </a:p>
          <a:p>
            <a:pPr marL="742866" lvl="1" indent="-342900">
              <a:buFont typeface="Arial"/>
              <a:buChar char="•"/>
            </a:pPr>
            <a:r>
              <a:rPr lang="en-US" sz="2000" dirty="0" err="1" smtClean="0"/>
              <a:t>Papildu</a:t>
            </a:r>
            <a:r>
              <a:rPr lang="en-US" sz="2000" dirty="0" smtClean="0"/>
              <a:t> </a:t>
            </a:r>
            <a:r>
              <a:rPr lang="en-US" sz="2000" dirty="0" err="1" smtClean="0"/>
              <a:t>ieņēmumi</a:t>
            </a:r>
            <a:endParaRPr lang="en-US" sz="2000" dirty="0" smtClean="0"/>
          </a:p>
          <a:p>
            <a:pPr marL="742866" lvl="1" indent="-342900">
              <a:buFont typeface="Arial"/>
              <a:buChar char="•"/>
            </a:pPr>
            <a:r>
              <a:rPr lang="en-US" sz="2000" dirty="0" smtClean="0"/>
              <a:t>Izmaksu </a:t>
            </a:r>
            <a:r>
              <a:rPr lang="en-US" sz="2000" dirty="0" err="1" smtClean="0"/>
              <a:t>samazinājums</a:t>
            </a:r>
            <a:endParaRPr lang="en-US" sz="2000" dirty="0" smtClean="0"/>
          </a:p>
          <a:p>
            <a:pPr marL="0" indent="0"/>
            <a:r>
              <a:rPr lang="en-US" sz="2200" dirty="0"/>
              <a:t>5</a:t>
            </a:r>
            <a:r>
              <a:rPr lang="en-US" sz="2200" dirty="0" smtClean="0"/>
              <a:t>. </a:t>
            </a:r>
            <a:r>
              <a:rPr lang="en-US" sz="2200" dirty="0" err="1" smtClean="0"/>
              <a:t>Noteikt</a:t>
            </a:r>
            <a:r>
              <a:rPr lang="en-US" sz="2200" dirty="0" smtClean="0"/>
              <a:t> </a:t>
            </a:r>
            <a:r>
              <a:rPr lang="en-US" sz="2200" b="1" dirty="0" err="1" smtClean="0"/>
              <a:t>ekonomiskos</a:t>
            </a:r>
            <a:r>
              <a:rPr lang="en-US" sz="2200" b="1" dirty="0" smtClean="0"/>
              <a:t> </a:t>
            </a:r>
            <a:r>
              <a:rPr lang="en-US" sz="2200" b="1" dirty="0" err="1" smtClean="0"/>
              <a:t>ieguvumus</a:t>
            </a:r>
            <a:r>
              <a:rPr lang="en-US" sz="2200" b="1" dirty="0" smtClean="0"/>
              <a:t> </a:t>
            </a:r>
            <a:r>
              <a:rPr lang="en-US" sz="2200" dirty="0" smtClean="0"/>
              <a:t>– </a:t>
            </a:r>
            <a:r>
              <a:rPr lang="en-US" sz="2200" dirty="0" err="1" smtClean="0"/>
              <a:t>monetārie</a:t>
            </a:r>
            <a:r>
              <a:rPr lang="en-US" sz="2200" dirty="0" smtClean="0"/>
              <a:t> </a:t>
            </a:r>
            <a:r>
              <a:rPr lang="en-US" sz="2200" dirty="0" err="1" smtClean="0"/>
              <a:t>ieguvumi</a:t>
            </a:r>
            <a:r>
              <a:rPr lang="en-US" sz="2200" dirty="0" smtClean="0"/>
              <a:t>, </a:t>
            </a:r>
            <a:r>
              <a:rPr lang="en-US" sz="2200" dirty="0" err="1" smtClean="0"/>
              <a:t>kas</a:t>
            </a:r>
            <a:r>
              <a:rPr lang="en-US" sz="2200" dirty="0" smtClean="0"/>
              <a:t> </a:t>
            </a:r>
            <a:r>
              <a:rPr lang="en-US" sz="2200" dirty="0" err="1" smtClean="0"/>
              <a:t>veidojas</a:t>
            </a:r>
            <a:r>
              <a:rPr lang="en-US" sz="2200" dirty="0" smtClean="0"/>
              <a:t> </a:t>
            </a:r>
            <a:r>
              <a:rPr lang="en-US" sz="2200" dirty="0" err="1" smtClean="0"/>
              <a:t>klientam</a:t>
            </a:r>
            <a:r>
              <a:rPr lang="en-US" sz="2200" dirty="0" smtClean="0"/>
              <a:t> (</a:t>
            </a:r>
            <a:r>
              <a:rPr lang="en-US" sz="2200" dirty="0" err="1" smtClean="0"/>
              <a:t>mērķauditorijai</a:t>
            </a:r>
            <a:r>
              <a:rPr lang="en-US" sz="2200" dirty="0" smtClean="0"/>
              <a:t>)</a:t>
            </a:r>
          </a:p>
          <a:p>
            <a:pPr marL="742866" lvl="1" indent="-342900">
              <a:buFont typeface="Arial"/>
              <a:buChar char="•"/>
            </a:pPr>
            <a:r>
              <a:rPr lang="en-US" sz="2000" dirty="0" smtClean="0"/>
              <a:t>IKP </a:t>
            </a:r>
            <a:r>
              <a:rPr lang="en-US" sz="2000" dirty="0" err="1" smtClean="0"/>
              <a:t>palielinājums</a:t>
            </a:r>
            <a:r>
              <a:rPr lang="en-US" sz="2000" dirty="0" smtClean="0"/>
              <a:t> </a:t>
            </a:r>
            <a:r>
              <a:rPr lang="en-US" sz="2000" dirty="0" err="1" smtClean="0"/>
              <a:t>vai</a:t>
            </a:r>
            <a:r>
              <a:rPr lang="en-US" sz="2000" dirty="0" smtClean="0"/>
              <a:t> </a:t>
            </a:r>
            <a:r>
              <a:rPr lang="en-US" sz="2000" dirty="0" err="1" smtClean="0"/>
              <a:t>šaurāk</a:t>
            </a:r>
            <a:r>
              <a:rPr lang="en-US" sz="2000" dirty="0" smtClean="0"/>
              <a:t>: </a:t>
            </a:r>
            <a:r>
              <a:rPr lang="en-US" sz="2000" dirty="0" err="1" smtClean="0"/>
              <a:t>apgrozījums</a:t>
            </a:r>
            <a:r>
              <a:rPr lang="en-US" sz="2000" dirty="0" smtClean="0"/>
              <a:t>, </a:t>
            </a:r>
            <a:r>
              <a:rPr lang="en-US" sz="2000" dirty="0" err="1" smtClean="0"/>
              <a:t>eksports</a:t>
            </a:r>
            <a:r>
              <a:rPr lang="en-US" sz="2000" dirty="0" smtClean="0"/>
              <a:t>, imports </a:t>
            </a:r>
            <a:r>
              <a:rPr lang="en-US" sz="2000" dirty="0" err="1" smtClean="0"/>
              <a:t>u.c</a:t>
            </a:r>
            <a:r>
              <a:rPr lang="en-US" sz="2000" dirty="0" smtClean="0"/>
              <a:t>.</a:t>
            </a:r>
          </a:p>
          <a:p>
            <a:pPr marL="742866" lvl="1" indent="-342900">
              <a:buFont typeface="Arial"/>
              <a:buChar char="•"/>
            </a:pPr>
            <a:r>
              <a:rPr lang="en-US" sz="2000" dirty="0" err="1" smtClean="0"/>
              <a:t>Administratīvo</a:t>
            </a:r>
            <a:r>
              <a:rPr lang="en-US" sz="2000" dirty="0" smtClean="0"/>
              <a:t> </a:t>
            </a:r>
            <a:r>
              <a:rPr lang="en-US" sz="2000" dirty="0" err="1" smtClean="0"/>
              <a:t>izmaksu</a:t>
            </a:r>
            <a:r>
              <a:rPr lang="en-US" sz="2000" dirty="0" smtClean="0"/>
              <a:t> </a:t>
            </a:r>
            <a:r>
              <a:rPr lang="en-US" sz="2000" dirty="0" err="1" smtClean="0"/>
              <a:t>samazinājums</a:t>
            </a:r>
            <a:endParaRPr lang="en-US" sz="2000" dirty="0" smtClean="0"/>
          </a:p>
          <a:p>
            <a:pPr marL="742866" lvl="1" indent="-342900">
              <a:buFont typeface="Arial"/>
              <a:buChar char="•"/>
            </a:pPr>
            <a:r>
              <a:rPr lang="en-US" sz="2000" dirty="0" err="1" smtClean="0"/>
              <a:t>Tiešo</a:t>
            </a:r>
            <a:r>
              <a:rPr lang="en-US" sz="2000" dirty="0" smtClean="0"/>
              <a:t> un </a:t>
            </a:r>
            <a:r>
              <a:rPr lang="en-US" sz="2000" dirty="0" err="1" smtClean="0"/>
              <a:t>netiešo</a:t>
            </a:r>
            <a:r>
              <a:rPr lang="en-US" sz="2000" dirty="0" smtClean="0"/>
              <a:t> </a:t>
            </a:r>
            <a:r>
              <a:rPr lang="en-US" sz="2000" dirty="0" err="1" smtClean="0"/>
              <a:t>finanšu</a:t>
            </a:r>
            <a:r>
              <a:rPr lang="en-US" sz="2000" dirty="0" smtClean="0"/>
              <a:t> </a:t>
            </a:r>
            <a:r>
              <a:rPr lang="en-US" sz="2000" dirty="0" err="1" smtClean="0"/>
              <a:t>izmaksu</a:t>
            </a:r>
            <a:r>
              <a:rPr lang="en-US" sz="2000" dirty="0" smtClean="0"/>
              <a:t> </a:t>
            </a:r>
            <a:r>
              <a:rPr lang="en-US" sz="2000" dirty="0" err="1" smtClean="0"/>
              <a:t>samazinājums</a:t>
            </a:r>
            <a:endParaRPr lang="en-US" sz="2000" dirty="0" smtClean="0"/>
          </a:p>
          <a:p>
            <a:pPr marL="914316" lvl="1" indent="-514350">
              <a:buFont typeface="Arial"/>
              <a:buChar char="•"/>
            </a:pPr>
            <a:endParaRPr lang="en-US" sz="2000" dirty="0"/>
          </a:p>
        </p:txBody>
      </p:sp>
    </p:spTree>
    <p:extLst>
      <p:ext uri="{BB962C8B-B14F-4D97-AF65-F5344CB8AC3E}">
        <p14:creationId xmlns:p14="http://schemas.microsoft.com/office/powerpoint/2010/main" val="590409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Vienkāršotā</a:t>
            </a:r>
            <a:r>
              <a:rPr lang="en-US" dirty="0" smtClean="0"/>
              <a:t> CBA (3)</a:t>
            </a:r>
            <a:endParaRPr lang="en-US" dirty="0"/>
          </a:p>
        </p:txBody>
      </p:sp>
      <p:sp>
        <p:nvSpPr>
          <p:cNvPr id="3" name="Content Placeholder 2"/>
          <p:cNvSpPr>
            <a:spLocks noGrp="1"/>
          </p:cNvSpPr>
          <p:nvPr>
            <p:ph idx="1"/>
          </p:nvPr>
        </p:nvSpPr>
        <p:spPr/>
        <p:txBody>
          <a:bodyPr/>
          <a:lstStyle/>
          <a:p>
            <a:pPr marL="0" indent="0"/>
            <a:r>
              <a:rPr lang="en-US" sz="2200" dirty="0" smtClean="0"/>
              <a:t>6. </a:t>
            </a:r>
            <a:r>
              <a:rPr lang="en-US" sz="2200" dirty="0" err="1" smtClean="0"/>
              <a:t>Diskontēt</a:t>
            </a:r>
            <a:r>
              <a:rPr lang="en-US" sz="2200" dirty="0" smtClean="0"/>
              <a:t> </a:t>
            </a:r>
            <a:r>
              <a:rPr lang="en-US" sz="2200" dirty="0" err="1" smtClean="0"/>
              <a:t>ekonomiskos</a:t>
            </a:r>
            <a:r>
              <a:rPr lang="en-US" sz="2200" dirty="0" smtClean="0"/>
              <a:t> </a:t>
            </a:r>
            <a:r>
              <a:rPr lang="en-US" sz="2200" dirty="0" err="1" smtClean="0"/>
              <a:t>ieguvumus</a:t>
            </a:r>
            <a:r>
              <a:rPr lang="en-US" sz="2200" dirty="0" smtClean="0"/>
              <a:t>, </a:t>
            </a:r>
            <a:r>
              <a:rPr lang="en-US" sz="2200" dirty="0" err="1" smtClean="0"/>
              <a:t>uzturēšanas</a:t>
            </a:r>
            <a:r>
              <a:rPr lang="en-US" sz="2200" dirty="0" smtClean="0"/>
              <a:t> </a:t>
            </a:r>
            <a:r>
              <a:rPr lang="en-US" sz="2200" dirty="0" err="1" smtClean="0"/>
              <a:t>izmaksu</a:t>
            </a:r>
            <a:r>
              <a:rPr lang="en-US" sz="2200" dirty="0" smtClean="0"/>
              <a:t> </a:t>
            </a:r>
            <a:r>
              <a:rPr lang="en-US" sz="2200" dirty="0" err="1" smtClean="0"/>
              <a:t>izmaiņas</a:t>
            </a:r>
            <a:r>
              <a:rPr lang="en-US" sz="2200" dirty="0" smtClean="0"/>
              <a:t> (+/-), </a:t>
            </a:r>
            <a:r>
              <a:rPr lang="en-US" sz="2200" dirty="0" err="1" smtClean="0"/>
              <a:t>investīcijas</a:t>
            </a:r>
            <a:r>
              <a:rPr lang="en-US" sz="2200" dirty="0" smtClean="0"/>
              <a:t> </a:t>
            </a:r>
            <a:r>
              <a:rPr lang="en-US" sz="2200" dirty="0" err="1" smtClean="0"/>
              <a:t>uz</a:t>
            </a:r>
            <a:r>
              <a:rPr lang="en-US" sz="2200" dirty="0" smtClean="0"/>
              <a:t> </a:t>
            </a:r>
            <a:r>
              <a:rPr lang="en-US" sz="2200" dirty="0" err="1" smtClean="0"/>
              <a:t>projekta</a:t>
            </a:r>
            <a:r>
              <a:rPr lang="en-US" sz="2200" dirty="0" smtClean="0"/>
              <a:t> </a:t>
            </a:r>
            <a:r>
              <a:rPr lang="en-US" sz="2200" dirty="0" err="1" smtClean="0"/>
              <a:t>uzsākšanas</a:t>
            </a:r>
            <a:r>
              <a:rPr lang="en-US" sz="2200" dirty="0" smtClean="0"/>
              <a:t> </a:t>
            </a:r>
            <a:r>
              <a:rPr lang="en-US" sz="2200" dirty="0" err="1" smtClean="0"/>
              <a:t>gadu</a:t>
            </a:r>
            <a:r>
              <a:rPr lang="en-US" sz="2200" dirty="0" smtClean="0"/>
              <a:t> </a:t>
            </a:r>
            <a:r>
              <a:rPr lang="en-US" sz="2200" dirty="0">
                <a:solidFill>
                  <a:srgbClr val="808080"/>
                </a:solidFill>
              </a:rPr>
              <a:t>(</a:t>
            </a:r>
            <a:r>
              <a:rPr lang="en-US" sz="2200" dirty="0" err="1" smtClean="0">
                <a:solidFill>
                  <a:srgbClr val="808080"/>
                </a:solidFill>
              </a:rPr>
              <a:t>skat</a:t>
            </a:r>
            <a:r>
              <a:rPr lang="en-US" sz="2200" dirty="0" smtClean="0">
                <a:solidFill>
                  <a:srgbClr val="808080"/>
                </a:solidFill>
              </a:rPr>
              <a:t>. MS Excel)</a:t>
            </a:r>
          </a:p>
          <a:p>
            <a:pPr marL="742866" lvl="1" indent="-342900">
              <a:buFont typeface="Arial"/>
              <a:buChar char="•"/>
            </a:pPr>
            <a:r>
              <a:rPr lang="en-US" sz="2000" dirty="0" err="1" smtClean="0"/>
              <a:t>Sociālā</a:t>
            </a:r>
            <a:r>
              <a:rPr lang="en-US" sz="2000" dirty="0" smtClean="0"/>
              <a:t> </a:t>
            </a:r>
            <a:r>
              <a:rPr lang="en-US" sz="2000" dirty="0" err="1" smtClean="0"/>
              <a:t>diskonta</a:t>
            </a:r>
            <a:r>
              <a:rPr lang="en-US" sz="2000" dirty="0" smtClean="0"/>
              <a:t> </a:t>
            </a:r>
            <a:r>
              <a:rPr lang="en-US" sz="2000" dirty="0" err="1" smtClean="0"/>
              <a:t>likme</a:t>
            </a:r>
            <a:r>
              <a:rPr lang="en-US" sz="2000" dirty="0" smtClean="0"/>
              <a:t> 5,5%</a:t>
            </a:r>
          </a:p>
          <a:p>
            <a:pPr marL="742866" lvl="1" indent="-342900">
              <a:buFont typeface="Arial"/>
              <a:buChar char="•"/>
            </a:pPr>
            <a:r>
              <a:rPr lang="en-US" sz="2000" dirty="0" err="1" smtClean="0"/>
              <a:t>Projekta</a:t>
            </a:r>
            <a:r>
              <a:rPr lang="en-US" sz="2000" dirty="0" smtClean="0"/>
              <a:t> </a:t>
            </a:r>
            <a:r>
              <a:rPr lang="en-US" sz="2000" dirty="0" err="1" smtClean="0"/>
              <a:t>dzīves</a:t>
            </a:r>
            <a:r>
              <a:rPr lang="en-US" sz="2000" dirty="0" smtClean="0"/>
              <a:t> </a:t>
            </a:r>
            <a:r>
              <a:rPr lang="en-US" sz="2000" dirty="0" err="1" smtClean="0"/>
              <a:t>cikls</a:t>
            </a:r>
            <a:r>
              <a:rPr lang="en-US" sz="2000" dirty="0" smtClean="0"/>
              <a:t>: </a:t>
            </a:r>
            <a:r>
              <a:rPr lang="en-US" sz="2000" dirty="0" err="1" smtClean="0"/>
              <a:t>Projekta</a:t>
            </a:r>
            <a:r>
              <a:rPr lang="en-US" sz="2000" dirty="0" smtClean="0"/>
              <a:t> </a:t>
            </a:r>
            <a:r>
              <a:rPr lang="en-US" sz="2000" dirty="0" err="1" smtClean="0"/>
              <a:t>uzsākšana</a:t>
            </a:r>
            <a:r>
              <a:rPr lang="en-US" sz="2000" dirty="0" smtClean="0"/>
              <a:t> – 0.gads, tad 1., 2 </a:t>
            </a:r>
            <a:r>
              <a:rPr lang="en-US" sz="2000" dirty="0" err="1" smtClean="0"/>
              <a:t>u.tml</a:t>
            </a:r>
            <a:r>
              <a:rPr lang="en-US" sz="2000" dirty="0" smtClean="0"/>
              <a:t>.</a:t>
            </a:r>
          </a:p>
          <a:p>
            <a:pPr marL="742866" lvl="1" indent="-342900">
              <a:buFont typeface="Arial"/>
              <a:buChar char="•"/>
            </a:pPr>
            <a:r>
              <a:rPr lang="en-US" sz="2000" dirty="0" err="1" smtClean="0"/>
              <a:t>Diskonta</a:t>
            </a:r>
            <a:r>
              <a:rPr lang="en-US" sz="2000" dirty="0" smtClean="0"/>
              <a:t> </a:t>
            </a:r>
            <a:r>
              <a:rPr lang="en-US" sz="2000" dirty="0" err="1" smtClean="0"/>
              <a:t>faktors</a:t>
            </a:r>
            <a:r>
              <a:rPr lang="en-US" sz="2000" dirty="0" smtClean="0"/>
              <a:t>: 1/(1+soc.diskonta </a:t>
            </a:r>
            <a:r>
              <a:rPr lang="en-US" sz="2000" dirty="0" err="1" smtClean="0"/>
              <a:t>likme</a:t>
            </a:r>
            <a:r>
              <a:rPr lang="en-US" sz="2000" dirty="0" smtClean="0"/>
              <a:t>)^gads</a:t>
            </a:r>
          </a:p>
          <a:p>
            <a:pPr marL="742866" lvl="1" indent="-342900">
              <a:buFont typeface="Arial"/>
              <a:buChar char="•"/>
            </a:pPr>
            <a:endParaRPr lang="en-US" sz="2000" dirty="0"/>
          </a:p>
          <a:p>
            <a:pPr marL="742866" lvl="1" indent="-342900">
              <a:buFont typeface="Arial"/>
              <a:buChar char="•"/>
            </a:pPr>
            <a:endParaRPr lang="en-US" sz="2000" dirty="0" smtClean="0"/>
          </a:p>
          <a:p>
            <a:pPr marL="742866" lvl="1" indent="-342900">
              <a:buFont typeface="Arial"/>
              <a:buChar char="•"/>
            </a:pPr>
            <a:endParaRPr lang="en-US" sz="2000" dirty="0" smtClean="0"/>
          </a:p>
          <a:p>
            <a:pPr marL="0" indent="0"/>
            <a:r>
              <a:rPr lang="en-US" sz="2200" dirty="0" smtClean="0">
                <a:solidFill>
                  <a:schemeClr val="tx1"/>
                </a:solidFill>
              </a:rPr>
              <a:t>7. </a:t>
            </a:r>
            <a:r>
              <a:rPr lang="en-US" sz="2200" dirty="0" err="1" smtClean="0">
                <a:solidFill>
                  <a:schemeClr val="tx1"/>
                </a:solidFill>
              </a:rPr>
              <a:t>Aprēķināt</a:t>
            </a:r>
            <a:r>
              <a:rPr lang="en-US" sz="2200" dirty="0" smtClean="0">
                <a:solidFill>
                  <a:schemeClr val="tx1"/>
                </a:solidFill>
              </a:rPr>
              <a:t> B/C, </a:t>
            </a:r>
            <a:r>
              <a:rPr lang="en-US" sz="2200" dirty="0" err="1" smtClean="0">
                <a:solidFill>
                  <a:schemeClr val="tx1"/>
                </a:solidFill>
              </a:rPr>
              <a:t>izmantojot</a:t>
            </a:r>
            <a:r>
              <a:rPr lang="en-US" sz="2200" dirty="0" smtClean="0">
                <a:solidFill>
                  <a:schemeClr val="tx1"/>
                </a:solidFill>
              </a:rPr>
              <a:t> </a:t>
            </a:r>
            <a:r>
              <a:rPr lang="en-US" sz="2200" dirty="0" err="1" smtClean="0">
                <a:solidFill>
                  <a:schemeClr val="tx1"/>
                </a:solidFill>
              </a:rPr>
              <a:t>diskontētās</a:t>
            </a:r>
            <a:r>
              <a:rPr lang="en-US" sz="2200" dirty="0" smtClean="0">
                <a:solidFill>
                  <a:schemeClr val="tx1"/>
                </a:solidFill>
              </a:rPr>
              <a:t> </a:t>
            </a:r>
            <a:r>
              <a:rPr lang="en-US" sz="2200" dirty="0" err="1" smtClean="0">
                <a:solidFill>
                  <a:schemeClr val="tx1"/>
                </a:solidFill>
              </a:rPr>
              <a:t>summārās</a:t>
            </a:r>
            <a:r>
              <a:rPr lang="en-US" sz="2200" dirty="0" smtClean="0">
                <a:solidFill>
                  <a:schemeClr val="tx1"/>
                </a:solidFill>
              </a:rPr>
              <a:t> </a:t>
            </a:r>
            <a:r>
              <a:rPr lang="en-US" sz="2200" dirty="0" err="1" smtClean="0">
                <a:solidFill>
                  <a:schemeClr val="tx1"/>
                </a:solidFill>
              </a:rPr>
              <a:t>vērtības</a:t>
            </a:r>
            <a:endParaRPr lang="en-US" sz="2200" dirty="0" smtClean="0">
              <a:solidFill>
                <a:schemeClr val="tx1"/>
              </a:solidFill>
            </a:endParaRPr>
          </a:p>
          <a:p>
            <a:pPr marL="0" indent="0"/>
            <a:r>
              <a:rPr lang="en-US" sz="2200" b="1" dirty="0" smtClean="0">
                <a:solidFill>
                  <a:schemeClr val="tx1"/>
                </a:solidFill>
              </a:rPr>
              <a:t>B/C=(</a:t>
            </a:r>
            <a:r>
              <a:rPr lang="en-US" sz="2200" b="1" dirty="0" err="1" smtClean="0">
                <a:solidFill>
                  <a:schemeClr val="tx1"/>
                </a:solidFill>
              </a:rPr>
              <a:t>Ekonomiskie</a:t>
            </a:r>
            <a:r>
              <a:rPr lang="en-US" sz="2200" b="1" dirty="0" smtClean="0">
                <a:solidFill>
                  <a:schemeClr val="tx1"/>
                </a:solidFill>
              </a:rPr>
              <a:t> </a:t>
            </a:r>
            <a:r>
              <a:rPr lang="en-US" sz="2200" b="1" dirty="0" err="1" smtClean="0">
                <a:solidFill>
                  <a:schemeClr val="tx1"/>
                </a:solidFill>
              </a:rPr>
              <a:t>ieguvumi</a:t>
            </a:r>
            <a:r>
              <a:rPr lang="en-US" sz="2200" b="1" dirty="0" smtClean="0">
                <a:solidFill>
                  <a:schemeClr val="tx1"/>
                </a:solidFill>
              </a:rPr>
              <a:t> + </a:t>
            </a:r>
            <a:r>
              <a:rPr lang="en-US" sz="2200" b="1" dirty="0" err="1" smtClean="0">
                <a:solidFill>
                  <a:schemeClr val="tx1"/>
                </a:solidFill>
              </a:rPr>
              <a:t>Uzturēšanas</a:t>
            </a:r>
            <a:r>
              <a:rPr lang="en-US" sz="2200" b="1" dirty="0" smtClean="0">
                <a:solidFill>
                  <a:schemeClr val="tx1"/>
                </a:solidFill>
              </a:rPr>
              <a:t> </a:t>
            </a:r>
            <a:r>
              <a:rPr lang="en-US" sz="2200" b="1" dirty="0" err="1" smtClean="0">
                <a:solidFill>
                  <a:schemeClr val="tx1"/>
                </a:solidFill>
              </a:rPr>
              <a:t>izmaksu</a:t>
            </a:r>
            <a:r>
              <a:rPr lang="en-US" sz="2200" b="1" dirty="0" smtClean="0">
                <a:solidFill>
                  <a:schemeClr val="tx1"/>
                </a:solidFill>
              </a:rPr>
              <a:t> </a:t>
            </a:r>
            <a:r>
              <a:rPr lang="en-US" sz="2200" b="1" dirty="0" err="1" smtClean="0">
                <a:solidFill>
                  <a:schemeClr val="tx1"/>
                </a:solidFill>
              </a:rPr>
              <a:t>izmaiņas</a:t>
            </a:r>
            <a:r>
              <a:rPr lang="en-US" sz="2200" b="1" dirty="0" smtClean="0">
                <a:solidFill>
                  <a:schemeClr val="tx1"/>
                </a:solidFill>
              </a:rPr>
              <a:t>) / </a:t>
            </a:r>
            <a:r>
              <a:rPr lang="en-US" sz="2200" b="1" dirty="0" err="1" smtClean="0">
                <a:solidFill>
                  <a:schemeClr val="tx1"/>
                </a:solidFill>
              </a:rPr>
              <a:t>Investīcijas</a:t>
            </a:r>
            <a:endParaRPr lang="en-US" sz="2200" b="1" dirty="0" smtClean="0">
              <a:solidFill>
                <a:schemeClr val="tx1"/>
              </a:solidFill>
            </a:endParaRPr>
          </a:p>
          <a:p>
            <a:pPr marL="0" indent="0"/>
            <a:endParaRPr lang="en-US" sz="2000" dirty="0" smtClean="0"/>
          </a:p>
          <a:p>
            <a:pPr marL="914316" lvl="1" indent="-514350">
              <a:buFont typeface="Arial"/>
              <a:buChar char="•"/>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955717802"/>
              </p:ext>
            </p:extLst>
          </p:nvPr>
        </p:nvGraphicFramePr>
        <p:xfrm>
          <a:off x="431800" y="4067869"/>
          <a:ext cx="8928992" cy="1097280"/>
        </p:xfrm>
        <a:graphic>
          <a:graphicData uri="http://schemas.openxmlformats.org/drawingml/2006/table">
            <a:tbl>
              <a:tblPr/>
              <a:tblGrid>
                <a:gridCol w="2707599"/>
                <a:gridCol w="1156053"/>
                <a:gridCol w="988730"/>
                <a:gridCol w="1110420"/>
                <a:gridCol w="988730"/>
                <a:gridCol w="988730"/>
                <a:gridCol w="988730"/>
              </a:tblGrid>
              <a:tr h="177800">
                <a:tc>
                  <a:txBody>
                    <a:bodyPr/>
                    <a:lstStyle/>
                    <a:p>
                      <a:pPr algn="l" fontAlgn="b"/>
                      <a:r>
                        <a:rPr lang="en-US" sz="1800" b="1" i="0" u="none" strike="noStrike" dirty="0" err="1">
                          <a:solidFill>
                            <a:srgbClr val="000000"/>
                          </a:solidFill>
                          <a:effectLst/>
                          <a:latin typeface="Calibri"/>
                        </a:rPr>
                        <a:t>Diskontēšana</a:t>
                      </a:r>
                      <a:endParaRPr lang="en-US" sz="1800" b="1" i="0" u="none" strike="noStrike" dirty="0">
                        <a:solidFill>
                          <a:srgbClr val="000000"/>
                        </a:solidFill>
                        <a:effectLst/>
                        <a:latin typeface="Calibri"/>
                      </a:endParaRPr>
                    </a:p>
                  </a:txBody>
                  <a:tcPr marL="0" marR="0" marT="0" marB="0" anchor="b">
                    <a:lnL>
                      <a:noFill/>
                    </a:lnL>
                    <a:lnR>
                      <a:noFill/>
                    </a:lnR>
                    <a:lnT>
                      <a:noFill/>
                    </a:lnT>
                    <a:lnB>
                      <a:noFill/>
                    </a:lnB>
                    <a:solidFill>
                      <a:srgbClr val="DDEBF7"/>
                    </a:solidFill>
                  </a:tcPr>
                </a:tc>
                <a:tc>
                  <a:txBody>
                    <a:bodyPr/>
                    <a:lstStyle/>
                    <a:p>
                      <a:pPr algn="r" fontAlgn="t"/>
                      <a:r>
                        <a:rPr lang="en-US" sz="1800" b="0" i="0" u="none" strike="noStrike" dirty="0">
                          <a:solidFill>
                            <a:srgbClr val="000000"/>
                          </a:solidFill>
                          <a:effectLst/>
                          <a:latin typeface="Calibri"/>
                        </a:rPr>
                        <a:t> </a:t>
                      </a:r>
                      <a:r>
                        <a:rPr lang="en-US" sz="1800" b="0" i="0" u="none" strike="noStrike" dirty="0" smtClean="0">
                          <a:solidFill>
                            <a:srgbClr val="000000"/>
                          </a:solidFill>
                          <a:effectLst/>
                          <a:latin typeface="Calibri"/>
                        </a:rPr>
                        <a:t>2015</a:t>
                      </a:r>
                      <a:endParaRPr lang="en-US" sz="1800" b="0" i="0" u="none" strike="noStrike" dirty="0">
                        <a:solidFill>
                          <a:srgbClr val="000000"/>
                        </a:solidFill>
                        <a:effectLst/>
                        <a:latin typeface="Calibri"/>
                      </a:endParaRPr>
                    </a:p>
                  </a:txBody>
                  <a:tcPr marL="0" marR="0" marT="0" marB="0">
                    <a:lnL>
                      <a:noFill/>
                    </a:lnL>
                    <a:lnR>
                      <a:noFill/>
                    </a:lnR>
                    <a:lnT>
                      <a:noFill/>
                    </a:lnT>
                    <a:lnB>
                      <a:noFill/>
                    </a:lnB>
                    <a:solidFill>
                      <a:srgbClr val="DDEBF7"/>
                    </a:solidFill>
                  </a:tcPr>
                </a:tc>
                <a:tc>
                  <a:txBody>
                    <a:bodyPr/>
                    <a:lstStyle/>
                    <a:p>
                      <a:pPr algn="r" fontAlgn="t"/>
                      <a:r>
                        <a:rPr lang="en-US" sz="1800" b="0" i="0" u="none" strike="noStrike" dirty="0" smtClean="0">
                          <a:solidFill>
                            <a:srgbClr val="000000"/>
                          </a:solidFill>
                          <a:effectLst/>
                          <a:latin typeface="Calibri"/>
                        </a:rPr>
                        <a:t>2016</a:t>
                      </a:r>
                      <a:r>
                        <a:rPr lang="en-US" sz="1800" b="0" i="0" u="none" strike="noStrike" dirty="0">
                          <a:solidFill>
                            <a:srgbClr val="000000"/>
                          </a:solidFill>
                          <a:effectLst/>
                          <a:latin typeface="Calibri"/>
                        </a:rPr>
                        <a:t> </a:t>
                      </a:r>
                    </a:p>
                  </a:txBody>
                  <a:tcPr marL="0" marR="0" marT="0" marB="0">
                    <a:lnL>
                      <a:noFill/>
                    </a:lnL>
                    <a:lnR>
                      <a:noFill/>
                    </a:lnR>
                    <a:lnT>
                      <a:noFill/>
                    </a:lnT>
                    <a:lnB>
                      <a:noFill/>
                    </a:lnB>
                    <a:solidFill>
                      <a:srgbClr val="DDEBF7"/>
                    </a:solidFill>
                  </a:tcPr>
                </a:tc>
                <a:tc>
                  <a:txBody>
                    <a:bodyPr/>
                    <a:lstStyle/>
                    <a:p>
                      <a:pPr algn="r" fontAlgn="t"/>
                      <a:r>
                        <a:rPr lang="en-US" sz="1800" b="0" i="0" u="none" strike="noStrike" dirty="0">
                          <a:solidFill>
                            <a:srgbClr val="000000"/>
                          </a:solidFill>
                          <a:effectLst/>
                          <a:latin typeface="Calibri"/>
                        </a:rPr>
                        <a:t> </a:t>
                      </a:r>
                      <a:r>
                        <a:rPr lang="en-US" sz="1800" b="0" i="0" u="none" strike="noStrike" dirty="0" smtClean="0">
                          <a:solidFill>
                            <a:srgbClr val="000000"/>
                          </a:solidFill>
                          <a:effectLst/>
                          <a:latin typeface="Calibri"/>
                        </a:rPr>
                        <a:t>2017</a:t>
                      </a:r>
                      <a:endParaRPr lang="en-US" sz="1800" b="0" i="0" u="none" strike="noStrike" dirty="0">
                        <a:solidFill>
                          <a:srgbClr val="000000"/>
                        </a:solidFill>
                        <a:effectLst/>
                        <a:latin typeface="Calibri"/>
                      </a:endParaRPr>
                    </a:p>
                  </a:txBody>
                  <a:tcPr marL="0" marR="0" marT="0" marB="0">
                    <a:lnL>
                      <a:noFill/>
                    </a:lnL>
                    <a:lnR>
                      <a:noFill/>
                    </a:lnR>
                    <a:lnT>
                      <a:noFill/>
                    </a:lnT>
                    <a:lnB>
                      <a:noFill/>
                    </a:lnB>
                    <a:solidFill>
                      <a:srgbClr val="DDEBF7"/>
                    </a:solidFill>
                  </a:tcPr>
                </a:tc>
                <a:tc>
                  <a:txBody>
                    <a:bodyPr/>
                    <a:lstStyle/>
                    <a:p>
                      <a:pPr algn="r" fontAlgn="t"/>
                      <a:r>
                        <a:rPr lang="en-US" sz="1800" b="0" i="0" u="none" strike="noStrike" dirty="0" smtClean="0">
                          <a:solidFill>
                            <a:srgbClr val="000000"/>
                          </a:solidFill>
                          <a:effectLst/>
                          <a:latin typeface="Calibri"/>
                        </a:rPr>
                        <a:t>2018</a:t>
                      </a:r>
                      <a:r>
                        <a:rPr lang="en-US" sz="1800" b="0" i="0" u="none" strike="noStrike" dirty="0">
                          <a:solidFill>
                            <a:srgbClr val="000000"/>
                          </a:solidFill>
                          <a:effectLst/>
                          <a:latin typeface="Calibri"/>
                        </a:rPr>
                        <a:t> </a:t>
                      </a:r>
                    </a:p>
                  </a:txBody>
                  <a:tcPr marL="0" marR="0" marT="0" marB="0">
                    <a:lnL>
                      <a:noFill/>
                    </a:lnL>
                    <a:lnR>
                      <a:noFill/>
                    </a:lnR>
                    <a:lnT>
                      <a:noFill/>
                    </a:lnT>
                    <a:lnB>
                      <a:noFill/>
                    </a:lnB>
                    <a:solidFill>
                      <a:srgbClr val="DDEBF7"/>
                    </a:solidFill>
                  </a:tcPr>
                </a:tc>
                <a:tc>
                  <a:txBody>
                    <a:bodyPr/>
                    <a:lstStyle/>
                    <a:p>
                      <a:pPr algn="r" fontAlgn="t"/>
                      <a:r>
                        <a:rPr lang="en-US" sz="1800" b="0" i="0" u="none" strike="noStrike" dirty="0">
                          <a:solidFill>
                            <a:srgbClr val="000000"/>
                          </a:solidFill>
                          <a:effectLst/>
                          <a:latin typeface="Calibri"/>
                        </a:rPr>
                        <a:t> </a:t>
                      </a:r>
                      <a:r>
                        <a:rPr lang="en-US" sz="1800" b="0" i="0" u="none" strike="noStrike" dirty="0" smtClean="0">
                          <a:solidFill>
                            <a:srgbClr val="000000"/>
                          </a:solidFill>
                          <a:effectLst/>
                          <a:latin typeface="Calibri"/>
                        </a:rPr>
                        <a:t>2019</a:t>
                      </a:r>
                      <a:endParaRPr lang="en-US" sz="1800" b="0" i="0" u="none" strike="noStrike" dirty="0">
                        <a:solidFill>
                          <a:srgbClr val="000000"/>
                        </a:solidFill>
                        <a:effectLst/>
                        <a:latin typeface="Calibri"/>
                      </a:endParaRPr>
                    </a:p>
                  </a:txBody>
                  <a:tcPr marL="0" marR="0" marT="0" marB="0">
                    <a:lnL>
                      <a:noFill/>
                    </a:lnL>
                    <a:lnR>
                      <a:noFill/>
                    </a:lnR>
                    <a:lnT>
                      <a:noFill/>
                    </a:lnT>
                    <a:lnB>
                      <a:noFill/>
                    </a:lnB>
                    <a:solidFill>
                      <a:srgbClr val="DDEBF7"/>
                    </a:solidFill>
                  </a:tcPr>
                </a:tc>
                <a:tc>
                  <a:txBody>
                    <a:bodyPr/>
                    <a:lstStyle/>
                    <a:p>
                      <a:pPr algn="r" fontAlgn="t"/>
                      <a:r>
                        <a:rPr lang="en-US" sz="1800" b="0" i="0" u="none" strike="noStrike" dirty="0">
                          <a:solidFill>
                            <a:srgbClr val="000000"/>
                          </a:solidFill>
                          <a:effectLst/>
                          <a:latin typeface="Calibri"/>
                        </a:rPr>
                        <a:t> </a:t>
                      </a:r>
                      <a:r>
                        <a:rPr lang="en-US" sz="1800" b="0" i="0" u="none" strike="noStrike" dirty="0" smtClean="0">
                          <a:solidFill>
                            <a:srgbClr val="000000"/>
                          </a:solidFill>
                          <a:effectLst/>
                          <a:latin typeface="Calibri"/>
                        </a:rPr>
                        <a:t>2020</a:t>
                      </a:r>
                      <a:endParaRPr lang="en-US" sz="1800" b="0" i="0" u="none" strike="noStrike" dirty="0">
                        <a:solidFill>
                          <a:srgbClr val="000000"/>
                        </a:solidFill>
                        <a:effectLst/>
                        <a:latin typeface="Calibri"/>
                      </a:endParaRPr>
                    </a:p>
                  </a:txBody>
                  <a:tcPr marL="0" marR="0" marT="0" marB="0">
                    <a:lnL>
                      <a:noFill/>
                    </a:lnL>
                    <a:lnR>
                      <a:noFill/>
                    </a:lnR>
                    <a:lnT>
                      <a:noFill/>
                    </a:lnT>
                    <a:lnB>
                      <a:noFill/>
                    </a:lnB>
                    <a:solidFill>
                      <a:srgbClr val="DDEBF7"/>
                    </a:solidFill>
                  </a:tcPr>
                </a:tc>
              </a:tr>
              <a:tr h="177800">
                <a:tc>
                  <a:txBody>
                    <a:bodyPr/>
                    <a:lstStyle/>
                    <a:p>
                      <a:pPr algn="l" fontAlgn="b"/>
                      <a:r>
                        <a:rPr lang="en-US" sz="1800" b="0" i="0" u="none" strike="noStrike">
                          <a:solidFill>
                            <a:srgbClr val="000000"/>
                          </a:solidFill>
                          <a:effectLst/>
                          <a:latin typeface="Calibri"/>
                        </a:rPr>
                        <a:t>Diskonta likme 5,5%</a:t>
                      </a:r>
                    </a:p>
                  </a:txBody>
                  <a:tcPr marL="152400" marR="0" marT="0" marB="0" anchor="b">
                    <a:lnL>
                      <a:noFill/>
                    </a:lnL>
                    <a:lnR>
                      <a:noFill/>
                    </a:lnR>
                    <a:lnT>
                      <a:noFill/>
                    </a:lnT>
                    <a:lnB>
                      <a:noFill/>
                    </a:lnB>
                    <a:solidFill>
                      <a:srgbClr val="DDEBF7"/>
                    </a:solidFill>
                  </a:tcPr>
                </a:tc>
                <a:tc>
                  <a:txBody>
                    <a:bodyPr/>
                    <a:lstStyle/>
                    <a:p>
                      <a:pPr algn="l" fontAlgn="t"/>
                      <a:r>
                        <a:rPr lang="en-US" sz="1800" b="0" i="0" u="none" strike="noStrike">
                          <a:solidFill>
                            <a:srgbClr val="000000"/>
                          </a:solidFill>
                          <a:effectLst/>
                          <a:latin typeface="Calibri"/>
                        </a:rPr>
                        <a:t> </a:t>
                      </a:r>
                    </a:p>
                  </a:txBody>
                  <a:tcPr marL="0" marR="0" marT="0" marB="0">
                    <a:lnL>
                      <a:noFill/>
                    </a:lnL>
                    <a:lnR>
                      <a:noFill/>
                    </a:lnR>
                    <a:lnT>
                      <a:noFill/>
                    </a:lnT>
                    <a:lnB>
                      <a:noFill/>
                    </a:lnB>
                    <a:solidFill>
                      <a:srgbClr val="DDEBF7"/>
                    </a:solidFill>
                  </a:tcPr>
                </a:tc>
                <a:tc>
                  <a:txBody>
                    <a:bodyPr/>
                    <a:lstStyle/>
                    <a:p>
                      <a:pPr algn="l" fontAlgn="t"/>
                      <a:r>
                        <a:rPr lang="en-US" sz="1800" b="0" i="0" u="none" strike="noStrike">
                          <a:solidFill>
                            <a:srgbClr val="000000"/>
                          </a:solidFill>
                          <a:effectLst/>
                          <a:latin typeface="Calibri"/>
                        </a:rPr>
                        <a:t> </a:t>
                      </a:r>
                    </a:p>
                  </a:txBody>
                  <a:tcPr marL="0" marR="0" marT="0" marB="0">
                    <a:lnL>
                      <a:noFill/>
                    </a:lnL>
                    <a:lnR>
                      <a:noFill/>
                    </a:lnR>
                    <a:lnT>
                      <a:noFill/>
                    </a:lnT>
                    <a:lnB>
                      <a:noFill/>
                    </a:lnB>
                    <a:solidFill>
                      <a:srgbClr val="DDEBF7"/>
                    </a:solidFill>
                  </a:tcPr>
                </a:tc>
                <a:tc>
                  <a:txBody>
                    <a:bodyPr/>
                    <a:lstStyle/>
                    <a:p>
                      <a:pPr algn="l" fontAlgn="t"/>
                      <a:r>
                        <a:rPr lang="en-US" sz="1800" b="0" i="0" u="none" strike="noStrike">
                          <a:solidFill>
                            <a:srgbClr val="000000"/>
                          </a:solidFill>
                          <a:effectLst/>
                          <a:latin typeface="Calibri"/>
                        </a:rPr>
                        <a:t> </a:t>
                      </a:r>
                    </a:p>
                  </a:txBody>
                  <a:tcPr marL="0" marR="0" marT="0" marB="0">
                    <a:lnL>
                      <a:noFill/>
                    </a:lnL>
                    <a:lnR>
                      <a:noFill/>
                    </a:lnR>
                    <a:lnT>
                      <a:noFill/>
                    </a:lnT>
                    <a:lnB>
                      <a:noFill/>
                    </a:lnB>
                    <a:solidFill>
                      <a:srgbClr val="DDEBF7"/>
                    </a:solidFill>
                  </a:tcPr>
                </a:tc>
                <a:tc>
                  <a:txBody>
                    <a:bodyPr/>
                    <a:lstStyle/>
                    <a:p>
                      <a:pPr algn="l" fontAlgn="t"/>
                      <a:r>
                        <a:rPr lang="en-US" sz="1800" b="0" i="0" u="none" strike="noStrike">
                          <a:solidFill>
                            <a:srgbClr val="000000"/>
                          </a:solidFill>
                          <a:effectLst/>
                          <a:latin typeface="Calibri"/>
                        </a:rPr>
                        <a:t> </a:t>
                      </a:r>
                    </a:p>
                  </a:txBody>
                  <a:tcPr marL="0" marR="0" marT="0" marB="0">
                    <a:lnL>
                      <a:noFill/>
                    </a:lnL>
                    <a:lnR>
                      <a:noFill/>
                    </a:lnR>
                    <a:lnT>
                      <a:noFill/>
                    </a:lnT>
                    <a:lnB>
                      <a:noFill/>
                    </a:lnB>
                    <a:solidFill>
                      <a:srgbClr val="DDEBF7"/>
                    </a:solidFill>
                  </a:tcPr>
                </a:tc>
                <a:tc>
                  <a:txBody>
                    <a:bodyPr/>
                    <a:lstStyle/>
                    <a:p>
                      <a:pPr algn="l" fontAlgn="t"/>
                      <a:r>
                        <a:rPr lang="en-US" sz="1800" b="0" i="0" u="none" strike="noStrike" dirty="0">
                          <a:solidFill>
                            <a:srgbClr val="000000"/>
                          </a:solidFill>
                          <a:effectLst/>
                          <a:latin typeface="Calibri"/>
                        </a:rPr>
                        <a:t> </a:t>
                      </a:r>
                    </a:p>
                  </a:txBody>
                  <a:tcPr marL="0" marR="0" marT="0" marB="0">
                    <a:lnL>
                      <a:noFill/>
                    </a:lnL>
                    <a:lnR>
                      <a:noFill/>
                    </a:lnR>
                    <a:lnT>
                      <a:noFill/>
                    </a:lnT>
                    <a:lnB>
                      <a:noFill/>
                    </a:lnB>
                    <a:solidFill>
                      <a:srgbClr val="DDEBF7"/>
                    </a:solidFill>
                  </a:tcPr>
                </a:tc>
                <a:tc>
                  <a:txBody>
                    <a:bodyPr/>
                    <a:lstStyle/>
                    <a:p>
                      <a:pPr algn="l" fontAlgn="t"/>
                      <a:r>
                        <a:rPr lang="en-US" sz="1800" b="0" i="0" u="none" strike="noStrike">
                          <a:solidFill>
                            <a:srgbClr val="000000"/>
                          </a:solidFill>
                          <a:effectLst/>
                          <a:latin typeface="Calibri"/>
                        </a:rPr>
                        <a:t> </a:t>
                      </a:r>
                    </a:p>
                  </a:txBody>
                  <a:tcPr marL="0" marR="0" marT="0" marB="0">
                    <a:lnL>
                      <a:noFill/>
                    </a:lnL>
                    <a:lnR>
                      <a:noFill/>
                    </a:lnR>
                    <a:lnT>
                      <a:noFill/>
                    </a:lnT>
                    <a:lnB>
                      <a:noFill/>
                    </a:lnB>
                    <a:solidFill>
                      <a:srgbClr val="DDEBF7"/>
                    </a:solidFill>
                  </a:tcPr>
                </a:tc>
              </a:tr>
              <a:tr h="177800">
                <a:tc>
                  <a:txBody>
                    <a:bodyPr/>
                    <a:lstStyle/>
                    <a:p>
                      <a:pPr algn="l" fontAlgn="b"/>
                      <a:r>
                        <a:rPr lang="en-US" sz="1800" b="0" i="0" u="none" strike="noStrike">
                          <a:solidFill>
                            <a:srgbClr val="000000"/>
                          </a:solidFill>
                          <a:effectLst/>
                          <a:latin typeface="Calibri"/>
                        </a:rPr>
                        <a:t>Projekta dzīves cikls</a:t>
                      </a:r>
                    </a:p>
                  </a:txBody>
                  <a:tcPr marL="152400" marR="0" marT="0" marB="0" anchor="b">
                    <a:lnL>
                      <a:noFill/>
                    </a:lnL>
                    <a:lnR>
                      <a:noFill/>
                    </a:lnR>
                    <a:lnT>
                      <a:noFill/>
                    </a:lnT>
                    <a:lnB>
                      <a:noFill/>
                    </a:lnB>
                    <a:solidFill>
                      <a:srgbClr val="DDEBF7"/>
                    </a:solidFill>
                  </a:tcPr>
                </a:tc>
                <a:tc>
                  <a:txBody>
                    <a:bodyPr/>
                    <a:lstStyle/>
                    <a:p>
                      <a:pPr algn="r" fontAlgn="t"/>
                      <a:r>
                        <a:rPr lang="en-US" sz="1800" b="0" i="1" u="none" strike="noStrike" dirty="0">
                          <a:solidFill>
                            <a:srgbClr val="000000"/>
                          </a:solidFill>
                          <a:effectLst/>
                          <a:latin typeface="Calibri"/>
                        </a:rPr>
                        <a:t>0</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1</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2</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3</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4</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5</a:t>
                      </a:r>
                    </a:p>
                  </a:txBody>
                  <a:tcPr marL="0" marR="0" marT="0" marB="0">
                    <a:lnL>
                      <a:noFill/>
                    </a:lnL>
                    <a:lnR>
                      <a:noFill/>
                    </a:lnR>
                    <a:lnT>
                      <a:noFill/>
                    </a:lnT>
                    <a:lnB>
                      <a:noFill/>
                    </a:lnB>
                    <a:solidFill>
                      <a:srgbClr val="DDEBF7"/>
                    </a:solidFill>
                  </a:tcPr>
                </a:tc>
              </a:tr>
              <a:tr h="177800">
                <a:tc>
                  <a:txBody>
                    <a:bodyPr/>
                    <a:lstStyle/>
                    <a:p>
                      <a:pPr algn="l" fontAlgn="b"/>
                      <a:r>
                        <a:rPr lang="en-US" sz="1800" b="0" i="0" u="none" strike="noStrike">
                          <a:solidFill>
                            <a:srgbClr val="000000"/>
                          </a:solidFill>
                          <a:effectLst/>
                          <a:latin typeface="Calibri"/>
                        </a:rPr>
                        <a:t>Diskonta faktors</a:t>
                      </a:r>
                    </a:p>
                  </a:txBody>
                  <a:tcPr marL="152400" marR="0" marT="0" marB="0" anchor="b">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1,000</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0,948</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0,898</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0,852</a:t>
                      </a:r>
                    </a:p>
                  </a:txBody>
                  <a:tcPr marL="0" marR="0" marT="0" marB="0">
                    <a:lnL>
                      <a:noFill/>
                    </a:lnL>
                    <a:lnR>
                      <a:noFill/>
                    </a:lnR>
                    <a:lnT>
                      <a:noFill/>
                    </a:lnT>
                    <a:lnB>
                      <a:noFill/>
                    </a:lnB>
                    <a:solidFill>
                      <a:srgbClr val="DDEBF7"/>
                    </a:solidFill>
                  </a:tcPr>
                </a:tc>
                <a:tc>
                  <a:txBody>
                    <a:bodyPr/>
                    <a:lstStyle/>
                    <a:p>
                      <a:pPr algn="r" fontAlgn="t"/>
                      <a:r>
                        <a:rPr lang="en-US" sz="1800" b="0" i="1" u="none" strike="noStrike">
                          <a:solidFill>
                            <a:srgbClr val="000000"/>
                          </a:solidFill>
                          <a:effectLst/>
                          <a:latin typeface="Calibri"/>
                        </a:rPr>
                        <a:t>0,807</a:t>
                      </a:r>
                    </a:p>
                  </a:txBody>
                  <a:tcPr marL="0" marR="0" marT="0" marB="0">
                    <a:lnL>
                      <a:noFill/>
                    </a:lnL>
                    <a:lnR>
                      <a:noFill/>
                    </a:lnR>
                    <a:lnT>
                      <a:noFill/>
                    </a:lnT>
                    <a:lnB>
                      <a:noFill/>
                    </a:lnB>
                    <a:solidFill>
                      <a:srgbClr val="DDEBF7"/>
                    </a:solidFill>
                  </a:tcPr>
                </a:tc>
                <a:tc>
                  <a:txBody>
                    <a:bodyPr/>
                    <a:lstStyle/>
                    <a:p>
                      <a:pPr algn="r" fontAlgn="t"/>
                      <a:r>
                        <a:rPr lang="en-US" sz="1800" b="0" i="1" u="none" strike="noStrike" dirty="0">
                          <a:solidFill>
                            <a:srgbClr val="000000"/>
                          </a:solidFill>
                          <a:effectLst/>
                          <a:latin typeface="Calibri"/>
                        </a:rPr>
                        <a:t>0,765</a:t>
                      </a:r>
                    </a:p>
                  </a:txBody>
                  <a:tcPr marL="0" marR="0" marT="0" marB="0">
                    <a:lnL>
                      <a:noFill/>
                    </a:lnL>
                    <a:lnR>
                      <a:noFill/>
                    </a:lnR>
                    <a:lnT>
                      <a:noFill/>
                    </a:lnT>
                    <a:lnB>
                      <a:noFill/>
                    </a:lnB>
                    <a:solidFill>
                      <a:srgbClr val="DDEBF7"/>
                    </a:solidFill>
                  </a:tcPr>
                </a:tc>
              </a:tr>
            </a:tbl>
          </a:graphicData>
        </a:graphic>
      </p:graphicFrame>
    </p:spTree>
    <p:extLst>
      <p:ext uri="{BB962C8B-B14F-4D97-AF65-F5344CB8AC3E}">
        <p14:creationId xmlns:p14="http://schemas.microsoft.com/office/powerpoint/2010/main" val="1401118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765"/>
            <a:ext cx="9069388" cy="1260475"/>
          </a:xfrm>
        </p:spPr>
        <p:txBody>
          <a:bodyPr/>
          <a:lstStyle/>
          <a:p>
            <a:pPr algn="l"/>
            <a:r>
              <a:rPr lang="en-US" sz="3600" dirty="0" err="1" smtClean="0"/>
              <a:t>Vienkāršotā</a:t>
            </a:r>
            <a:r>
              <a:rPr lang="en-US" sz="3600" dirty="0" smtClean="0"/>
              <a:t> CBA (1)</a:t>
            </a:r>
            <a:br>
              <a:rPr lang="en-US" sz="3600" dirty="0" smtClean="0"/>
            </a:br>
            <a:r>
              <a:rPr lang="en-US" sz="3200" dirty="0" err="1" smtClean="0">
                <a:solidFill>
                  <a:srgbClr val="808080"/>
                </a:solidFill>
              </a:rPr>
              <a:t>Uzdevums</a:t>
            </a:r>
            <a:r>
              <a:rPr lang="en-US" sz="3200" dirty="0" smtClean="0">
                <a:solidFill>
                  <a:srgbClr val="808080"/>
                </a:solidFill>
              </a:rPr>
              <a:t> - </a:t>
            </a:r>
            <a:r>
              <a:rPr lang="en-US" sz="3200" dirty="0">
                <a:solidFill>
                  <a:srgbClr val="808080"/>
                </a:solidFill>
              </a:rPr>
              <a:t>VPVKAC </a:t>
            </a:r>
            <a:r>
              <a:rPr lang="en-US" sz="3200" dirty="0" err="1">
                <a:solidFill>
                  <a:srgbClr val="808080"/>
                </a:solidFill>
              </a:rPr>
              <a:t>tīkla</a:t>
            </a:r>
            <a:r>
              <a:rPr lang="en-US" sz="3200" dirty="0">
                <a:solidFill>
                  <a:srgbClr val="808080"/>
                </a:solidFill>
              </a:rPr>
              <a:t> </a:t>
            </a:r>
            <a:r>
              <a:rPr lang="en-US" sz="3200" dirty="0" err="1">
                <a:solidFill>
                  <a:srgbClr val="808080"/>
                </a:solidFill>
              </a:rPr>
              <a:t>izveides</a:t>
            </a:r>
            <a:r>
              <a:rPr lang="en-US" sz="3200" dirty="0">
                <a:solidFill>
                  <a:srgbClr val="808080"/>
                </a:solidFill>
              </a:rPr>
              <a:t> </a:t>
            </a:r>
            <a:r>
              <a:rPr lang="en-US" sz="3200" dirty="0" err="1" smtClean="0">
                <a:solidFill>
                  <a:srgbClr val="808080"/>
                </a:solidFill>
              </a:rPr>
              <a:t>projekts</a:t>
            </a:r>
            <a:endParaRPr lang="en-US" sz="3200" dirty="0">
              <a:solidFill>
                <a:srgbClr val="808080"/>
              </a:solidFill>
            </a:endParaRPr>
          </a:p>
        </p:txBody>
      </p:sp>
      <p:sp>
        <p:nvSpPr>
          <p:cNvPr id="3" name="Content Placeholder 2"/>
          <p:cNvSpPr>
            <a:spLocks noGrp="1"/>
          </p:cNvSpPr>
          <p:nvPr>
            <p:ph idx="1"/>
          </p:nvPr>
        </p:nvSpPr>
        <p:spPr>
          <a:xfrm>
            <a:off x="431800" y="1259557"/>
            <a:ext cx="9069388" cy="4987925"/>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81671823"/>
              </p:ext>
            </p:extLst>
          </p:nvPr>
        </p:nvGraphicFramePr>
        <p:xfrm>
          <a:off x="359792" y="1259557"/>
          <a:ext cx="9217021" cy="5852160"/>
        </p:xfrm>
        <a:graphic>
          <a:graphicData uri="http://schemas.openxmlformats.org/drawingml/2006/table">
            <a:tbl>
              <a:tblPr/>
              <a:tblGrid>
                <a:gridCol w="3240360"/>
                <a:gridCol w="767041"/>
                <a:gridCol w="1041924"/>
                <a:gridCol w="1041924"/>
                <a:gridCol w="1041924"/>
                <a:gridCol w="1041924"/>
                <a:gridCol w="1041924"/>
              </a:tblGrid>
              <a:tr h="177800">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1"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0500">
                <a:tc>
                  <a:txBody>
                    <a:bodyPr/>
                    <a:lstStyle/>
                    <a:p>
                      <a:pPr algn="l" fontAlgn="b"/>
                      <a:r>
                        <a:rPr lang="en-US" sz="1600" b="1" i="0" u="none" strike="noStrike" dirty="0" smtClean="0">
                          <a:solidFill>
                            <a:srgbClr val="000000"/>
                          </a:solidFill>
                          <a:effectLst/>
                          <a:latin typeface="Calibri"/>
                        </a:rPr>
                        <a:t>IZMAKSAS, EUR</a:t>
                      </a:r>
                      <a:endParaRPr lang="en-US" sz="16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0500">
                <a:tc>
                  <a:txBody>
                    <a:bodyPr/>
                    <a:lstStyle/>
                    <a:p>
                      <a:pPr algn="l" fontAlgn="t"/>
                      <a:r>
                        <a:rPr lang="en-US" sz="1600" b="1" i="0" u="none" strike="noStrike" dirty="0">
                          <a:solidFill>
                            <a:srgbClr val="000000"/>
                          </a:solidFill>
                          <a:effectLst/>
                          <a:latin typeface="Calibri"/>
                        </a:rPr>
                        <a:t>VPVKAC </a:t>
                      </a:r>
                      <a:r>
                        <a:rPr lang="en-US" sz="1600" b="1" i="0" u="none" strike="noStrike" dirty="0" err="1">
                          <a:solidFill>
                            <a:srgbClr val="000000"/>
                          </a:solidFill>
                          <a:effectLst/>
                          <a:latin typeface="Calibri"/>
                        </a:rPr>
                        <a:t>izveide</a:t>
                      </a:r>
                      <a:endParaRPr lang="en-US" sz="1600" b="1"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177800">
                <a:tc>
                  <a:txBody>
                    <a:bodyPr/>
                    <a:lstStyle/>
                    <a:p>
                      <a:pPr algn="l" fontAlgn="b"/>
                      <a:r>
                        <a:rPr lang="en-US" sz="1600" b="1" i="0" u="none" strike="noStrike">
                          <a:solidFill>
                            <a:srgbClr val="000000"/>
                          </a:solidFill>
                          <a:effectLst/>
                          <a:latin typeface="Calibri"/>
                        </a:rPr>
                        <a:t>89 + 21 + 9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t"/>
                      <a:r>
                        <a:rPr lang="en-US" sz="1600" b="0" i="0" u="none" strike="noStrike">
                          <a:solidFill>
                            <a:srgbClr val="000000"/>
                          </a:solidFill>
                          <a:effectLst/>
                          <a:latin typeface="Calibri"/>
                        </a:rPr>
                        <a:t>Telpu pielāgošana KAC vajadzībām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1 000 000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t"/>
                      <a:r>
                        <a:rPr lang="en-US" sz="1600" b="0" i="0" u="none" strike="noStrike">
                          <a:solidFill>
                            <a:srgbClr val="000000"/>
                          </a:solidFill>
                          <a:effectLst/>
                          <a:latin typeface="Calibri"/>
                        </a:rPr>
                        <a:t>Darba vietu aprīkošana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b"/>
                      <a:r>
                        <a:rPr lang="en-US" sz="1600" b="1" i="0" u="none" strike="noStrike" dirty="0" err="1">
                          <a:solidFill>
                            <a:srgbClr val="000000"/>
                          </a:solidFill>
                          <a:effectLst/>
                          <a:latin typeface="Calibri"/>
                        </a:rPr>
                        <a:t>Visu</a:t>
                      </a:r>
                      <a:r>
                        <a:rPr lang="en-US" sz="1600" b="1" i="0" u="none" strike="noStrike" dirty="0">
                          <a:solidFill>
                            <a:srgbClr val="000000"/>
                          </a:solidFill>
                          <a:effectLst/>
                          <a:latin typeface="Calibri"/>
                        </a:rPr>
                        <a:t> KAC </a:t>
                      </a:r>
                      <a:r>
                        <a:rPr lang="en-US" sz="1600" b="1" i="0" u="none" strike="noStrike" dirty="0" err="1">
                          <a:solidFill>
                            <a:srgbClr val="000000"/>
                          </a:solidFill>
                          <a:effectLst/>
                          <a:latin typeface="Calibri"/>
                        </a:rPr>
                        <a:t>atbalsts</a:t>
                      </a:r>
                      <a:endParaRPr lang="en-US" sz="16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55600">
                <a:tc>
                  <a:txBody>
                    <a:bodyPr/>
                    <a:lstStyle/>
                    <a:p>
                      <a:pPr algn="l" fontAlgn="t"/>
                      <a:r>
                        <a:rPr lang="en-US" sz="1600" b="0" i="0" u="none" strike="noStrike">
                          <a:solidFill>
                            <a:srgbClr val="000000"/>
                          </a:solidFill>
                          <a:effectLst/>
                          <a:latin typeface="Calibri"/>
                        </a:rPr>
                        <a:t>Publisko pakalpojumu daudzkanālu piegādes platformas izveide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dirty="0">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1 000 000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4 000 000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90500">
                <a:tc>
                  <a:txBody>
                    <a:bodyPr/>
                    <a:lstStyle/>
                    <a:p>
                      <a:pPr algn="l" fontAlgn="t"/>
                      <a:r>
                        <a:rPr lang="en-US" sz="1600" b="1" i="0" u="none" strike="noStrike" dirty="0">
                          <a:solidFill>
                            <a:srgbClr val="000000"/>
                          </a:solidFill>
                          <a:effectLst/>
                          <a:latin typeface="Calibri"/>
                        </a:rPr>
                        <a:t>VPVKAC </a:t>
                      </a:r>
                      <a:r>
                        <a:rPr lang="en-US" sz="1600" b="1" i="0" u="none" strike="noStrike" dirty="0" err="1">
                          <a:solidFill>
                            <a:srgbClr val="000000"/>
                          </a:solidFill>
                          <a:effectLst/>
                          <a:latin typeface="Calibri"/>
                        </a:rPr>
                        <a:t>uzturēšana</a:t>
                      </a:r>
                      <a:endParaRPr lang="en-US" sz="1600" b="1"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77800">
                <a:tc>
                  <a:txBody>
                    <a:bodyPr/>
                    <a:lstStyle/>
                    <a:p>
                      <a:pPr algn="l" fontAlgn="b"/>
                      <a:r>
                        <a:rPr lang="en-US" sz="1600" b="1" i="0" u="none" strike="noStrike">
                          <a:solidFill>
                            <a:srgbClr val="000000"/>
                          </a:solidFill>
                          <a:effectLst/>
                          <a:latin typeface="Calibri"/>
                        </a:rPr>
                        <a:t>89 + 21 + 9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t"/>
                      <a:r>
                        <a:rPr lang="en-US" sz="1600" b="0" i="0" u="none" strike="noStrike">
                          <a:solidFill>
                            <a:srgbClr val="000000"/>
                          </a:solidFill>
                          <a:effectLst/>
                          <a:latin typeface="Calibri"/>
                        </a:rPr>
                        <a:t>Darbinieku atlīdzība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t"/>
                      <a:r>
                        <a:rPr lang="en-US" sz="1600" b="0" i="0" u="none" strike="noStrike">
                          <a:solidFill>
                            <a:srgbClr val="000000"/>
                          </a:solidFill>
                          <a:effectLst/>
                          <a:latin typeface="Calibri"/>
                        </a:rPr>
                        <a:t>Telpas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dirty="0">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55600">
                <a:tc>
                  <a:txBody>
                    <a:bodyPr/>
                    <a:lstStyle/>
                    <a:p>
                      <a:pPr algn="l" fontAlgn="t"/>
                      <a:r>
                        <a:rPr lang="en-US" sz="1600" b="0" i="0" u="none" strike="noStrike">
                          <a:solidFill>
                            <a:srgbClr val="000000"/>
                          </a:solidFill>
                          <a:effectLst/>
                          <a:latin typeface="Calibri"/>
                        </a:rPr>
                        <a:t>Korespondences nosūtīšana un kancelejas preces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t"/>
                      <a:r>
                        <a:rPr lang="en-US" sz="1600" b="0" i="0" u="none" strike="noStrike">
                          <a:solidFill>
                            <a:srgbClr val="000000"/>
                          </a:solidFill>
                          <a:effectLst/>
                          <a:latin typeface="Calibri"/>
                        </a:rPr>
                        <a:t>VPVKAC atpazīstamības veicināšana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b"/>
                      <a:r>
                        <a:rPr lang="en-US" sz="1600" b="1" i="0" u="none" strike="noStrike">
                          <a:solidFill>
                            <a:srgbClr val="000000"/>
                          </a:solidFill>
                          <a:effectLst/>
                          <a:latin typeface="Calibri"/>
                        </a:rPr>
                        <a:t>Visu KAC atbalsts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33400">
                <a:tc>
                  <a:txBody>
                    <a:bodyPr/>
                    <a:lstStyle/>
                    <a:p>
                      <a:pPr algn="l" fontAlgn="t"/>
                      <a:r>
                        <a:rPr lang="en-US" sz="1600" b="0" i="0" u="none" strike="noStrike">
                          <a:solidFill>
                            <a:srgbClr val="000000"/>
                          </a:solidFill>
                          <a:effectLst/>
                          <a:latin typeface="Calibri"/>
                        </a:rPr>
                        <a:t>Publisko pakalpojumu daudzkanālu piegādes platformas uzturēšana un VPVKAC atbalsts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100 000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7800">
                <a:tc>
                  <a:txBody>
                    <a:bodyPr/>
                    <a:lstStyle/>
                    <a:p>
                      <a:pPr algn="l" fontAlgn="t"/>
                      <a:r>
                        <a:rPr lang="en-US" sz="1600" b="0" i="0" u="none" strike="noStrike">
                          <a:solidFill>
                            <a:srgbClr val="000000"/>
                          </a:solidFill>
                          <a:effectLst/>
                          <a:latin typeface="Calibri"/>
                        </a:rPr>
                        <a:t>VPVKAC darbinieku apmācība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55600">
                <a:tc>
                  <a:txBody>
                    <a:bodyPr/>
                    <a:lstStyle/>
                    <a:p>
                      <a:pPr algn="l" fontAlgn="t"/>
                      <a:r>
                        <a:rPr lang="en-US" sz="1600" b="0" i="0" u="none" strike="noStrike">
                          <a:solidFill>
                            <a:srgbClr val="000000"/>
                          </a:solidFill>
                          <a:effectLst/>
                          <a:latin typeface="Calibri"/>
                        </a:rPr>
                        <a:t>VPVKAC pārraudzības funkcijas nodrošināšana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a:solidFill>
                            <a:srgbClr val="000000"/>
                          </a:solidFill>
                          <a:effectLst/>
                          <a:latin typeface="Calibri"/>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600" b="0" i="0" u="none" strike="noStrike" dirty="0">
                          <a:solidFill>
                            <a:srgbClr val="000000"/>
                          </a:solidFill>
                          <a:effectLst/>
                          <a:latin typeface="Calibri"/>
                        </a:rPr>
                        <a:t> 70 000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67330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765"/>
            <a:ext cx="9069388" cy="1260475"/>
          </a:xfrm>
        </p:spPr>
        <p:txBody>
          <a:bodyPr/>
          <a:lstStyle/>
          <a:p>
            <a:pPr algn="l"/>
            <a:r>
              <a:rPr lang="en-US" sz="3600" dirty="0" err="1" smtClean="0"/>
              <a:t>Vienkāršotā</a:t>
            </a:r>
            <a:r>
              <a:rPr lang="en-US" sz="3600" dirty="0" smtClean="0"/>
              <a:t> CBA (2)</a:t>
            </a:r>
            <a:br>
              <a:rPr lang="en-US" sz="3600" dirty="0" smtClean="0"/>
            </a:br>
            <a:r>
              <a:rPr lang="en-US" sz="3200" dirty="0" err="1" smtClean="0">
                <a:solidFill>
                  <a:srgbClr val="808080"/>
                </a:solidFill>
              </a:rPr>
              <a:t>Uzdevums</a:t>
            </a:r>
            <a:r>
              <a:rPr lang="en-US" sz="3200" dirty="0" smtClean="0">
                <a:solidFill>
                  <a:srgbClr val="808080"/>
                </a:solidFill>
              </a:rPr>
              <a:t> - </a:t>
            </a:r>
            <a:r>
              <a:rPr lang="en-US" sz="3200" dirty="0">
                <a:solidFill>
                  <a:srgbClr val="808080"/>
                </a:solidFill>
              </a:rPr>
              <a:t>VPVKAC </a:t>
            </a:r>
            <a:r>
              <a:rPr lang="en-US" sz="3200" dirty="0" err="1">
                <a:solidFill>
                  <a:srgbClr val="808080"/>
                </a:solidFill>
              </a:rPr>
              <a:t>tīkla</a:t>
            </a:r>
            <a:r>
              <a:rPr lang="en-US" sz="3200" dirty="0">
                <a:solidFill>
                  <a:srgbClr val="808080"/>
                </a:solidFill>
              </a:rPr>
              <a:t> </a:t>
            </a:r>
            <a:r>
              <a:rPr lang="en-US" sz="3200" dirty="0" err="1">
                <a:solidFill>
                  <a:srgbClr val="808080"/>
                </a:solidFill>
              </a:rPr>
              <a:t>izveides</a:t>
            </a:r>
            <a:r>
              <a:rPr lang="en-US" sz="3200" dirty="0">
                <a:solidFill>
                  <a:srgbClr val="808080"/>
                </a:solidFill>
              </a:rPr>
              <a:t> </a:t>
            </a:r>
            <a:r>
              <a:rPr lang="en-US" sz="3200" dirty="0" err="1" smtClean="0">
                <a:solidFill>
                  <a:srgbClr val="808080"/>
                </a:solidFill>
              </a:rPr>
              <a:t>projekts</a:t>
            </a:r>
            <a:endParaRPr lang="en-US" sz="3200" dirty="0">
              <a:solidFill>
                <a:srgbClr val="80808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7585064"/>
              </p:ext>
            </p:extLst>
          </p:nvPr>
        </p:nvGraphicFramePr>
        <p:xfrm>
          <a:off x="359792" y="1619597"/>
          <a:ext cx="8928990" cy="5120640"/>
        </p:xfrm>
        <a:graphic>
          <a:graphicData uri="http://schemas.openxmlformats.org/drawingml/2006/table">
            <a:tbl>
              <a:tblPr/>
              <a:tblGrid>
                <a:gridCol w="2872806"/>
                <a:gridCol w="1009364"/>
                <a:gridCol w="1009364"/>
                <a:gridCol w="1009364"/>
                <a:gridCol w="1009364"/>
                <a:gridCol w="1009364"/>
                <a:gridCol w="1009364"/>
              </a:tblGrid>
              <a:tr h="306546">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06546">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1"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06546">
                <a:tc>
                  <a:txBody>
                    <a:bodyPr/>
                    <a:lstStyle/>
                    <a:p>
                      <a:pPr algn="l" fontAlgn="t">
                        <a:lnSpc>
                          <a:spcPct val="150000"/>
                        </a:lnSpc>
                      </a:pPr>
                      <a:r>
                        <a:rPr lang="en-US" sz="1600" b="1" i="0" u="none" strike="noStrike">
                          <a:solidFill>
                            <a:srgbClr val="000000"/>
                          </a:solidFill>
                          <a:effectLst/>
                          <a:latin typeface="Calibri"/>
                        </a:rPr>
                        <a:t>IEGUVUMI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8442">
                <a:tc>
                  <a:txBody>
                    <a:bodyPr/>
                    <a:lstStyle/>
                    <a:p>
                      <a:pPr algn="l" fontAlgn="t">
                        <a:lnSpc>
                          <a:spcPct val="150000"/>
                        </a:lnSpc>
                      </a:pPr>
                      <a:r>
                        <a:rPr lang="en-US" sz="1600" b="1" i="0" u="none" strike="noStrike" dirty="0" err="1">
                          <a:solidFill>
                            <a:srgbClr val="000000"/>
                          </a:solidFill>
                          <a:effectLst/>
                          <a:latin typeface="Calibri"/>
                        </a:rPr>
                        <a:t>Finanšu</a:t>
                      </a:r>
                      <a:r>
                        <a:rPr lang="en-US" sz="1600" b="1" i="0" u="none" strike="noStrike" dirty="0">
                          <a:solidFill>
                            <a:srgbClr val="000000"/>
                          </a:solidFill>
                          <a:effectLst/>
                          <a:latin typeface="Calibri"/>
                        </a:rPr>
                        <a:t> </a:t>
                      </a:r>
                      <a:r>
                        <a:rPr lang="en-US" sz="1600" b="1" i="0" u="none" strike="noStrike" dirty="0" err="1">
                          <a:solidFill>
                            <a:srgbClr val="000000"/>
                          </a:solidFill>
                          <a:effectLst/>
                          <a:latin typeface="Calibri"/>
                        </a:rPr>
                        <a:t>ietaupījumi</a:t>
                      </a:r>
                      <a:endParaRPr lang="en-US" sz="1600" b="1"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306546">
                <a:tc>
                  <a:txBody>
                    <a:bodyPr/>
                    <a:lstStyle/>
                    <a:p>
                      <a:pPr algn="l" fontAlgn="b">
                        <a:lnSpc>
                          <a:spcPct val="150000"/>
                        </a:lnSpc>
                      </a:pPr>
                      <a:r>
                        <a:rPr lang="en-US" sz="1600" b="1" i="0" u="none" strike="noStrike">
                          <a:solidFill>
                            <a:srgbClr val="000000"/>
                          </a:solidFill>
                          <a:effectLst/>
                          <a:latin typeface="Calibri"/>
                        </a:rPr>
                        <a:t>89 + 21 + 9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06546">
                <a:tc>
                  <a:txBody>
                    <a:bodyPr/>
                    <a:lstStyle/>
                    <a:p>
                      <a:pPr algn="l" fontAlgn="t">
                        <a:lnSpc>
                          <a:spcPct val="150000"/>
                        </a:lnSpc>
                      </a:pPr>
                      <a:r>
                        <a:rPr lang="en-US" sz="1600" b="0" i="0" u="none" strike="noStrike" dirty="0" err="1">
                          <a:solidFill>
                            <a:srgbClr val="000000"/>
                          </a:solidFill>
                          <a:effectLst/>
                          <a:latin typeface="Calibri"/>
                        </a:rPr>
                        <a:t>Telpu</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izmaksu</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ietaupījums</a:t>
                      </a:r>
                      <a:endParaRPr lang="en-US" sz="1600" b="0"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300 000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300 000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300 000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300 000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13091">
                <a:tc>
                  <a:txBody>
                    <a:bodyPr/>
                    <a:lstStyle/>
                    <a:p>
                      <a:pPr algn="l" fontAlgn="t">
                        <a:lnSpc>
                          <a:spcPct val="150000"/>
                        </a:lnSpc>
                      </a:pPr>
                      <a:r>
                        <a:rPr lang="en-US" sz="1600" b="0" i="0" u="none" strike="noStrike" dirty="0" err="1">
                          <a:solidFill>
                            <a:srgbClr val="000000"/>
                          </a:solidFill>
                          <a:effectLst/>
                          <a:latin typeface="Calibri"/>
                        </a:rPr>
                        <a:t>Klientu</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apkalpošanas</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speciālistu</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noslodzes</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samazinājums</a:t>
                      </a:r>
                      <a:r>
                        <a:rPr lang="en-US" sz="1600" b="0" i="0" u="none" strike="noStrike" dirty="0">
                          <a:solidFill>
                            <a:srgbClr val="000000"/>
                          </a:solidFill>
                          <a:effectLst/>
                          <a:latin typeface="Calibri"/>
                        </a:rPr>
                        <a:t> e-</a:t>
                      </a:r>
                      <a:r>
                        <a:rPr lang="en-US" sz="1600" b="0" i="0" u="none" strike="noStrike" dirty="0" err="1">
                          <a:solidFill>
                            <a:srgbClr val="000000"/>
                          </a:solidFill>
                          <a:effectLst/>
                          <a:latin typeface="Calibri"/>
                        </a:rPr>
                        <a:t>pakalpojumu</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dēļ</a:t>
                      </a:r>
                      <a:endParaRPr lang="en-US" sz="1600" b="0"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5 000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10 000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20 000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30 000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30 000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30 000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8442">
                <a:tc>
                  <a:txBody>
                    <a:bodyPr/>
                    <a:lstStyle/>
                    <a:p>
                      <a:pPr algn="l" fontAlgn="t">
                        <a:lnSpc>
                          <a:spcPct val="150000"/>
                        </a:lnSpc>
                      </a:pPr>
                      <a:r>
                        <a:rPr lang="en-US" sz="1600" b="1" i="0" u="none" strike="noStrike" dirty="0" err="1">
                          <a:solidFill>
                            <a:srgbClr val="000000"/>
                          </a:solidFill>
                          <a:effectLst/>
                          <a:latin typeface="Calibri"/>
                        </a:rPr>
                        <a:t>Ekonomiskie</a:t>
                      </a:r>
                      <a:r>
                        <a:rPr lang="en-US" sz="1600" b="1" i="0" u="none" strike="noStrike" dirty="0">
                          <a:solidFill>
                            <a:srgbClr val="000000"/>
                          </a:solidFill>
                          <a:effectLst/>
                          <a:latin typeface="Calibri"/>
                        </a:rPr>
                        <a:t> </a:t>
                      </a:r>
                      <a:r>
                        <a:rPr lang="en-US" sz="1600" b="1" i="0" u="none" strike="noStrike" dirty="0" err="1">
                          <a:solidFill>
                            <a:srgbClr val="000000"/>
                          </a:solidFill>
                          <a:effectLst/>
                          <a:latin typeface="Calibri"/>
                        </a:rPr>
                        <a:t>ieguvumi</a:t>
                      </a:r>
                      <a:endParaRPr lang="en-US" sz="1600" b="1"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lnSpc>
                          <a:spcPct val="15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06546">
                <a:tc>
                  <a:txBody>
                    <a:bodyPr/>
                    <a:lstStyle/>
                    <a:p>
                      <a:pPr algn="l" fontAlgn="b">
                        <a:lnSpc>
                          <a:spcPct val="150000"/>
                        </a:lnSpc>
                      </a:pPr>
                      <a:r>
                        <a:rPr lang="en-US" sz="1600" b="1" i="0" u="none" strike="noStrike" dirty="0">
                          <a:solidFill>
                            <a:srgbClr val="000000"/>
                          </a:solidFill>
                          <a:effectLst/>
                          <a:latin typeface="Calibri"/>
                        </a:rPr>
                        <a:t>89 + 21 + 9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5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06546">
                <a:tc>
                  <a:txBody>
                    <a:bodyPr/>
                    <a:lstStyle/>
                    <a:p>
                      <a:pPr algn="l" fontAlgn="t">
                        <a:lnSpc>
                          <a:spcPct val="150000"/>
                        </a:lnSpc>
                      </a:pPr>
                      <a:r>
                        <a:rPr lang="en-US" sz="1600" b="0" i="0" u="none" strike="noStrike" dirty="0">
                          <a:solidFill>
                            <a:srgbClr val="000000"/>
                          </a:solidFill>
                          <a:effectLst/>
                          <a:latin typeface="Calibri"/>
                        </a:rPr>
                        <a:t>IKP </a:t>
                      </a:r>
                      <a:r>
                        <a:rPr lang="en-US" sz="1600" b="0" i="0" u="none" strike="noStrike" dirty="0" err="1">
                          <a:solidFill>
                            <a:srgbClr val="000000"/>
                          </a:solidFill>
                          <a:effectLst/>
                          <a:latin typeface="Calibri"/>
                        </a:rPr>
                        <a:t>palielinājums</a:t>
                      </a:r>
                      <a:endParaRPr lang="en-US" sz="1600" b="0"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100 000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900 000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850 000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850 000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850 000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06546">
                <a:tc>
                  <a:txBody>
                    <a:bodyPr/>
                    <a:lstStyle/>
                    <a:p>
                      <a:pPr algn="l" fontAlgn="t">
                        <a:lnSpc>
                          <a:spcPct val="150000"/>
                        </a:lnSpc>
                      </a:pPr>
                      <a:r>
                        <a:rPr lang="en-US" sz="1600" b="0" i="0" u="none" strike="noStrike" dirty="0" err="1">
                          <a:solidFill>
                            <a:srgbClr val="000000"/>
                          </a:solidFill>
                          <a:effectLst/>
                          <a:latin typeface="Calibri"/>
                        </a:rPr>
                        <a:t>Administratīvā</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sloga</a:t>
                      </a:r>
                      <a:r>
                        <a:rPr lang="en-US" sz="1600" b="0" i="0" u="none" strike="noStrike" dirty="0">
                          <a:solidFill>
                            <a:srgbClr val="000000"/>
                          </a:solidFill>
                          <a:effectLst/>
                          <a:latin typeface="Calibri"/>
                        </a:rPr>
                        <a:t> </a:t>
                      </a:r>
                      <a:r>
                        <a:rPr lang="en-US" sz="1600" b="0" i="0" u="none" strike="noStrike" dirty="0" err="1">
                          <a:solidFill>
                            <a:srgbClr val="000000"/>
                          </a:solidFill>
                          <a:effectLst/>
                          <a:latin typeface="Calibri"/>
                        </a:rPr>
                        <a:t>samazinājums</a:t>
                      </a:r>
                      <a:endParaRPr lang="en-US" sz="1600" b="0"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dirty="0">
                          <a:solidFill>
                            <a:srgbClr val="000000"/>
                          </a:solidFill>
                          <a:effectLst/>
                          <a:latin typeface="Calibri"/>
                        </a:rPr>
                        <a:t> 500 000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dirty="0">
                          <a:solidFill>
                            <a:srgbClr val="000000"/>
                          </a:solidFill>
                          <a:effectLst/>
                          <a:latin typeface="Calibri"/>
                        </a:rPr>
                        <a:t> 700 000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900 000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800 000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a:solidFill>
                            <a:srgbClr val="000000"/>
                          </a:solidFill>
                          <a:effectLst/>
                          <a:latin typeface="Calibri"/>
                        </a:rPr>
                        <a:t> 800 000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50000"/>
                        </a:lnSpc>
                      </a:pPr>
                      <a:r>
                        <a:rPr lang="en-US" sz="1600" b="0" i="0" u="none" strike="noStrike" dirty="0">
                          <a:solidFill>
                            <a:srgbClr val="000000"/>
                          </a:solidFill>
                          <a:effectLst/>
                          <a:latin typeface="Calibri"/>
                        </a:rPr>
                        <a:t> 800 000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757698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765"/>
            <a:ext cx="9069388" cy="1260475"/>
          </a:xfrm>
        </p:spPr>
        <p:txBody>
          <a:bodyPr/>
          <a:lstStyle/>
          <a:p>
            <a:pPr algn="l"/>
            <a:r>
              <a:rPr lang="en-US" sz="3600" dirty="0" err="1" smtClean="0"/>
              <a:t>Vienkāršotā</a:t>
            </a:r>
            <a:r>
              <a:rPr lang="en-US" sz="3600" dirty="0" smtClean="0"/>
              <a:t> CBA (3)</a:t>
            </a:r>
            <a:br>
              <a:rPr lang="en-US" sz="3600" dirty="0" smtClean="0"/>
            </a:br>
            <a:r>
              <a:rPr lang="en-US" sz="3200" dirty="0" err="1" smtClean="0">
                <a:solidFill>
                  <a:srgbClr val="808080"/>
                </a:solidFill>
              </a:rPr>
              <a:t>Uzdevums</a:t>
            </a:r>
            <a:r>
              <a:rPr lang="en-US" sz="3200" dirty="0" smtClean="0">
                <a:solidFill>
                  <a:srgbClr val="808080"/>
                </a:solidFill>
              </a:rPr>
              <a:t> - </a:t>
            </a:r>
            <a:r>
              <a:rPr lang="en-US" sz="3200" dirty="0">
                <a:solidFill>
                  <a:srgbClr val="808080"/>
                </a:solidFill>
              </a:rPr>
              <a:t>VPVKAC </a:t>
            </a:r>
            <a:r>
              <a:rPr lang="en-US" sz="3200" dirty="0" err="1">
                <a:solidFill>
                  <a:srgbClr val="808080"/>
                </a:solidFill>
              </a:rPr>
              <a:t>tīkla</a:t>
            </a:r>
            <a:r>
              <a:rPr lang="en-US" sz="3200" dirty="0">
                <a:solidFill>
                  <a:srgbClr val="808080"/>
                </a:solidFill>
              </a:rPr>
              <a:t> </a:t>
            </a:r>
            <a:r>
              <a:rPr lang="en-US" sz="3200" dirty="0" err="1">
                <a:solidFill>
                  <a:srgbClr val="808080"/>
                </a:solidFill>
              </a:rPr>
              <a:t>izveides</a:t>
            </a:r>
            <a:r>
              <a:rPr lang="en-US" sz="3200" dirty="0">
                <a:solidFill>
                  <a:srgbClr val="808080"/>
                </a:solidFill>
              </a:rPr>
              <a:t> </a:t>
            </a:r>
            <a:r>
              <a:rPr lang="en-US" sz="3200" dirty="0" err="1" smtClean="0">
                <a:solidFill>
                  <a:srgbClr val="808080"/>
                </a:solidFill>
              </a:rPr>
              <a:t>projekts</a:t>
            </a:r>
            <a:endParaRPr lang="en-US" sz="3200" dirty="0">
              <a:solidFill>
                <a:srgbClr val="80808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9425525"/>
              </p:ext>
            </p:extLst>
          </p:nvPr>
        </p:nvGraphicFramePr>
        <p:xfrm>
          <a:off x="431800" y="1835621"/>
          <a:ext cx="8814148" cy="4105760"/>
        </p:xfrm>
        <a:graphic>
          <a:graphicData uri="http://schemas.openxmlformats.org/drawingml/2006/table">
            <a:tbl>
              <a:tblPr/>
              <a:tblGrid>
                <a:gridCol w="2547839"/>
                <a:gridCol w="895187"/>
                <a:gridCol w="895187"/>
                <a:gridCol w="895187"/>
                <a:gridCol w="895187"/>
                <a:gridCol w="895187"/>
                <a:gridCol w="895187"/>
                <a:gridCol w="895187"/>
              </a:tblGrid>
              <a:tr h="373251">
                <a:tc>
                  <a:txBody>
                    <a:bodyPr/>
                    <a:lstStyle/>
                    <a:p>
                      <a:pPr algn="l" fontAlgn="b">
                        <a:lnSpc>
                          <a:spcPct val="12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20000"/>
                        </a:lnSpc>
                      </a:pPr>
                      <a:r>
                        <a:rPr lang="en-US" sz="1600" b="0" i="0" u="none" strike="noStrike">
                          <a:solidFill>
                            <a:srgbClr val="000000"/>
                          </a:solidFill>
                          <a:effectLst/>
                          <a:latin typeface="Calibri"/>
                        </a:rPr>
                        <a:t>Kopā</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3251">
                <a:tc>
                  <a:txBody>
                    <a:bodyPr/>
                    <a:lstStyle/>
                    <a:p>
                      <a:pPr algn="l" fontAlgn="b">
                        <a:lnSpc>
                          <a:spcPct val="12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dirty="0">
                          <a:solidFill>
                            <a:srgbClr val="000000"/>
                          </a:solidFill>
                          <a:effectLst/>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lnSpc>
                          <a:spcPct val="120000"/>
                        </a:lnSpc>
                      </a:pPr>
                      <a:r>
                        <a:rPr lang="en-US" sz="1600" b="1" i="0" u="none" strike="noStrike">
                          <a:solidFill>
                            <a:srgbClr val="000000"/>
                          </a:solidFill>
                          <a:effectLst/>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2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3251">
                <a:tc>
                  <a:txBody>
                    <a:bodyPr/>
                    <a:lstStyle/>
                    <a:p>
                      <a:pPr algn="l" fontAlgn="b">
                        <a:lnSpc>
                          <a:spcPct val="120000"/>
                        </a:lnSpc>
                      </a:pPr>
                      <a:r>
                        <a:rPr lang="en-US" sz="1600" b="1" i="0" u="none" strike="noStrike">
                          <a:solidFill>
                            <a:srgbClr val="000000"/>
                          </a:solidFill>
                          <a:effectLst/>
                          <a:latin typeface="Calibri"/>
                        </a:rPr>
                        <a:t>Diskontēšana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2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3251">
                <a:tc>
                  <a:txBody>
                    <a:bodyPr/>
                    <a:lstStyle/>
                    <a:p>
                      <a:pPr algn="l" fontAlgn="b">
                        <a:lnSpc>
                          <a:spcPct val="120000"/>
                        </a:lnSpc>
                      </a:pPr>
                      <a:r>
                        <a:rPr lang="en-US" sz="1600" b="0" i="0" u="none" strike="noStrike">
                          <a:solidFill>
                            <a:srgbClr val="000000"/>
                          </a:solidFill>
                          <a:effectLst/>
                          <a:latin typeface="Calibri"/>
                        </a:rPr>
                        <a:t>Diskonta likme 5,5%</a:t>
                      </a:r>
                    </a:p>
                  </a:txBody>
                  <a:tcPr marL="15240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2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3251">
                <a:tc>
                  <a:txBody>
                    <a:bodyPr/>
                    <a:lstStyle/>
                    <a:p>
                      <a:pPr algn="l" fontAlgn="b">
                        <a:lnSpc>
                          <a:spcPct val="120000"/>
                        </a:lnSpc>
                      </a:pPr>
                      <a:r>
                        <a:rPr lang="en-US" sz="1600" b="0" i="0" u="none" strike="noStrike">
                          <a:solidFill>
                            <a:srgbClr val="000000"/>
                          </a:solidFill>
                          <a:effectLst/>
                          <a:latin typeface="Calibri"/>
                        </a:rPr>
                        <a:t>Projekta dzīves cikls</a:t>
                      </a:r>
                    </a:p>
                  </a:txBody>
                  <a:tcPr marL="15240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3251">
                <a:tc>
                  <a:txBody>
                    <a:bodyPr/>
                    <a:lstStyle/>
                    <a:p>
                      <a:pPr algn="l" fontAlgn="b">
                        <a:lnSpc>
                          <a:spcPct val="120000"/>
                        </a:lnSpc>
                      </a:pPr>
                      <a:r>
                        <a:rPr lang="en-US" sz="1600" b="0" i="0" u="none" strike="noStrike">
                          <a:solidFill>
                            <a:srgbClr val="000000"/>
                          </a:solidFill>
                          <a:effectLst/>
                          <a:latin typeface="Calibri"/>
                        </a:rPr>
                        <a:t>Diskonta faktors</a:t>
                      </a:r>
                    </a:p>
                  </a:txBody>
                  <a:tcPr marL="15240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1,000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0,948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0,898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0,852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0,807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t">
                        <a:lnSpc>
                          <a:spcPct val="120000"/>
                        </a:lnSpc>
                      </a:pPr>
                      <a:r>
                        <a:rPr lang="en-US" sz="1600" b="0" i="1" u="none" strike="noStrike">
                          <a:solidFill>
                            <a:srgbClr val="000000"/>
                          </a:solidFill>
                          <a:effectLst/>
                          <a:latin typeface="Calibri"/>
                        </a:rPr>
                        <a:t>0,765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73251">
                <a:tc>
                  <a:txBody>
                    <a:bodyPr/>
                    <a:lstStyle/>
                    <a:p>
                      <a:pPr algn="l" fontAlgn="b">
                        <a:lnSpc>
                          <a:spcPct val="120000"/>
                        </a:lnSpc>
                      </a:pPr>
                      <a:r>
                        <a:rPr lang="en-US" sz="1600" b="0" i="0" u="none" strike="noStrike">
                          <a:solidFill>
                            <a:srgbClr val="000000"/>
                          </a:solidFill>
                          <a:effectLst/>
                          <a:latin typeface="Calibri"/>
                        </a:rPr>
                        <a:t>Ekonomiskie ieguvumi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746501">
                <a:tc>
                  <a:txBody>
                    <a:bodyPr/>
                    <a:lstStyle/>
                    <a:p>
                      <a:pPr algn="l" fontAlgn="b">
                        <a:lnSpc>
                          <a:spcPct val="120000"/>
                        </a:lnSpc>
                      </a:pPr>
                      <a:r>
                        <a:rPr lang="en-US" sz="1600" b="0" i="0" u="none" strike="noStrike">
                          <a:solidFill>
                            <a:srgbClr val="000000"/>
                          </a:solidFill>
                          <a:effectLst/>
                          <a:latin typeface="Calibri"/>
                        </a:rPr>
                        <a:t>Izmaksu ietaupījums (+) / Izmaksu palielinājums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20000"/>
                        </a:lnSpc>
                      </a:pPr>
                      <a:r>
                        <a:rPr lang="en-US" sz="16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73251">
                <a:tc>
                  <a:txBody>
                    <a:bodyPr/>
                    <a:lstStyle/>
                    <a:p>
                      <a:pPr algn="l" fontAlgn="b">
                        <a:lnSpc>
                          <a:spcPct val="120000"/>
                        </a:lnSpc>
                      </a:pPr>
                      <a:r>
                        <a:rPr lang="en-US" sz="1600" b="0" i="0" u="none" strike="noStrike">
                          <a:solidFill>
                            <a:srgbClr val="000000"/>
                          </a:solidFill>
                          <a:effectLst/>
                          <a:latin typeface="Calibri"/>
                        </a:rPr>
                        <a:t>Investīcijas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lnSpc>
                          <a:spcPct val="12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73251">
                <a:tc>
                  <a:txBody>
                    <a:bodyPr/>
                    <a:lstStyle/>
                    <a:p>
                      <a:pPr algn="l" fontAlgn="b">
                        <a:lnSpc>
                          <a:spcPct val="120000"/>
                        </a:lnSpc>
                      </a:pPr>
                      <a:r>
                        <a:rPr lang="en-US" sz="1600" b="1" i="0" u="none" strike="noStrike">
                          <a:solidFill>
                            <a:srgbClr val="000000"/>
                          </a:solidFill>
                          <a:effectLst/>
                          <a:latin typeface="Calibri"/>
                        </a:rPr>
                        <a:t>Ieguvumi/Izmaksas (B/C)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1"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lnSpc>
                          <a:spcPct val="120000"/>
                        </a:lnSpc>
                      </a:pPr>
                      <a:r>
                        <a:rPr lang="en-US" sz="16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20000"/>
                        </a:lnSpc>
                      </a:pPr>
                      <a:r>
                        <a:rPr lang="en-US" sz="16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TextBox 7"/>
          <p:cNvSpPr txBox="1"/>
          <p:nvPr/>
        </p:nvSpPr>
        <p:spPr>
          <a:xfrm>
            <a:off x="5040312" y="6084093"/>
            <a:ext cx="4187865" cy="440120"/>
          </a:xfrm>
          <a:prstGeom prst="rect">
            <a:avLst/>
          </a:prstGeom>
          <a:noFill/>
        </p:spPr>
        <p:txBody>
          <a:bodyPr wrap="none" rtlCol="0">
            <a:spAutoFit/>
          </a:bodyPr>
          <a:lstStyle/>
          <a:p>
            <a:r>
              <a:rPr lang="en-US" sz="2400" b="1" dirty="0" err="1" smtClean="0">
                <a:latin typeface="Calibri"/>
                <a:cs typeface="Calibri"/>
              </a:rPr>
              <a:t>Vai</a:t>
            </a:r>
            <a:r>
              <a:rPr lang="en-US" sz="2400" b="1" dirty="0" smtClean="0">
                <a:latin typeface="Calibri"/>
                <a:cs typeface="Calibri"/>
              </a:rPr>
              <a:t> </a:t>
            </a:r>
            <a:r>
              <a:rPr lang="en-US" sz="2400" b="1" dirty="0" err="1" smtClean="0">
                <a:latin typeface="Calibri"/>
                <a:cs typeface="Calibri"/>
              </a:rPr>
              <a:t>ir</a:t>
            </a:r>
            <a:r>
              <a:rPr lang="en-US" sz="2400" b="1" dirty="0" smtClean="0">
                <a:latin typeface="Calibri"/>
                <a:cs typeface="Calibri"/>
              </a:rPr>
              <a:t> </a:t>
            </a:r>
            <a:r>
              <a:rPr lang="en-US" sz="2400" b="1" dirty="0" err="1" smtClean="0">
                <a:latin typeface="Calibri"/>
                <a:cs typeface="Calibri"/>
              </a:rPr>
              <a:t>vērts</a:t>
            </a:r>
            <a:r>
              <a:rPr lang="en-US" sz="2400" b="1" dirty="0" smtClean="0">
                <a:latin typeface="Calibri"/>
                <a:cs typeface="Calibri"/>
              </a:rPr>
              <a:t> </a:t>
            </a:r>
            <a:r>
              <a:rPr lang="en-US" sz="2400" b="1" dirty="0" err="1" smtClean="0">
                <a:latin typeface="Calibri"/>
                <a:cs typeface="Calibri"/>
              </a:rPr>
              <a:t>īstenot</a:t>
            </a:r>
            <a:r>
              <a:rPr lang="en-US" sz="2400" b="1" dirty="0" smtClean="0">
                <a:latin typeface="Calibri"/>
                <a:cs typeface="Calibri"/>
              </a:rPr>
              <a:t> </a:t>
            </a:r>
            <a:r>
              <a:rPr lang="en-US" sz="2400" b="1" dirty="0" err="1" smtClean="0">
                <a:latin typeface="Calibri"/>
                <a:cs typeface="Calibri"/>
              </a:rPr>
              <a:t>šo</a:t>
            </a:r>
            <a:r>
              <a:rPr lang="en-US" sz="2400" b="1" dirty="0" smtClean="0">
                <a:latin typeface="Calibri"/>
                <a:cs typeface="Calibri"/>
              </a:rPr>
              <a:t> </a:t>
            </a:r>
            <a:r>
              <a:rPr lang="en-US" sz="2400" b="1" dirty="0" err="1" smtClean="0">
                <a:latin typeface="Calibri"/>
                <a:cs typeface="Calibri"/>
              </a:rPr>
              <a:t>projektu</a:t>
            </a:r>
            <a:r>
              <a:rPr lang="en-US" sz="2400" b="1" dirty="0" smtClean="0">
                <a:latin typeface="Calibri"/>
                <a:cs typeface="Calibri"/>
              </a:rPr>
              <a:t>?</a:t>
            </a:r>
            <a:endParaRPr lang="en-US" sz="2400" b="1" dirty="0">
              <a:latin typeface="Calibri"/>
              <a:cs typeface="Calibri"/>
            </a:endParaRPr>
          </a:p>
        </p:txBody>
      </p:sp>
    </p:spTree>
    <p:extLst>
      <p:ext uri="{BB962C8B-B14F-4D97-AF65-F5344CB8AC3E}">
        <p14:creationId xmlns:p14="http://schemas.microsoft.com/office/powerpoint/2010/main" val="336855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t>Izmaksu-</a:t>
            </a:r>
            <a:r>
              <a:rPr lang="en-US" sz="3600" dirty="0" err="1" smtClean="0"/>
              <a:t>ieguvumu</a:t>
            </a:r>
            <a:r>
              <a:rPr lang="en-US" sz="3600" dirty="0" smtClean="0"/>
              <a:t> </a:t>
            </a:r>
            <a:r>
              <a:rPr lang="en-US" sz="3600" dirty="0" err="1" smtClean="0"/>
              <a:t>analīze</a:t>
            </a:r>
            <a:r>
              <a:rPr lang="en-US" sz="3600" dirty="0" smtClean="0"/>
              <a:t> (CBA) un </a:t>
            </a:r>
            <a:br>
              <a:rPr lang="en-US" sz="3600" dirty="0" smtClean="0"/>
            </a:br>
            <a:r>
              <a:rPr lang="en-US" sz="3600" dirty="0" err="1" smtClean="0"/>
              <a:t>izmaksu</a:t>
            </a:r>
            <a:r>
              <a:rPr lang="en-US" sz="3600" dirty="0" smtClean="0"/>
              <a:t> </a:t>
            </a:r>
            <a:r>
              <a:rPr lang="en-US" sz="3600" dirty="0" err="1" smtClean="0"/>
              <a:t>efektivitātes</a:t>
            </a:r>
            <a:r>
              <a:rPr lang="en-US" sz="3600" dirty="0" smtClean="0"/>
              <a:t> </a:t>
            </a:r>
            <a:r>
              <a:rPr lang="en-US" sz="3600" dirty="0" err="1" smtClean="0"/>
              <a:t>analīze</a:t>
            </a:r>
            <a:r>
              <a:rPr lang="en-US" sz="3600" dirty="0" smtClean="0"/>
              <a:t> (CEA)</a:t>
            </a:r>
            <a:endParaRPr lang="en-US" sz="3600" dirty="0"/>
          </a:p>
        </p:txBody>
      </p:sp>
      <p:sp>
        <p:nvSpPr>
          <p:cNvPr id="3" name="Content Placeholder 2"/>
          <p:cNvSpPr>
            <a:spLocks noGrp="1"/>
          </p:cNvSpPr>
          <p:nvPr>
            <p:ph idx="1"/>
          </p:nvPr>
        </p:nvSpPr>
        <p:spPr/>
        <p:txBody>
          <a:bodyPr/>
          <a:lstStyle/>
          <a:p>
            <a:pPr marL="457200" indent="-457200">
              <a:buFont typeface="Arial"/>
              <a:buChar char="•"/>
            </a:pPr>
            <a:r>
              <a:rPr lang="en-US" sz="2400" dirty="0" err="1" smtClean="0"/>
              <a:t>Abas</a:t>
            </a:r>
            <a:r>
              <a:rPr lang="en-US" sz="2400" dirty="0" smtClean="0"/>
              <a:t> </a:t>
            </a:r>
            <a:r>
              <a:rPr lang="en-US" sz="2400" dirty="0" err="1" smtClean="0"/>
              <a:t>metodes</a:t>
            </a:r>
            <a:r>
              <a:rPr lang="en-US" sz="2400" dirty="0" smtClean="0"/>
              <a:t> </a:t>
            </a:r>
            <a:r>
              <a:rPr lang="en-US" sz="2400" dirty="0" err="1" smtClean="0"/>
              <a:t>ir</a:t>
            </a:r>
            <a:r>
              <a:rPr lang="en-US" sz="2400" dirty="0" smtClean="0"/>
              <a:t> </a:t>
            </a:r>
            <a:r>
              <a:rPr lang="en-US" sz="2400" dirty="0" err="1" smtClean="0"/>
              <a:t>pasaulē</a:t>
            </a:r>
            <a:r>
              <a:rPr lang="en-US" sz="2400" dirty="0" smtClean="0"/>
              <a:t> </a:t>
            </a:r>
            <a:r>
              <a:rPr lang="en-US" sz="2400" dirty="0" err="1" smtClean="0"/>
              <a:t>atzītas</a:t>
            </a:r>
            <a:r>
              <a:rPr lang="en-US" sz="2400" dirty="0" smtClean="0"/>
              <a:t> </a:t>
            </a:r>
            <a:r>
              <a:rPr lang="en-US" sz="2400" dirty="0" err="1" smtClean="0"/>
              <a:t>programmu</a:t>
            </a:r>
            <a:r>
              <a:rPr lang="en-US" sz="2400" dirty="0" smtClean="0"/>
              <a:t> (</a:t>
            </a:r>
            <a:r>
              <a:rPr lang="en-US" sz="2400" dirty="0" err="1" smtClean="0"/>
              <a:t>politikas</a:t>
            </a:r>
            <a:r>
              <a:rPr lang="en-US" sz="2400" dirty="0" smtClean="0"/>
              <a:t> </a:t>
            </a:r>
            <a:r>
              <a:rPr lang="en-US" sz="2400" dirty="0" err="1" smtClean="0"/>
              <a:t>iniciatīvu</a:t>
            </a:r>
            <a:r>
              <a:rPr lang="en-US" sz="2400" dirty="0" smtClean="0"/>
              <a:t>, </a:t>
            </a:r>
            <a:r>
              <a:rPr lang="en-US" sz="2400" dirty="0" err="1" smtClean="0"/>
              <a:t>projektu</a:t>
            </a:r>
            <a:r>
              <a:rPr lang="en-US" sz="2400" dirty="0" smtClean="0"/>
              <a:t>) </a:t>
            </a:r>
            <a:r>
              <a:rPr lang="en-US" sz="2400" dirty="0" err="1" smtClean="0"/>
              <a:t>izvērtēšanas</a:t>
            </a:r>
            <a:r>
              <a:rPr lang="en-US" sz="2400" dirty="0" smtClean="0"/>
              <a:t> </a:t>
            </a:r>
            <a:r>
              <a:rPr lang="en-US" sz="2400" dirty="0" err="1" smtClean="0"/>
              <a:t>metodes</a:t>
            </a:r>
            <a:endParaRPr lang="en-US" sz="2400" dirty="0" smtClean="0"/>
          </a:p>
          <a:p>
            <a:pPr marL="457200" indent="-457200">
              <a:buFont typeface="Arial"/>
              <a:buChar char="•"/>
            </a:pPr>
            <a:r>
              <a:rPr lang="en-US" sz="2400" dirty="0" smtClean="0"/>
              <a:t>Izmaksu </a:t>
            </a:r>
            <a:r>
              <a:rPr lang="en-US" sz="2400" dirty="0" err="1" smtClean="0"/>
              <a:t>efektivitātes</a:t>
            </a:r>
            <a:r>
              <a:rPr lang="en-US" sz="2400" dirty="0" smtClean="0"/>
              <a:t> </a:t>
            </a:r>
            <a:r>
              <a:rPr lang="en-US" sz="2400" dirty="0" err="1" smtClean="0"/>
              <a:t>analīze</a:t>
            </a:r>
            <a:r>
              <a:rPr lang="en-US" sz="2400" dirty="0" smtClean="0"/>
              <a:t> </a:t>
            </a:r>
            <a:r>
              <a:rPr lang="en-US" sz="2400" dirty="0" err="1" smtClean="0"/>
              <a:t>ir</a:t>
            </a:r>
            <a:r>
              <a:rPr lang="en-US" sz="2400" dirty="0" smtClean="0"/>
              <a:t> instruments, </a:t>
            </a:r>
            <a:r>
              <a:rPr lang="en-US" sz="2400" dirty="0" err="1" smtClean="0"/>
              <a:t>kas</a:t>
            </a:r>
            <a:r>
              <a:rPr lang="en-US" sz="2400" dirty="0" smtClean="0"/>
              <a:t> </a:t>
            </a:r>
            <a:r>
              <a:rPr lang="en-US" sz="2400" dirty="0" err="1" smtClean="0"/>
              <a:t>sasaista</a:t>
            </a:r>
            <a:r>
              <a:rPr lang="en-US" sz="2400" dirty="0" smtClean="0"/>
              <a:t> </a:t>
            </a:r>
            <a:r>
              <a:rPr lang="en-US" sz="2400" dirty="0" err="1" smtClean="0"/>
              <a:t>projekta</a:t>
            </a:r>
            <a:r>
              <a:rPr lang="en-US" sz="2400" dirty="0" smtClean="0"/>
              <a:t> </a:t>
            </a:r>
            <a:r>
              <a:rPr lang="en-US" sz="2400" dirty="0" err="1" smtClean="0"/>
              <a:t>izmaksas</a:t>
            </a:r>
            <a:r>
              <a:rPr lang="en-US" sz="2400" dirty="0" smtClean="0"/>
              <a:t> </a:t>
            </a:r>
            <a:r>
              <a:rPr lang="en-US" sz="2400" dirty="0" err="1" smtClean="0"/>
              <a:t>ar</a:t>
            </a:r>
            <a:r>
              <a:rPr lang="en-US" sz="2400" dirty="0" smtClean="0"/>
              <a:t> </a:t>
            </a:r>
            <a:r>
              <a:rPr lang="en-US" sz="2400" dirty="0" err="1" smtClean="0"/>
              <a:t>vēlamo</a:t>
            </a:r>
            <a:r>
              <a:rPr lang="en-US" sz="2400" dirty="0" smtClean="0"/>
              <a:t> </a:t>
            </a:r>
            <a:r>
              <a:rPr lang="en-US" sz="2400" dirty="0" err="1" smtClean="0"/>
              <a:t>rezultātu</a:t>
            </a:r>
            <a:endParaRPr lang="en-US" sz="2400" dirty="0" smtClean="0"/>
          </a:p>
          <a:p>
            <a:pPr marL="857166" lvl="1" indent="-457200">
              <a:buFont typeface="Arial"/>
              <a:buChar char="•"/>
            </a:pPr>
            <a:r>
              <a:rPr lang="en-US" sz="2200" dirty="0" err="1" smtClean="0"/>
              <a:t>Piemēram</a:t>
            </a:r>
            <a:r>
              <a:rPr lang="en-US" sz="2200" dirty="0" smtClean="0"/>
              <a:t>, </a:t>
            </a:r>
            <a:r>
              <a:rPr lang="en-US" sz="2200" dirty="0" err="1" smtClean="0"/>
              <a:t>plānojot</a:t>
            </a:r>
            <a:r>
              <a:rPr lang="en-US" sz="2200" dirty="0" smtClean="0"/>
              <a:t> </a:t>
            </a:r>
            <a:r>
              <a:rPr lang="en-US" sz="2200" dirty="0" err="1" smtClean="0"/>
              <a:t>samazināt</a:t>
            </a:r>
            <a:r>
              <a:rPr lang="en-US" sz="2200" dirty="0" smtClean="0"/>
              <a:t> </a:t>
            </a:r>
            <a:r>
              <a:rPr lang="en-US" sz="2200" dirty="0" err="1" smtClean="0"/>
              <a:t>skolu</a:t>
            </a:r>
            <a:r>
              <a:rPr lang="en-US" sz="2200" dirty="0" smtClean="0"/>
              <a:t> </a:t>
            </a:r>
            <a:r>
              <a:rPr lang="en-US" sz="2200" dirty="0" err="1" smtClean="0"/>
              <a:t>neapmeklējošo</a:t>
            </a:r>
            <a:r>
              <a:rPr lang="en-US" sz="2200" dirty="0" smtClean="0"/>
              <a:t> </a:t>
            </a:r>
            <a:r>
              <a:rPr lang="en-US" sz="2200" dirty="0" err="1" smtClean="0"/>
              <a:t>skolēnu</a:t>
            </a:r>
            <a:r>
              <a:rPr lang="en-US" sz="2200" dirty="0" smtClean="0"/>
              <a:t> </a:t>
            </a:r>
            <a:r>
              <a:rPr lang="en-US" sz="2200" dirty="0" err="1" smtClean="0"/>
              <a:t>skaitu</a:t>
            </a:r>
            <a:r>
              <a:rPr lang="en-US" sz="2200" dirty="0" smtClean="0"/>
              <a:t>, CEA </a:t>
            </a:r>
            <a:r>
              <a:rPr lang="en-US" sz="2200" dirty="0" err="1" smtClean="0"/>
              <a:t>būs</a:t>
            </a:r>
            <a:r>
              <a:rPr lang="en-US" sz="2200" dirty="0" smtClean="0"/>
              <a:t> </a:t>
            </a:r>
            <a:r>
              <a:rPr lang="en-US" sz="2200" i="1" dirty="0" err="1"/>
              <a:t>I</a:t>
            </a:r>
            <a:r>
              <a:rPr lang="en-US" sz="2200" i="1" dirty="0" err="1" smtClean="0"/>
              <a:t>niciatīvas</a:t>
            </a:r>
            <a:r>
              <a:rPr lang="en-US" sz="2200" i="1" dirty="0" smtClean="0"/>
              <a:t> </a:t>
            </a:r>
            <a:r>
              <a:rPr lang="en-US" sz="2200" i="1" dirty="0" err="1" smtClean="0"/>
              <a:t>izmaksas</a:t>
            </a:r>
            <a:r>
              <a:rPr lang="en-US" sz="2200" i="1" dirty="0" smtClean="0"/>
              <a:t> / </a:t>
            </a:r>
            <a:r>
              <a:rPr lang="en-US" sz="2200" i="1" dirty="0" err="1" smtClean="0"/>
              <a:t>Skolu</a:t>
            </a:r>
            <a:r>
              <a:rPr lang="en-US" sz="2200" i="1" dirty="0" smtClean="0"/>
              <a:t> </a:t>
            </a:r>
            <a:r>
              <a:rPr lang="en-US" sz="2200" i="1" dirty="0" err="1" smtClean="0"/>
              <a:t>neapmeklējošo</a:t>
            </a:r>
            <a:r>
              <a:rPr lang="en-US" sz="2200" i="1" dirty="0" smtClean="0"/>
              <a:t> </a:t>
            </a:r>
            <a:r>
              <a:rPr lang="en-US" sz="2200" i="1" dirty="0" err="1" smtClean="0"/>
              <a:t>skolēnu</a:t>
            </a:r>
            <a:r>
              <a:rPr lang="en-US" sz="2200" i="1" dirty="0" smtClean="0"/>
              <a:t> </a:t>
            </a:r>
            <a:r>
              <a:rPr lang="en-US" sz="2200" i="1" dirty="0" err="1" smtClean="0"/>
              <a:t>skaita</a:t>
            </a:r>
            <a:r>
              <a:rPr lang="en-US" sz="2200" i="1" dirty="0" smtClean="0"/>
              <a:t> </a:t>
            </a:r>
            <a:r>
              <a:rPr lang="en-US" sz="2200" i="1" dirty="0" err="1" smtClean="0"/>
              <a:t>samazinājums</a:t>
            </a:r>
            <a:endParaRPr lang="en-US" sz="2200" i="1" dirty="0"/>
          </a:p>
          <a:p>
            <a:pPr marL="457200" indent="-457200">
              <a:buFont typeface="Arial"/>
              <a:buChar char="•"/>
            </a:pPr>
            <a:r>
              <a:rPr lang="en-US" sz="2400" dirty="0" smtClean="0"/>
              <a:t>Izmaksu-</a:t>
            </a:r>
            <a:r>
              <a:rPr lang="en-US" sz="2400" dirty="0" err="1" smtClean="0"/>
              <a:t>ieguvumu</a:t>
            </a:r>
            <a:r>
              <a:rPr lang="en-US" sz="2400" dirty="0" smtClean="0"/>
              <a:t> </a:t>
            </a:r>
            <a:r>
              <a:rPr lang="en-US" sz="2400" dirty="0" err="1" smtClean="0"/>
              <a:t>analīze</a:t>
            </a:r>
            <a:r>
              <a:rPr lang="en-US" sz="2400" dirty="0" smtClean="0"/>
              <a:t> </a:t>
            </a:r>
            <a:r>
              <a:rPr lang="en-US" sz="2400" dirty="0" err="1" smtClean="0"/>
              <a:t>monetarizē</a:t>
            </a:r>
            <a:r>
              <a:rPr lang="en-US" sz="2400" dirty="0" smtClean="0"/>
              <a:t> </a:t>
            </a:r>
            <a:r>
              <a:rPr lang="en-US" sz="2400" dirty="0" err="1" smtClean="0"/>
              <a:t>visus</a:t>
            </a:r>
            <a:r>
              <a:rPr lang="en-US" sz="2400" dirty="0" smtClean="0"/>
              <a:t> (</a:t>
            </a:r>
            <a:r>
              <a:rPr lang="en-US" sz="2400" dirty="0" err="1" smtClean="0"/>
              <a:t>lielāko</a:t>
            </a:r>
            <a:r>
              <a:rPr lang="en-US" sz="2400" dirty="0" smtClean="0"/>
              <a:t> </a:t>
            </a:r>
            <a:r>
              <a:rPr lang="en-US" sz="2400" dirty="0" err="1" smtClean="0"/>
              <a:t>daļu</a:t>
            </a:r>
            <a:r>
              <a:rPr lang="en-US" sz="2400" dirty="0" smtClean="0"/>
              <a:t>) </a:t>
            </a:r>
            <a:r>
              <a:rPr lang="en-US" sz="2400" dirty="0" err="1" smtClean="0"/>
              <a:t>ieguvumus</a:t>
            </a:r>
            <a:r>
              <a:rPr lang="en-US" sz="2400" dirty="0" smtClean="0"/>
              <a:t> un </a:t>
            </a:r>
            <a:r>
              <a:rPr lang="en-US" sz="2400" dirty="0" err="1" smtClean="0"/>
              <a:t>salīdzina</a:t>
            </a:r>
            <a:r>
              <a:rPr lang="en-US" sz="2400" dirty="0" smtClean="0"/>
              <a:t> to </a:t>
            </a:r>
            <a:r>
              <a:rPr lang="en-US" sz="2400" dirty="0" err="1" smtClean="0"/>
              <a:t>proporciju</a:t>
            </a:r>
            <a:endParaRPr lang="en-US" sz="2400" dirty="0" smtClean="0"/>
          </a:p>
          <a:p>
            <a:pPr marL="857166" lvl="1" indent="-457200">
              <a:buFont typeface="Arial"/>
              <a:buChar char="•"/>
            </a:pPr>
            <a:r>
              <a:rPr lang="en-US" sz="2200" dirty="0" err="1" smtClean="0"/>
              <a:t>Piemēram</a:t>
            </a:r>
            <a:r>
              <a:rPr lang="en-US" sz="2200" dirty="0" smtClean="0"/>
              <a:t>, </a:t>
            </a:r>
            <a:r>
              <a:rPr lang="en-US" sz="2200" dirty="0" err="1"/>
              <a:t>plānojot</a:t>
            </a:r>
            <a:r>
              <a:rPr lang="en-US" sz="2200" dirty="0"/>
              <a:t> </a:t>
            </a:r>
            <a:r>
              <a:rPr lang="en-US" sz="2200" dirty="0" err="1"/>
              <a:t>samazināt</a:t>
            </a:r>
            <a:r>
              <a:rPr lang="en-US" sz="2200" dirty="0"/>
              <a:t> </a:t>
            </a:r>
            <a:r>
              <a:rPr lang="en-US" sz="2200" dirty="0" err="1"/>
              <a:t>skolu</a:t>
            </a:r>
            <a:r>
              <a:rPr lang="en-US" sz="2200" dirty="0"/>
              <a:t> </a:t>
            </a:r>
            <a:r>
              <a:rPr lang="en-US" sz="2200" dirty="0" err="1"/>
              <a:t>neapmeklējošo</a:t>
            </a:r>
            <a:r>
              <a:rPr lang="en-US" sz="2200" dirty="0"/>
              <a:t> </a:t>
            </a:r>
            <a:r>
              <a:rPr lang="en-US" sz="2200" dirty="0" err="1"/>
              <a:t>skolēnu</a:t>
            </a:r>
            <a:r>
              <a:rPr lang="en-US" sz="2200" dirty="0"/>
              <a:t> </a:t>
            </a:r>
            <a:r>
              <a:rPr lang="en-US" sz="2200" dirty="0" err="1" smtClean="0"/>
              <a:t>skaitu</a:t>
            </a:r>
            <a:r>
              <a:rPr lang="en-US" sz="2200" dirty="0" smtClean="0"/>
              <a:t>, CBA </a:t>
            </a:r>
            <a:r>
              <a:rPr lang="en-US" sz="2200" dirty="0" err="1" smtClean="0"/>
              <a:t>būs</a:t>
            </a:r>
            <a:r>
              <a:rPr lang="en-US" sz="2200" dirty="0" smtClean="0"/>
              <a:t> </a:t>
            </a:r>
            <a:r>
              <a:rPr lang="en-US" sz="2200" dirty="0" err="1" smtClean="0"/>
              <a:t>Iniciatīvas</a:t>
            </a:r>
            <a:r>
              <a:rPr lang="en-US" sz="2200" dirty="0" smtClean="0"/>
              <a:t> </a:t>
            </a:r>
            <a:r>
              <a:rPr lang="en-US" sz="2200" dirty="0" err="1" smtClean="0"/>
              <a:t>izmaksas</a:t>
            </a:r>
            <a:r>
              <a:rPr lang="en-US" sz="2200" dirty="0" smtClean="0"/>
              <a:t> / </a:t>
            </a:r>
            <a:r>
              <a:rPr lang="en-US" sz="2200" dirty="0" err="1" smtClean="0"/>
              <a:t>Ekonomiskie</a:t>
            </a:r>
            <a:r>
              <a:rPr lang="en-US" sz="2200" dirty="0" smtClean="0"/>
              <a:t> </a:t>
            </a:r>
            <a:r>
              <a:rPr lang="en-US" sz="2200" dirty="0" err="1" smtClean="0"/>
              <a:t>ieguvumi</a:t>
            </a:r>
            <a:r>
              <a:rPr lang="en-US" sz="2200" dirty="0" smtClean="0"/>
              <a:t> no “</a:t>
            </a:r>
            <a:r>
              <a:rPr lang="en-US" sz="2200" dirty="0" err="1" smtClean="0"/>
              <a:t>izglabto</a:t>
            </a:r>
            <a:r>
              <a:rPr lang="en-US" sz="2200" dirty="0" smtClean="0"/>
              <a:t>” </a:t>
            </a:r>
            <a:r>
              <a:rPr lang="en-US" sz="2200" dirty="0" err="1" smtClean="0"/>
              <a:t>skolēnu</a:t>
            </a:r>
            <a:r>
              <a:rPr lang="en-US" sz="2200" dirty="0" smtClean="0"/>
              <a:t> </a:t>
            </a:r>
            <a:r>
              <a:rPr lang="en-US" sz="2200" dirty="0" err="1" smtClean="0"/>
              <a:t>nodarbinātības</a:t>
            </a:r>
            <a:endParaRPr lang="en-US" sz="2200" dirty="0"/>
          </a:p>
        </p:txBody>
      </p:sp>
    </p:spTree>
    <p:extLst>
      <p:ext uri="{BB962C8B-B14F-4D97-AF65-F5344CB8AC3E}">
        <p14:creationId xmlns:p14="http://schemas.microsoft.com/office/powerpoint/2010/main" val="1013156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2685550" y="2123655"/>
            <a:ext cx="5091066" cy="983458"/>
          </a:xfrm>
        </p:spPr>
        <p:txBody>
          <a:bodyPr/>
          <a:lstStyle/>
          <a:p>
            <a:pPr marL="0" indent="0"/>
            <a:r>
              <a:rPr lang="lv-LV" altLang="lv-LV" sz="3600" dirty="0">
                <a:ea typeface="ＭＳ Ｐゴシック" pitchFamily="34" charset="-128"/>
              </a:rPr>
              <a:t>Paldies par uzmanību!</a:t>
            </a:r>
            <a:endParaRPr lang="en-US" altLang="lv-LV" sz="3600" dirty="0">
              <a:ea typeface="ＭＳ Ｐゴシック" pitchFamily="34" charset="-128"/>
            </a:endParaRPr>
          </a:p>
        </p:txBody>
      </p:sp>
      <p:sp>
        <p:nvSpPr>
          <p:cNvPr id="2" name="TextBox 1"/>
          <p:cNvSpPr txBox="1"/>
          <p:nvPr/>
        </p:nvSpPr>
        <p:spPr>
          <a:xfrm>
            <a:off x="2605260" y="2915743"/>
            <a:ext cx="6552728" cy="2718803"/>
          </a:xfrm>
          <a:prstGeom prst="rect">
            <a:avLst/>
          </a:prstGeom>
          <a:noFill/>
        </p:spPr>
        <p:txBody>
          <a:bodyPr wrap="square" lIns="91420" tIns="45711" rIns="91420" bIns="45711" rtlCol="0">
            <a:spAutoFit/>
          </a:bodyPr>
          <a:lstStyle/>
          <a:p>
            <a:r>
              <a:rPr lang="lv-LV" b="1" dirty="0">
                <a:latin typeface="+mn-lt"/>
              </a:rPr>
              <a:t>Nākamā</a:t>
            </a:r>
            <a:r>
              <a:rPr lang="lv-LV" dirty="0">
                <a:latin typeface="+mn-lt"/>
              </a:rPr>
              <a:t> </a:t>
            </a:r>
            <a:r>
              <a:rPr lang="lv-LV" b="1" dirty="0">
                <a:latin typeface="+mn-lt"/>
              </a:rPr>
              <a:t>nodarība</a:t>
            </a:r>
            <a:r>
              <a:rPr lang="lv-LV" dirty="0">
                <a:latin typeface="+mn-lt"/>
              </a:rPr>
              <a:t>: 	</a:t>
            </a:r>
          </a:p>
          <a:p>
            <a:r>
              <a:rPr lang="lv-LV" dirty="0" smtClean="0">
                <a:latin typeface="+mn-lt"/>
              </a:rPr>
              <a:t>18. septembrī, </a:t>
            </a:r>
            <a:r>
              <a:rPr lang="lv-LV" dirty="0">
                <a:latin typeface="+mn-lt"/>
              </a:rPr>
              <a:t>plkst. 13:00</a:t>
            </a:r>
          </a:p>
          <a:p>
            <a:r>
              <a:rPr lang="lv-LV" dirty="0">
                <a:latin typeface="+mn-lt"/>
              </a:rPr>
              <a:t>Peldu ielā 25, 101. telpa</a:t>
            </a:r>
            <a:br>
              <a:rPr lang="lv-LV" dirty="0">
                <a:latin typeface="+mn-lt"/>
              </a:rPr>
            </a:br>
            <a:endParaRPr lang="lv-LV" dirty="0">
              <a:latin typeface="+mn-lt"/>
            </a:endParaRPr>
          </a:p>
          <a:p>
            <a:pPr>
              <a:spcAft>
                <a:spcPts val="600"/>
              </a:spcAft>
            </a:pPr>
            <a:endParaRPr lang="lv-LV" b="1" dirty="0">
              <a:latin typeface="+mn-lt"/>
            </a:endParaRPr>
          </a:p>
          <a:p>
            <a:pPr>
              <a:spcAft>
                <a:spcPts val="600"/>
              </a:spcAft>
            </a:pPr>
            <a:r>
              <a:rPr lang="lv-LV" b="1" dirty="0">
                <a:latin typeface="+mn-lt"/>
              </a:rPr>
              <a:t>Kontakti</a:t>
            </a:r>
            <a:r>
              <a:rPr lang="lv-LV" dirty="0">
                <a:latin typeface="+mn-lt"/>
              </a:rPr>
              <a:t>: 	</a:t>
            </a:r>
          </a:p>
          <a:p>
            <a:pPr>
              <a:spcAft>
                <a:spcPts val="1200"/>
              </a:spcAft>
            </a:pPr>
            <a:r>
              <a:rPr lang="lv-LV" dirty="0">
                <a:latin typeface="+mn-lt"/>
              </a:rPr>
              <a:t>Anastasija Kirņičanska – 2 831 3377</a:t>
            </a:r>
          </a:p>
          <a:p>
            <a:pPr>
              <a:spcAft>
                <a:spcPts val="600"/>
              </a:spcAft>
            </a:pPr>
            <a:r>
              <a:rPr lang="lv-LV" dirty="0">
                <a:latin typeface="+mn-lt"/>
              </a:rPr>
              <a:t>Corporate Consulting – 6 784 7762</a:t>
            </a:r>
            <a:br>
              <a:rPr lang="lv-LV" dirty="0">
                <a:latin typeface="+mn-lt"/>
              </a:rPr>
            </a:br>
            <a:r>
              <a:rPr lang="lv-LV" dirty="0">
                <a:latin typeface="+mn-lt"/>
              </a:rPr>
              <a:t>Rīga, Mūkusalas 101 </a:t>
            </a:r>
          </a:p>
        </p:txBody>
      </p:sp>
    </p:spTree>
    <p:extLst>
      <p:ext uri="{BB962C8B-B14F-4D97-AF65-F5344CB8AC3E}">
        <p14:creationId xmlns:p14="http://schemas.microsoft.com/office/powerpoint/2010/main" val="2218414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hs.uk/Conditions/vaccinations/PublishingImages/benefits-and-risks_171x200_1575613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0712" y="0"/>
            <a:ext cx="1266553" cy="148134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bwMode="auto">
          <a:xfrm>
            <a:off x="-576312" y="4283893"/>
            <a:ext cx="4824536" cy="3312368"/>
          </a:xfrm>
          <a:prstGeom prst="rect">
            <a:avLst/>
          </a:prstGeom>
          <a:solidFill>
            <a:schemeClr val="bg1"/>
          </a:solidFill>
          <a:ln w="9525" cap="flat" cmpd="sng" algn="ctr">
            <a:noFill/>
            <a:prstDash val="solid"/>
            <a:round/>
            <a:headEnd type="none" w="med" len="med"/>
            <a:tailEnd type="none" w="med" len="med"/>
          </a:ln>
          <a:effectLst>
            <a:softEdge rad="63500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lv-LV" sz="1800" b="0" i="0" u="none" strike="noStrike" cap="none" normalizeH="0" baseline="0" smtClean="0">
              <a:ln>
                <a:noFill/>
              </a:ln>
              <a:effectLst/>
              <a:latin typeface="Arial" charset="0"/>
              <a:ea typeface="SimSun" charset="-122"/>
            </a:endParaRPr>
          </a:p>
        </p:txBody>
      </p:sp>
      <p:sp>
        <p:nvSpPr>
          <p:cNvPr id="4" name="Content Placeholder 2"/>
          <p:cNvSpPr txBox="1">
            <a:spLocks/>
          </p:cNvSpPr>
          <p:nvPr/>
        </p:nvSpPr>
        <p:spPr bwMode="auto">
          <a:xfrm>
            <a:off x="287784" y="1403573"/>
            <a:ext cx="9576594" cy="5760640"/>
          </a:xfrm>
          <a:prstGeom prst="rect">
            <a:avLst/>
          </a:prstGeom>
          <a:solidFill>
            <a:schemeClr val="bg1"/>
          </a:solidFill>
          <a:ln>
            <a:noFill/>
          </a:ln>
          <a:effectLs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101000"/>
              </a:lnSpc>
              <a:spcBef>
                <a:spcPct val="0"/>
              </a:spcBef>
              <a:spcAft>
                <a:spcPts val="1425"/>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57200" rtl="0" eaLnBrk="0" fontAlgn="base" hangingPunct="0">
              <a:lnSpc>
                <a:spcPct val="101000"/>
              </a:lnSpc>
              <a:spcBef>
                <a:spcPct val="0"/>
              </a:spcBef>
              <a:spcAft>
                <a:spcPts val="1138"/>
              </a:spcAft>
              <a:buClr>
                <a:srgbClr val="000000"/>
              </a:buClr>
              <a:buSzPct val="100000"/>
              <a:buFont typeface="Times New Roman" panose="02020603050405020304" pitchFamily="18" charset="0"/>
              <a:defRPr sz="2600">
                <a:solidFill>
                  <a:srgbClr val="000000"/>
                </a:solidFill>
                <a:latin typeface="+mn-lt"/>
                <a:ea typeface="+mn-ea"/>
              </a:defRPr>
            </a:lvl2pPr>
            <a:lvl3pPr marL="1143000" indent="-228600" algn="l" defTabSz="457200" rtl="0" eaLnBrk="0" fontAlgn="base" hangingPunct="0">
              <a:lnSpc>
                <a:spcPct val="101000"/>
              </a:lnSpc>
              <a:spcBef>
                <a:spcPct val="0"/>
              </a:spcBef>
              <a:spcAft>
                <a:spcPts val="850"/>
              </a:spcAft>
              <a:buClr>
                <a:srgbClr val="000000"/>
              </a:buClr>
              <a:buSzPct val="100000"/>
              <a:buFont typeface="Times New Roman" panose="02020603050405020304" pitchFamily="18" charset="0"/>
              <a:defRPr sz="2200">
                <a:solidFill>
                  <a:srgbClr val="000000"/>
                </a:solidFill>
                <a:latin typeface="+mn-lt"/>
                <a:ea typeface="+mn-ea"/>
              </a:defRPr>
            </a:lvl3pPr>
            <a:lvl4pPr marL="1600200" indent="-228600" algn="l" defTabSz="457200" rtl="0" eaLnBrk="0" fontAlgn="base" hangingPunct="0">
              <a:lnSpc>
                <a:spcPct val="101000"/>
              </a:lnSpc>
              <a:spcBef>
                <a:spcPct val="0"/>
              </a:spcBef>
              <a:spcAft>
                <a:spcPts val="575"/>
              </a:spcAft>
              <a:buClr>
                <a:srgbClr val="000000"/>
              </a:buClr>
              <a:buSzPct val="100000"/>
              <a:buFont typeface="Times New Roman" panose="02020603050405020304" pitchFamily="18" charset="0"/>
              <a:defRPr>
                <a:solidFill>
                  <a:srgbClr val="000000"/>
                </a:solidFill>
                <a:latin typeface="+mn-lt"/>
                <a:ea typeface="+mn-ea"/>
              </a:defRPr>
            </a:lvl4pPr>
            <a:lvl5pPr marL="2057400" indent="-228600" algn="l" defTabSz="457200" rtl="0" eaLnBrk="0" fontAlgn="base" hangingPunct="0">
              <a:lnSpc>
                <a:spcPct val="101000"/>
              </a:lnSpc>
              <a:spcBef>
                <a:spcPct val="0"/>
              </a:spcBef>
              <a:spcAft>
                <a:spcPts val="288"/>
              </a:spcAft>
              <a:buClr>
                <a:srgbClr val="000000"/>
              </a:buClr>
              <a:buSzPct val="100000"/>
              <a:buFont typeface="Times New Roman" panose="02020603050405020304" pitchFamily="18" charset="0"/>
              <a:defRPr>
                <a:solidFill>
                  <a:srgbClr val="000000"/>
                </a:solidFill>
                <a:latin typeface="+mn-lt"/>
                <a:ea typeface="+mn-ea"/>
              </a:defRPr>
            </a:lvl5pPr>
            <a:lvl6pPr marL="25146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6pPr>
            <a:lvl7pPr marL="29718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7pPr>
            <a:lvl8pPr marL="34290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8pPr>
            <a:lvl9pPr marL="38862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9pPr>
          </a:lstStyle>
          <a:p>
            <a:pPr marL="285750" indent="-28575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altLang="lv-LV" sz="1700" i="1" dirty="0" smtClean="0">
                <a:ea typeface="ＭＳ Ｐゴシック" pitchFamily="34" charset="-128"/>
              </a:rPr>
              <a:t>Cost-Benefit Analysis (CBA) i</a:t>
            </a:r>
            <a:r>
              <a:rPr lang="lv-LV" altLang="lv-LV" sz="1700" dirty="0" smtClean="0">
                <a:ea typeface="ＭＳ Ｐゴシック" pitchFamily="34" charset="-128"/>
              </a:rPr>
              <a:t>dejas autors bija franču inženieris </a:t>
            </a:r>
            <a:r>
              <a:rPr lang="lv-LV" altLang="lv-LV" sz="1700" i="1" dirty="0" smtClean="0">
                <a:ea typeface="ＭＳ Ｐゴシック" pitchFamily="34" charset="-128"/>
              </a:rPr>
              <a:t>Jules Dupuit, </a:t>
            </a:r>
            <a:r>
              <a:rPr lang="lv-LV" altLang="lv-LV" sz="1700" dirty="0" smtClean="0">
                <a:ea typeface="ＭＳ Ｐゴシック" pitchFamily="34" charset="-128"/>
              </a:rPr>
              <a:t>kurš </a:t>
            </a:r>
            <a:r>
              <a:rPr lang="lv-LV" altLang="lv-LV" sz="1700" b="1" dirty="0" smtClean="0">
                <a:ea typeface="ＭＳ Ｐゴシック" pitchFamily="34" charset="-128"/>
              </a:rPr>
              <a:t>1848</a:t>
            </a:r>
            <a:r>
              <a:rPr lang="lv-LV" altLang="lv-LV" sz="1700" dirty="0" smtClean="0">
                <a:ea typeface="ＭＳ Ｐゴシック" pitchFamily="34" charset="-128"/>
              </a:rPr>
              <a:t>. gadā veica pētījumu par sabiedrisko darbu lietderību no patērētāju skatu punkta. Pētījumā viņš identificēja jēdzienu «patērētāju ieguvums»</a:t>
            </a:r>
          </a:p>
          <a:p>
            <a:pPr marL="285750" indent="-28575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altLang="lv-LV" sz="1700" dirty="0" smtClean="0">
                <a:ea typeface="ＭＳ Ｐゴシック" pitchFamily="34" charset="-128"/>
              </a:rPr>
              <a:t>Britu ekonomists Alfrēds Māršals (</a:t>
            </a:r>
            <a:r>
              <a:rPr lang="lv-LV" altLang="lv-LV" sz="1700" i="1" dirty="0" smtClean="0">
                <a:ea typeface="ＭＳ Ｐゴシック" pitchFamily="34" charset="-128"/>
              </a:rPr>
              <a:t>Alfred Marshall</a:t>
            </a:r>
            <a:r>
              <a:rPr lang="lv-LV" altLang="lv-LV" sz="1700" dirty="0" smtClean="0">
                <a:ea typeface="ＭＳ Ｐゴシック" pitchFamily="34" charset="-128"/>
              </a:rPr>
              <a:t>), pamatojoties uz augstākminēto pētījumu, formulēja galvenos ekonomiskos principus, kas vēlāk kļuva par pamatu Izmaksu-ieguvumu analīzei. Alfrēda Māršala grāmata «The Principles of Economics» mūsdienās joprojām tiek plaši pielietota.</a:t>
            </a:r>
          </a:p>
          <a:p>
            <a:pPr marL="285750" indent="-28575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altLang="lv-LV" sz="1700" dirty="0" smtClean="0">
                <a:ea typeface="ＭＳ Ｐゴシック" pitchFamily="34" charset="-128"/>
              </a:rPr>
              <a:t>Izmaksu-ieguvumu analīzi praktiski sāka pielietot līdz ar </a:t>
            </a:r>
            <a:r>
              <a:rPr lang="lv-LV" altLang="lv-LV" sz="1700" b="1" dirty="0" smtClean="0">
                <a:ea typeface="ＭＳ Ｐゴシック" pitchFamily="34" charset="-128"/>
              </a:rPr>
              <a:t>1936</a:t>
            </a:r>
            <a:r>
              <a:rPr lang="lv-LV" altLang="lv-LV" sz="1700" dirty="0" smtClean="0">
                <a:ea typeface="ＭＳ Ｐゴシック" pitchFamily="34" charset="-128"/>
              </a:rPr>
              <a:t>. gada Federālo Navigācijas aktu (</a:t>
            </a:r>
            <a:r>
              <a:rPr lang="lv-LV" altLang="lv-LV" sz="1700" i="1" dirty="0" smtClean="0">
                <a:ea typeface="ＭＳ Ｐゴシック" pitchFamily="34" charset="-128"/>
              </a:rPr>
              <a:t>Federal Navigation Act of 1936</a:t>
            </a:r>
            <a:r>
              <a:rPr lang="lv-LV" altLang="lv-LV" sz="1700" dirty="0" smtClean="0">
                <a:ea typeface="ＭＳ Ｐゴシック" pitchFamily="34" charset="-128"/>
              </a:rPr>
              <a:t>), kas paredzēja, ka ASV Armijas inženieru korpuss (</a:t>
            </a:r>
            <a:r>
              <a:rPr lang="lv-LV" altLang="lv-LV" sz="1700" i="1" dirty="0" smtClean="0">
                <a:ea typeface="ＭＳ Ｐゴシック" pitchFamily="34" charset="-128"/>
              </a:rPr>
              <a:t>US Army Corps of Engineers</a:t>
            </a:r>
            <a:r>
              <a:rPr lang="lv-LV" altLang="lv-LV" sz="1700" dirty="0" smtClean="0">
                <a:ea typeface="ＭＳ Ｐゴシック" pitchFamily="34" charset="-128"/>
              </a:rPr>
              <a:t>) varēja veikt ūdensceļu sistēmu pilnveidošanas projektus, </a:t>
            </a:r>
            <a:r>
              <a:rPr lang="lv-LV" altLang="lv-LV" sz="1700" b="1" dirty="0" smtClean="0">
                <a:ea typeface="ＭＳ Ｐゴシック" pitchFamily="34" charset="-128"/>
              </a:rPr>
              <a:t>ar nosacījumu, ja kopējie ieguvumi pārsniedz projekta izmaksas</a:t>
            </a:r>
            <a:r>
              <a:rPr lang="lv-LV" altLang="lv-LV" sz="1700" dirty="0" smtClean="0">
                <a:ea typeface="ＭＳ Ｐゴシック" pitchFamily="34" charset="-128"/>
              </a:rPr>
              <a:t>. </a:t>
            </a:r>
          </a:p>
          <a:p>
            <a:pPr marL="285750" indent="-28575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altLang="lv-LV" sz="1700" dirty="0" smtClean="0">
                <a:ea typeface="ＭＳ Ｐゴシック" pitchFamily="34" charset="-128"/>
              </a:rPr>
              <a:t>ASV Armijas inženieru korpuss izstrādāja sistemātisku metodiku, kā noteikt izmaksas un ieguvumus. </a:t>
            </a:r>
          </a:p>
          <a:p>
            <a:pPr marL="285750" indent="-28575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altLang="lv-LV" sz="1700" dirty="0" smtClean="0">
                <a:ea typeface="ＭＳ Ｐゴシック" pitchFamily="34" charset="-128"/>
              </a:rPr>
              <a:t>Kopš </a:t>
            </a:r>
            <a:r>
              <a:rPr lang="lv-LV" altLang="lv-LV" sz="1700" b="1" dirty="0" smtClean="0">
                <a:ea typeface="ＭＳ Ｐゴシック" pitchFamily="34" charset="-128"/>
              </a:rPr>
              <a:t>1950</a:t>
            </a:r>
            <a:r>
              <a:rPr lang="lv-LV" altLang="lv-LV" sz="1700" dirty="0" smtClean="0">
                <a:ea typeface="ＭＳ Ｐゴシック" pitchFamily="34" charset="-128"/>
              </a:rPr>
              <a:t>. gada ekonomisti cenšas metodiku pilnveidot, lai pēc iespējas efektīvāk varētu novērtēt izmaksas un ieguvumus.</a:t>
            </a:r>
          </a:p>
          <a:p>
            <a:pPr marL="285750" indent="-28575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altLang="lv-LV" sz="1700" b="1" dirty="0" smtClean="0">
                <a:ea typeface="ＭＳ Ｐゴシック" pitchFamily="34" charset="-128"/>
              </a:rPr>
              <a:t>1990</a:t>
            </a:r>
            <a:r>
              <a:rPr lang="lv-LV" altLang="lv-LV" sz="1700" dirty="0" smtClean="0">
                <a:ea typeface="ＭＳ Ｐゴシック" pitchFamily="34" charset="-128"/>
              </a:rPr>
              <a:t>-tajos gados Eiropas Komisija precizēja šo metodiku un pielāgoja ES dalībvalstu projektu pieteikumu izvērtēšanai Kohēzijas politikas ietvaros – Guide to Cost-Benefit Analysis of investment projects</a:t>
            </a:r>
          </a:p>
          <a:p>
            <a:pPr marL="285750" indent="-285750">
              <a:lnSpc>
                <a:spcPct val="100000"/>
              </a:lnSpc>
              <a:spcBef>
                <a:spcPts val="300"/>
              </a:spcBef>
              <a:spcAft>
                <a:spcPts val="1200"/>
              </a:spcAft>
              <a:buClr>
                <a:schemeClr val="tx1">
                  <a:lumMod val="50000"/>
                  <a:lumOff val="50000"/>
                </a:schemeClr>
              </a:buClr>
              <a:buFont typeface="Wingdings" panose="05000000000000000000" pitchFamily="2" charset="2"/>
              <a:buChar char="§"/>
            </a:pPr>
            <a:r>
              <a:rPr lang="lv-LV" altLang="lv-LV" sz="1700" b="1" dirty="0" smtClean="0">
                <a:ea typeface="ＭＳ Ｐゴシック" pitchFamily="34" charset="-128"/>
              </a:rPr>
              <a:t>2008</a:t>
            </a:r>
            <a:r>
              <a:rPr lang="lv-LV" altLang="lv-LV" sz="1700" dirty="0" smtClean="0">
                <a:ea typeface="ＭＳ Ｐゴシック" pitchFamily="34" charset="-128"/>
              </a:rPr>
              <a:t>.gadā CBA tika pielietota lielākajai daļai struktūrfondu un Kohēzijas fonda projektu pieteikumu izvērtēšanai</a:t>
            </a:r>
            <a:endParaRPr lang="lv-LV" altLang="lv-LV" sz="1700" dirty="0">
              <a:ea typeface="ＭＳ Ｐゴシック" pitchFamily="34" charset="-128"/>
            </a:endParaRPr>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Izmaksu un ieguvumu analīze (IIA)</a:t>
            </a:r>
            <a:r>
              <a:rPr lang="lv-LV" sz="3600" dirty="0">
                <a:ea typeface="ＭＳ Ｐゴシック" pitchFamily="34" charset="-128"/>
              </a:rPr>
              <a:t/>
            </a:r>
            <a:br>
              <a:rPr lang="lv-LV" sz="3600" dirty="0">
                <a:ea typeface="ＭＳ Ｐゴシック" pitchFamily="34" charset="-128"/>
              </a:rPr>
            </a:br>
            <a:r>
              <a:rPr lang="lv-LV" sz="2800" dirty="0" smtClean="0">
                <a:solidFill>
                  <a:schemeClr val="tx1">
                    <a:lumMod val="50000"/>
                    <a:lumOff val="50000"/>
                  </a:schemeClr>
                </a:solidFill>
                <a:ea typeface="ＭＳ Ｐゴシック" pitchFamily="34" charset="-128"/>
              </a:rPr>
              <a:t>Vēsture</a:t>
            </a:r>
            <a:endParaRPr lang="lv-LV" sz="32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2577390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t>Izmaksu </a:t>
            </a:r>
            <a:r>
              <a:rPr lang="en-US" sz="3600" dirty="0" err="1" smtClean="0"/>
              <a:t>efektivitātes</a:t>
            </a:r>
            <a:r>
              <a:rPr lang="en-US" sz="3600" dirty="0" smtClean="0"/>
              <a:t> </a:t>
            </a:r>
            <a:r>
              <a:rPr lang="en-US" sz="3600" dirty="0" err="1" smtClean="0"/>
              <a:t>analīze</a:t>
            </a:r>
            <a:r>
              <a:rPr lang="en-US" sz="3600" dirty="0" smtClean="0"/>
              <a:t> (IEA)</a:t>
            </a:r>
            <a:br>
              <a:rPr lang="en-US" sz="3600" dirty="0" smtClean="0"/>
            </a:br>
            <a:endParaRPr lang="en-US" sz="3600" dirty="0"/>
          </a:p>
        </p:txBody>
      </p:sp>
      <p:sp>
        <p:nvSpPr>
          <p:cNvPr id="3" name="Content Placeholder 2"/>
          <p:cNvSpPr>
            <a:spLocks noGrp="1"/>
          </p:cNvSpPr>
          <p:nvPr>
            <p:ph idx="1"/>
          </p:nvPr>
        </p:nvSpPr>
        <p:spPr/>
        <p:txBody>
          <a:bodyPr/>
          <a:lstStyle/>
          <a:p>
            <a:r>
              <a:rPr lang="en-US" dirty="0" smtClean="0"/>
              <a:t>1950-tie </a:t>
            </a:r>
            <a:r>
              <a:rPr lang="en-US" dirty="0" err="1" smtClean="0"/>
              <a:t>gadi</a:t>
            </a:r>
            <a:r>
              <a:rPr lang="en-US" dirty="0" smtClean="0"/>
              <a:t> – ASV </a:t>
            </a:r>
            <a:r>
              <a:rPr lang="en-US" dirty="0" err="1" smtClean="0"/>
              <a:t>militāro</a:t>
            </a:r>
            <a:r>
              <a:rPr lang="en-US" dirty="0" smtClean="0"/>
              <a:t> </a:t>
            </a:r>
            <a:r>
              <a:rPr lang="en-US" dirty="0" err="1" smtClean="0"/>
              <a:t>programmu</a:t>
            </a:r>
            <a:r>
              <a:rPr lang="en-US" dirty="0" smtClean="0"/>
              <a:t> </a:t>
            </a:r>
            <a:r>
              <a:rPr lang="en-US" dirty="0" err="1" smtClean="0"/>
              <a:t>plānošana</a:t>
            </a:r>
            <a:endParaRPr lang="en-US" dirty="0" smtClean="0"/>
          </a:p>
          <a:p>
            <a:r>
              <a:rPr lang="en-US" dirty="0" smtClean="0"/>
              <a:t>1960-tie </a:t>
            </a:r>
            <a:r>
              <a:rPr lang="en-US" dirty="0" err="1" smtClean="0"/>
              <a:t>gadi</a:t>
            </a:r>
            <a:r>
              <a:rPr lang="en-US" dirty="0" smtClean="0"/>
              <a:t> – ASV </a:t>
            </a:r>
            <a:r>
              <a:rPr lang="en-US" dirty="0" err="1" smtClean="0"/>
              <a:t>politisko</a:t>
            </a:r>
            <a:r>
              <a:rPr lang="en-US" dirty="0" smtClean="0"/>
              <a:t> </a:t>
            </a:r>
            <a:r>
              <a:rPr lang="en-US" dirty="0" err="1" smtClean="0"/>
              <a:t>programmu</a:t>
            </a:r>
            <a:r>
              <a:rPr lang="en-US" dirty="0" smtClean="0"/>
              <a:t> </a:t>
            </a:r>
            <a:r>
              <a:rPr lang="en-US" dirty="0" err="1" smtClean="0"/>
              <a:t>vērtēšana</a:t>
            </a:r>
            <a:endParaRPr lang="en-US" dirty="0" smtClean="0"/>
          </a:p>
          <a:p>
            <a:r>
              <a:rPr lang="en-US" dirty="0" smtClean="0"/>
              <a:t>1977 – </a:t>
            </a:r>
            <a:r>
              <a:rPr lang="en-US" dirty="0" err="1" smtClean="0"/>
              <a:t>veselības</a:t>
            </a:r>
            <a:r>
              <a:rPr lang="en-US" dirty="0" smtClean="0"/>
              <a:t> </a:t>
            </a:r>
            <a:r>
              <a:rPr lang="en-US" dirty="0" err="1" smtClean="0"/>
              <a:t>aprūpes</a:t>
            </a:r>
            <a:r>
              <a:rPr lang="en-US" dirty="0" smtClean="0"/>
              <a:t> </a:t>
            </a:r>
            <a:r>
              <a:rPr lang="en-US" dirty="0" err="1" smtClean="0"/>
              <a:t>sistēmas</a:t>
            </a:r>
            <a:r>
              <a:rPr lang="en-US" dirty="0" smtClean="0"/>
              <a:t> </a:t>
            </a:r>
            <a:r>
              <a:rPr lang="en-US" dirty="0" err="1" smtClean="0"/>
              <a:t>attīstības</a:t>
            </a:r>
            <a:r>
              <a:rPr lang="en-US" dirty="0" smtClean="0"/>
              <a:t> </a:t>
            </a:r>
            <a:r>
              <a:rPr lang="en-US" dirty="0" err="1" smtClean="0"/>
              <a:t>iniciatīvu</a:t>
            </a:r>
            <a:r>
              <a:rPr lang="en-US" dirty="0" smtClean="0"/>
              <a:t> </a:t>
            </a:r>
            <a:r>
              <a:rPr lang="en-US" dirty="0" err="1" smtClean="0"/>
              <a:t>vērtēšana</a:t>
            </a:r>
            <a:r>
              <a:rPr lang="en-US" dirty="0" smtClean="0"/>
              <a:t> ASV</a:t>
            </a:r>
          </a:p>
          <a:p>
            <a:r>
              <a:rPr lang="en-US" dirty="0" smtClean="0"/>
              <a:t>1980-tie </a:t>
            </a:r>
            <a:r>
              <a:rPr lang="en-US" dirty="0" err="1" smtClean="0"/>
              <a:t>gadi</a:t>
            </a:r>
            <a:r>
              <a:rPr lang="en-US" dirty="0" smtClean="0"/>
              <a:t> – </a:t>
            </a:r>
            <a:r>
              <a:rPr lang="en-US" dirty="0" err="1" smtClean="0"/>
              <a:t>izglītības</a:t>
            </a:r>
            <a:r>
              <a:rPr lang="en-US" dirty="0" smtClean="0"/>
              <a:t> un </a:t>
            </a:r>
            <a:r>
              <a:rPr lang="en-US" dirty="0" err="1" smtClean="0"/>
              <a:t>veselības</a:t>
            </a:r>
            <a:r>
              <a:rPr lang="en-US" dirty="0" smtClean="0"/>
              <a:t> </a:t>
            </a:r>
            <a:r>
              <a:rPr lang="en-US" dirty="0" err="1" smtClean="0"/>
              <a:t>aprūpes</a:t>
            </a:r>
            <a:r>
              <a:rPr lang="en-US" dirty="0" smtClean="0"/>
              <a:t> </a:t>
            </a:r>
            <a:r>
              <a:rPr lang="en-US" dirty="0" err="1" smtClean="0"/>
              <a:t>sistēmu</a:t>
            </a:r>
            <a:r>
              <a:rPr lang="en-US" dirty="0" smtClean="0"/>
              <a:t> </a:t>
            </a:r>
            <a:r>
              <a:rPr lang="en-US" dirty="0" err="1" smtClean="0"/>
              <a:t>attīstības</a:t>
            </a:r>
            <a:r>
              <a:rPr lang="en-US" dirty="0" smtClean="0"/>
              <a:t> </a:t>
            </a:r>
            <a:r>
              <a:rPr lang="en-US" dirty="0" err="1" smtClean="0"/>
              <a:t>vērtēšana</a:t>
            </a:r>
            <a:r>
              <a:rPr lang="en-US" dirty="0" smtClean="0"/>
              <a:t> ASV, </a:t>
            </a:r>
            <a:r>
              <a:rPr lang="en-US" dirty="0" err="1" smtClean="0"/>
              <a:t>Vācijā</a:t>
            </a:r>
            <a:r>
              <a:rPr lang="en-US" dirty="0" smtClean="0"/>
              <a:t>, </a:t>
            </a:r>
            <a:r>
              <a:rPr lang="en-US" dirty="0" err="1" smtClean="0"/>
              <a:t>Jaunzelandē</a:t>
            </a:r>
            <a:r>
              <a:rPr lang="en-US" dirty="0" smtClean="0"/>
              <a:t>, </a:t>
            </a:r>
            <a:r>
              <a:rPr lang="en-US" dirty="0" err="1" smtClean="0"/>
              <a:t>Kanādā</a:t>
            </a:r>
            <a:r>
              <a:rPr lang="en-US" dirty="0" smtClean="0"/>
              <a:t>, </a:t>
            </a:r>
            <a:r>
              <a:rPr lang="en-US" dirty="0" err="1" smtClean="0"/>
              <a:t>Austrālijā</a:t>
            </a:r>
            <a:r>
              <a:rPr lang="en-US" dirty="0" smtClean="0"/>
              <a:t>, </a:t>
            </a:r>
            <a:r>
              <a:rPr lang="en-US" dirty="0" err="1" smtClean="0"/>
              <a:t>Lielbritānijā</a:t>
            </a:r>
            <a:r>
              <a:rPr lang="en-US" dirty="0" smtClean="0"/>
              <a:t> (OECD </a:t>
            </a:r>
            <a:r>
              <a:rPr lang="en-US" dirty="0" err="1" smtClean="0"/>
              <a:t>aktīva</a:t>
            </a:r>
            <a:r>
              <a:rPr lang="en-US" dirty="0" smtClean="0"/>
              <a:t> </a:t>
            </a:r>
            <a:r>
              <a:rPr lang="en-US" dirty="0" err="1" smtClean="0"/>
              <a:t>iesaiste</a:t>
            </a:r>
            <a:r>
              <a:rPr lang="en-US" dirty="0" smtClean="0"/>
              <a:t>)</a:t>
            </a:r>
          </a:p>
          <a:p>
            <a:r>
              <a:rPr lang="en-US" dirty="0" smtClean="0"/>
              <a:t>1990 – tie </a:t>
            </a:r>
            <a:r>
              <a:rPr lang="en-US" dirty="0" err="1" smtClean="0"/>
              <a:t>gadi</a:t>
            </a:r>
            <a:r>
              <a:rPr lang="en-US" dirty="0" smtClean="0"/>
              <a:t> – EK </a:t>
            </a:r>
            <a:r>
              <a:rPr lang="en-US" dirty="0" err="1" smtClean="0"/>
              <a:t>adaptē</a:t>
            </a:r>
            <a:r>
              <a:rPr lang="en-US" dirty="0" smtClean="0"/>
              <a:t> </a:t>
            </a:r>
            <a:r>
              <a:rPr lang="en-US" dirty="0" err="1" smtClean="0"/>
              <a:t>metodoloģiju</a:t>
            </a:r>
            <a:r>
              <a:rPr lang="en-US" dirty="0" smtClean="0"/>
              <a:t> (</a:t>
            </a:r>
            <a:r>
              <a:rPr lang="en-US" dirty="0" err="1" smtClean="0"/>
              <a:t>kopā</a:t>
            </a:r>
            <a:r>
              <a:rPr lang="en-US" dirty="0" smtClean="0"/>
              <a:t> </a:t>
            </a:r>
            <a:r>
              <a:rPr lang="en-US" dirty="0" err="1" smtClean="0"/>
              <a:t>ar</a:t>
            </a:r>
            <a:r>
              <a:rPr lang="en-US" dirty="0" smtClean="0"/>
              <a:t> CBA) </a:t>
            </a:r>
            <a:r>
              <a:rPr lang="en-US" dirty="0" err="1" smtClean="0"/>
              <a:t>lielo</a:t>
            </a:r>
            <a:r>
              <a:rPr lang="en-US" dirty="0" smtClean="0"/>
              <a:t> </a:t>
            </a:r>
            <a:r>
              <a:rPr lang="en-US" dirty="0" err="1" smtClean="0"/>
              <a:t>projektu</a:t>
            </a:r>
            <a:r>
              <a:rPr lang="en-US" dirty="0" smtClean="0"/>
              <a:t> </a:t>
            </a:r>
            <a:r>
              <a:rPr lang="en-US" dirty="0" err="1" smtClean="0"/>
              <a:t>vērtēšanai</a:t>
            </a:r>
            <a:r>
              <a:rPr lang="en-US" dirty="0" smtClean="0"/>
              <a:t> (</a:t>
            </a:r>
            <a:r>
              <a:rPr lang="en-US" dirty="0" err="1" smtClean="0"/>
              <a:t>virs</a:t>
            </a:r>
            <a:r>
              <a:rPr lang="en-US" dirty="0" smtClean="0"/>
              <a:t> 5 </a:t>
            </a:r>
            <a:r>
              <a:rPr lang="en-US" dirty="0" err="1" smtClean="0"/>
              <a:t>milj</a:t>
            </a:r>
            <a:r>
              <a:rPr lang="en-US" dirty="0" smtClean="0"/>
              <a:t>. EUR).</a:t>
            </a:r>
          </a:p>
          <a:p>
            <a:endParaRPr lang="en-US" dirty="0"/>
          </a:p>
        </p:txBody>
      </p:sp>
    </p:spTree>
    <p:extLst>
      <p:ext uri="{BB962C8B-B14F-4D97-AF65-F5344CB8AC3E}">
        <p14:creationId xmlns:p14="http://schemas.microsoft.com/office/powerpoint/2010/main" val="3115046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76312" y="4283893"/>
            <a:ext cx="4824536" cy="3312368"/>
          </a:xfrm>
          <a:prstGeom prst="rect">
            <a:avLst/>
          </a:prstGeom>
          <a:solidFill>
            <a:schemeClr val="bg1"/>
          </a:solidFill>
          <a:ln w="9525" cap="flat" cmpd="sng" algn="ctr">
            <a:noFill/>
            <a:prstDash val="solid"/>
            <a:round/>
            <a:headEnd type="none" w="med" len="med"/>
            <a:tailEnd type="none" w="med" len="med"/>
          </a:ln>
          <a:effectLst>
            <a:softEdge rad="63500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lv-LV" sz="1800" b="0" i="0" u="none" strike="noStrike" cap="none" normalizeH="0" baseline="0" smtClean="0">
              <a:ln>
                <a:noFill/>
              </a:ln>
              <a:effectLst/>
              <a:latin typeface="Arial" charset="0"/>
              <a:ea typeface="SimSun" charset="-122"/>
            </a:endParaRPr>
          </a:p>
        </p:txBody>
      </p:sp>
      <p:sp>
        <p:nvSpPr>
          <p:cNvPr id="4" name="Content Placeholder 2"/>
          <p:cNvSpPr txBox="1">
            <a:spLocks/>
          </p:cNvSpPr>
          <p:nvPr/>
        </p:nvSpPr>
        <p:spPr bwMode="auto">
          <a:xfrm>
            <a:off x="504031" y="1331565"/>
            <a:ext cx="9068594" cy="5832648"/>
          </a:xfrm>
          <a:prstGeom prst="rect">
            <a:avLst/>
          </a:prstGeom>
          <a:solidFill>
            <a:srgbClr val="FFFFFF"/>
          </a:solidFill>
          <a:ln>
            <a:noFill/>
          </a:ln>
          <a:effectLs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101000"/>
              </a:lnSpc>
              <a:spcBef>
                <a:spcPct val="0"/>
              </a:spcBef>
              <a:spcAft>
                <a:spcPts val="1425"/>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57200" rtl="0" eaLnBrk="0" fontAlgn="base" hangingPunct="0">
              <a:lnSpc>
                <a:spcPct val="101000"/>
              </a:lnSpc>
              <a:spcBef>
                <a:spcPct val="0"/>
              </a:spcBef>
              <a:spcAft>
                <a:spcPts val="1138"/>
              </a:spcAft>
              <a:buClr>
                <a:srgbClr val="000000"/>
              </a:buClr>
              <a:buSzPct val="100000"/>
              <a:buFont typeface="Times New Roman" panose="02020603050405020304" pitchFamily="18" charset="0"/>
              <a:defRPr sz="2600">
                <a:solidFill>
                  <a:srgbClr val="000000"/>
                </a:solidFill>
                <a:latin typeface="+mn-lt"/>
                <a:ea typeface="+mn-ea"/>
              </a:defRPr>
            </a:lvl2pPr>
            <a:lvl3pPr marL="1143000" indent="-228600" algn="l" defTabSz="457200" rtl="0" eaLnBrk="0" fontAlgn="base" hangingPunct="0">
              <a:lnSpc>
                <a:spcPct val="101000"/>
              </a:lnSpc>
              <a:spcBef>
                <a:spcPct val="0"/>
              </a:spcBef>
              <a:spcAft>
                <a:spcPts val="850"/>
              </a:spcAft>
              <a:buClr>
                <a:srgbClr val="000000"/>
              </a:buClr>
              <a:buSzPct val="100000"/>
              <a:buFont typeface="Times New Roman" panose="02020603050405020304" pitchFamily="18" charset="0"/>
              <a:defRPr sz="2200">
                <a:solidFill>
                  <a:srgbClr val="000000"/>
                </a:solidFill>
                <a:latin typeface="+mn-lt"/>
                <a:ea typeface="+mn-ea"/>
              </a:defRPr>
            </a:lvl3pPr>
            <a:lvl4pPr marL="1600200" indent="-228600" algn="l" defTabSz="457200" rtl="0" eaLnBrk="0" fontAlgn="base" hangingPunct="0">
              <a:lnSpc>
                <a:spcPct val="101000"/>
              </a:lnSpc>
              <a:spcBef>
                <a:spcPct val="0"/>
              </a:spcBef>
              <a:spcAft>
                <a:spcPts val="575"/>
              </a:spcAft>
              <a:buClr>
                <a:srgbClr val="000000"/>
              </a:buClr>
              <a:buSzPct val="100000"/>
              <a:buFont typeface="Times New Roman" panose="02020603050405020304" pitchFamily="18" charset="0"/>
              <a:defRPr>
                <a:solidFill>
                  <a:srgbClr val="000000"/>
                </a:solidFill>
                <a:latin typeface="+mn-lt"/>
                <a:ea typeface="+mn-ea"/>
              </a:defRPr>
            </a:lvl4pPr>
            <a:lvl5pPr marL="2057400" indent="-228600" algn="l" defTabSz="457200" rtl="0" eaLnBrk="0" fontAlgn="base" hangingPunct="0">
              <a:lnSpc>
                <a:spcPct val="101000"/>
              </a:lnSpc>
              <a:spcBef>
                <a:spcPct val="0"/>
              </a:spcBef>
              <a:spcAft>
                <a:spcPts val="288"/>
              </a:spcAft>
              <a:buClr>
                <a:srgbClr val="000000"/>
              </a:buClr>
              <a:buSzPct val="100000"/>
              <a:buFont typeface="Times New Roman" panose="02020603050405020304" pitchFamily="18" charset="0"/>
              <a:defRPr>
                <a:solidFill>
                  <a:srgbClr val="000000"/>
                </a:solidFill>
                <a:latin typeface="+mn-lt"/>
                <a:ea typeface="+mn-ea"/>
              </a:defRPr>
            </a:lvl5pPr>
            <a:lvl6pPr marL="25146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6pPr>
            <a:lvl7pPr marL="29718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7pPr>
            <a:lvl8pPr marL="34290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8pPr>
            <a:lvl9pPr marL="38862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9pPr>
          </a:lstStyle>
          <a:p>
            <a:pPr>
              <a:lnSpc>
                <a:spcPct val="100000"/>
              </a:lnSpc>
              <a:spcBef>
                <a:spcPts val="300"/>
              </a:spcBef>
              <a:spcAft>
                <a:spcPts val="1200"/>
              </a:spcAft>
              <a:buFont typeface="Arial"/>
              <a:buChar char="•"/>
            </a:pPr>
            <a:r>
              <a:rPr lang="lv-LV" altLang="lv-LV" sz="2000" b="1" dirty="0" smtClean="0">
                <a:ea typeface="ＭＳ Ｐゴシック" pitchFamily="34" charset="-128"/>
              </a:rPr>
              <a:t>Izmaksu un ieguvumu analīze </a:t>
            </a:r>
            <a:r>
              <a:rPr lang="lv-LV" altLang="lv-LV" sz="2000" dirty="0" smtClean="0">
                <a:ea typeface="ＭＳ Ｐゴシック" pitchFamily="34" charset="-128"/>
              </a:rPr>
              <a:t>ir </a:t>
            </a:r>
            <a:r>
              <a:rPr lang="lv-LV" altLang="lv-LV" sz="2000" dirty="0">
                <a:ea typeface="ＭＳ Ｐゴシック" pitchFamily="34" charset="-128"/>
              </a:rPr>
              <a:t>publisko investīciju projektu izvērtēšanas </a:t>
            </a:r>
            <a:r>
              <a:rPr lang="lv-LV" altLang="lv-LV" sz="2000" dirty="0" smtClean="0">
                <a:ea typeface="ＭＳ Ｐゴシック" pitchFamily="34" charset="-128"/>
              </a:rPr>
              <a:t>metodika, kura fokusējas uz </a:t>
            </a:r>
            <a:r>
              <a:rPr lang="lv-LV" altLang="lv-LV" sz="2000" b="1" dirty="0" smtClean="0">
                <a:ea typeface="ＭＳ Ｐゴシック" pitchFamily="34" charset="-128"/>
              </a:rPr>
              <a:t>finanšu un ekonomisko </a:t>
            </a:r>
            <a:r>
              <a:rPr lang="lv-LV" altLang="lv-LV" sz="2000" dirty="0" smtClean="0">
                <a:ea typeface="ＭＳ Ｐゴシック" pitchFamily="34" charset="-128"/>
              </a:rPr>
              <a:t>izmaksu un ieguvumu noteikšanu un izvērtēšanu.</a:t>
            </a:r>
          </a:p>
          <a:p>
            <a:pPr>
              <a:lnSpc>
                <a:spcPct val="100000"/>
              </a:lnSpc>
              <a:spcBef>
                <a:spcPts val="300"/>
              </a:spcBef>
              <a:spcAft>
                <a:spcPts val="1200"/>
              </a:spcAft>
              <a:buFont typeface="Arial"/>
              <a:buChar char="•"/>
            </a:pPr>
            <a:r>
              <a:rPr lang="lv-LV" altLang="lv-LV" sz="2000" dirty="0" smtClean="0">
                <a:ea typeface="ＭＳ Ｐゴシック" pitchFamily="34" charset="-128"/>
              </a:rPr>
              <a:t>Publiskie investīciju projekti izriet no plānošanas dokumentiem un tiesību aktiem. Piemēri:</a:t>
            </a:r>
          </a:p>
          <a:p>
            <a:pPr lvl="1">
              <a:lnSpc>
                <a:spcPct val="100000"/>
              </a:lnSpc>
              <a:spcBef>
                <a:spcPts val="300"/>
              </a:spcBef>
              <a:spcAft>
                <a:spcPts val="1200"/>
              </a:spcAft>
              <a:buFont typeface="Arial"/>
              <a:buChar char="•"/>
            </a:pPr>
            <a:r>
              <a:rPr lang="en-US" altLang="lv-LV" sz="1800" dirty="0" smtClean="0">
                <a:ea typeface="ＭＳ Ｐゴシック" pitchFamily="34" charset="-128"/>
              </a:rPr>
              <a:t>I</a:t>
            </a:r>
            <a:r>
              <a:rPr lang="lv-LV" altLang="lv-LV" sz="1800" dirty="0" smtClean="0">
                <a:ea typeface="ＭＳ Ｐゴシック" pitchFamily="34" charset="-128"/>
              </a:rPr>
              <a:t>nfrastruktūras izbūve (ceļi, ēkas, VPVKAC tīkls u.c.)</a:t>
            </a:r>
          </a:p>
          <a:p>
            <a:pPr lvl="1">
              <a:lnSpc>
                <a:spcPct val="100000"/>
              </a:lnSpc>
              <a:spcBef>
                <a:spcPts val="300"/>
              </a:spcBef>
              <a:spcAft>
                <a:spcPts val="1200"/>
              </a:spcAft>
              <a:buFont typeface="Arial"/>
              <a:buChar char="•"/>
            </a:pPr>
            <a:r>
              <a:rPr lang="lv-LV" altLang="lv-LV" sz="1800" dirty="0" smtClean="0">
                <a:ea typeface="ＭＳ Ｐゴシック" pitchFamily="34" charset="-128"/>
              </a:rPr>
              <a:t>IT infrastruktūras izbūve (platjoslas tīkls, informācijas sistēmu izveide, datu centru izbūve</a:t>
            </a:r>
          </a:p>
          <a:p>
            <a:pPr lvl="1">
              <a:lnSpc>
                <a:spcPct val="100000"/>
              </a:lnSpc>
              <a:spcBef>
                <a:spcPts val="300"/>
              </a:spcBef>
              <a:spcAft>
                <a:spcPts val="1200"/>
              </a:spcAft>
              <a:buFont typeface="Arial"/>
              <a:buChar char="•"/>
            </a:pPr>
            <a:r>
              <a:rPr lang="en-US" altLang="lv-LV" sz="1800" dirty="0" smtClean="0">
                <a:ea typeface="ＭＳ Ｐゴシック" pitchFamily="34" charset="-128"/>
              </a:rPr>
              <a:t>E</a:t>
            </a:r>
            <a:r>
              <a:rPr lang="lv-LV" altLang="lv-LV" sz="1800" dirty="0" smtClean="0">
                <a:ea typeface="ＭＳ Ｐゴシック" pitchFamily="34" charset="-128"/>
              </a:rPr>
              <a:t>-pakalpojumu projekti</a:t>
            </a:r>
          </a:p>
          <a:p>
            <a:pPr>
              <a:lnSpc>
                <a:spcPct val="100000"/>
              </a:lnSpc>
              <a:spcBef>
                <a:spcPts val="300"/>
              </a:spcBef>
              <a:spcAft>
                <a:spcPts val="1200"/>
              </a:spcAft>
              <a:buFont typeface="Arial"/>
              <a:buChar char="•"/>
            </a:pPr>
            <a:r>
              <a:rPr lang="lv-LV" altLang="lv-LV" sz="2000" dirty="0" smtClean="0">
                <a:ea typeface="ＭＳ Ｐゴシック" pitchFamily="34" charset="-128"/>
              </a:rPr>
              <a:t>CBA publiskajā sektorā ir Feasibility Study (ekonomiskais pamatojums, ekonomiskas pamatotības izvērtējums) </a:t>
            </a:r>
            <a:r>
              <a:rPr lang="lv-LV" altLang="lv-LV" sz="2000" dirty="0">
                <a:ea typeface="ＭＳ Ｐゴシック" pitchFamily="34" charset="-128"/>
              </a:rPr>
              <a:t>analogs </a:t>
            </a:r>
            <a:r>
              <a:rPr lang="lv-LV" altLang="lv-LV" sz="2000" dirty="0" smtClean="0">
                <a:ea typeface="ＭＳ Ｐゴシック" pitchFamily="34" charset="-128"/>
              </a:rPr>
              <a:t>publiskajā sektorā.</a:t>
            </a:r>
            <a:endParaRPr lang="lv-LV" altLang="lv-LV" sz="2000" dirty="0">
              <a:ea typeface="ＭＳ Ｐゴシック" pitchFamily="34" charset="-128"/>
            </a:endParaRPr>
          </a:p>
          <a:p>
            <a:pPr>
              <a:lnSpc>
                <a:spcPct val="100000"/>
              </a:lnSpc>
              <a:spcBef>
                <a:spcPts val="300"/>
              </a:spcBef>
              <a:spcAft>
                <a:spcPts val="1200"/>
              </a:spcAft>
              <a:buFont typeface="Arial"/>
              <a:buChar char="•"/>
            </a:pPr>
            <a:r>
              <a:rPr lang="lv-LV" sz="2000" dirty="0">
                <a:ea typeface="ＭＳ Ｐゴシック" pitchFamily="34" charset="-128"/>
              </a:rPr>
              <a:t>Izmaksu un ieguvumu analīze ir kolektīvā lēmuma pieņemšanas procesa palīglīdzeklis, kas veicina  dialoga stiprināšanu starp partneriem, dalībvalstīm un Komisiju, projekta ierosinātājiem, ierēdņiem un konsultantiem.</a:t>
            </a:r>
          </a:p>
          <a:p>
            <a:pPr>
              <a:lnSpc>
                <a:spcPct val="100000"/>
              </a:lnSpc>
              <a:spcBef>
                <a:spcPts val="300"/>
              </a:spcBef>
              <a:spcAft>
                <a:spcPts val="300"/>
              </a:spcAft>
              <a:buClr>
                <a:schemeClr val="tx1">
                  <a:lumMod val="50000"/>
                  <a:lumOff val="50000"/>
                </a:schemeClr>
              </a:buClr>
              <a:buFont typeface="Arial"/>
              <a:buChar char="•"/>
            </a:pPr>
            <a:r>
              <a:rPr lang="lv-LV" altLang="lv-LV" sz="2000" dirty="0" smtClean="0">
                <a:ea typeface="ＭＳ Ｐゴシック" pitchFamily="34" charset="-128"/>
              </a:rPr>
              <a:t>CBA analīzes jautājums - </a:t>
            </a:r>
            <a:r>
              <a:rPr lang="lv-LV" altLang="lv-LV" sz="2000" b="1" dirty="0" smtClean="0">
                <a:ea typeface="ＭＳ Ｐゴシック" pitchFamily="34" charset="-128"/>
              </a:rPr>
              <a:t>Vai projekts ir sabiedrībai izdevīgs?</a:t>
            </a:r>
          </a:p>
          <a:p>
            <a:pPr marL="285750" indent="-285750">
              <a:lnSpc>
                <a:spcPct val="100000"/>
              </a:lnSpc>
              <a:spcBef>
                <a:spcPts val="300"/>
              </a:spcBef>
              <a:spcAft>
                <a:spcPts val="300"/>
              </a:spcAft>
              <a:buFont typeface="Arial"/>
              <a:buChar char="•"/>
            </a:pPr>
            <a:endParaRPr lang="lv-LV" altLang="lv-LV" sz="1800" b="1" dirty="0">
              <a:ea typeface="ＭＳ Ｐゴシック" pitchFamily="34" charset="-128"/>
            </a:endParaRPr>
          </a:p>
        </p:txBody>
      </p:sp>
      <p:sp>
        <p:nvSpPr>
          <p:cNvPr id="7"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Izmaksu un ieguvumu analīzes būtība</a:t>
            </a:r>
            <a:endParaRPr lang="lv-LV" sz="3200" kern="0" dirty="0">
              <a:solidFill>
                <a:schemeClr val="tx1">
                  <a:lumMod val="50000"/>
                  <a:lumOff val="50000"/>
                </a:schemeClr>
              </a:solidFill>
              <a:ea typeface="ＭＳ Ｐゴシック" pitchFamily="34" charset="-128"/>
            </a:endParaRPr>
          </a:p>
        </p:txBody>
      </p:sp>
      <p:sp>
        <p:nvSpPr>
          <p:cNvPr id="10" name="TextBox 9"/>
          <p:cNvSpPr txBox="1"/>
          <p:nvPr/>
        </p:nvSpPr>
        <p:spPr>
          <a:xfrm>
            <a:off x="2015976" y="7207811"/>
            <a:ext cx="8064896" cy="330742"/>
          </a:xfrm>
          <a:prstGeom prst="rect">
            <a:avLst/>
          </a:prstGeom>
          <a:noFill/>
        </p:spPr>
        <p:txBody>
          <a:bodyPr wrap="square" lIns="100783" tIns="50392" rIns="100783" bIns="50392" rtlCol="0">
            <a:spAutoFit/>
          </a:bodyPr>
          <a:lstStyle/>
          <a:p>
            <a:r>
              <a:rPr lang="lv-LV" sz="1600" dirty="0">
                <a:latin typeface="+mn-lt"/>
              </a:rPr>
              <a:t>Avots: “Metodiskie norādījumi izmaksu un ieguvumu analīzes veikšanai”; EK DG Regio, 08/2006</a:t>
            </a:r>
          </a:p>
        </p:txBody>
      </p:sp>
    </p:spTree>
    <p:extLst>
      <p:ext uri="{BB962C8B-B14F-4D97-AF65-F5344CB8AC3E}">
        <p14:creationId xmlns:p14="http://schemas.microsoft.com/office/powerpoint/2010/main" val="278889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2.bp.blogspot.com/-ywfYKNqIK6E/TzOeVro01oI/AAAAAAAABCg/bxNCQ2tTDE8/s1600/3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8544" y="5644135"/>
            <a:ext cx="2777763" cy="173610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bwMode="auto">
          <a:xfrm>
            <a:off x="-432296" y="4571925"/>
            <a:ext cx="3096096" cy="2880320"/>
          </a:xfrm>
          <a:prstGeom prst="rect">
            <a:avLst/>
          </a:prstGeom>
          <a:solidFill>
            <a:schemeClr val="bg1"/>
          </a:solidFill>
          <a:ln w="9525" cap="flat" cmpd="sng" algn="ctr">
            <a:noFill/>
            <a:prstDash val="solid"/>
            <a:round/>
            <a:headEnd type="none" w="med" len="med"/>
            <a:tailEnd type="none" w="med" len="med"/>
          </a:ln>
          <a:effectLst>
            <a:softEdge rad="635000"/>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lv-LV" sz="1800" b="0" i="0" u="none" strike="noStrike" cap="none" normalizeH="0" baseline="0" smtClean="0">
              <a:ln>
                <a:noFill/>
              </a:ln>
              <a:effectLst/>
              <a:latin typeface="Arial" charset="0"/>
              <a:ea typeface="SimSun" charset="-122"/>
            </a:endParaRPr>
          </a:p>
        </p:txBody>
      </p:sp>
      <p:sp>
        <p:nvSpPr>
          <p:cNvPr id="4" name="Content Placeholder 2"/>
          <p:cNvSpPr txBox="1">
            <a:spLocks/>
          </p:cNvSpPr>
          <p:nvPr/>
        </p:nvSpPr>
        <p:spPr bwMode="auto">
          <a:xfrm>
            <a:off x="504031" y="1547591"/>
            <a:ext cx="9068594" cy="49890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101000"/>
              </a:lnSpc>
              <a:spcBef>
                <a:spcPct val="0"/>
              </a:spcBef>
              <a:spcAft>
                <a:spcPts val="1425"/>
              </a:spcAft>
              <a:buClr>
                <a:srgbClr val="000000"/>
              </a:buClr>
              <a:buSzPct val="100000"/>
              <a:buFont typeface="Times New Roman" panose="02020603050405020304" pitchFamily="18" charset="0"/>
              <a:defRPr sz="2800">
                <a:solidFill>
                  <a:srgbClr val="000000"/>
                </a:solidFill>
                <a:latin typeface="+mn-lt"/>
                <a:ea typeface="+mn-ea"/>
                <a:cs typeface="+mn-cs"/>
              </a:defRPr>
            </a:lvl1pPr>
            <a:lvl2pPr marL="742950" indent="-285750" algn="l" defTabSz="457200" rtl="0" eaLnBrk="0" fontAlgn="base" hangingPunct="0">
              <a:lnSpc>
                <a:spcPct val="101000"/>
              </a:lnSpc>
              <a:spcBef>
                <a:spcPct val="0"/>
              </a:spcBef>
              <a:spcAft>
                <a:spcPts val="1138"/>
              </a:spcAft>
              <a:buClr>
                <a:srgbClr val="000000"/>
              </a:buClr>
              <a:buSzPct val="100000"/>
              <a:buFont typeface="Times New Roman" panose="02020603050405020304" pitchFamily="18" charset="0"/>
              <a:defRPr sz="2600">
                <a:solidFill>
                  <a:srgbClr val="000000"/>
                </a:solidFill>
                <a:latin typeface="+mn-lt"/>
                <a:ea typeface="+mn-ea"/>
              </a:defRPr>
            </a:lvl2pPr>
            <a:lvl3pPr marL="1143000" indent="-228600" algn="l" defTabSz="457200" rtl="0" eaLnBrk="0" fontAlgn="base" hangingPunct="0">
              <a:lnSpc>
                <a:spcPct val="101000"/>
              </a:lnSpc>
              <a:spcBef>
                <a:spcPct val="0"/>
              </a:spcBef>
              <a:spcAft>
                <a:spcPts val="850"/>
              </a:spcAft>
              <a:buClr>
                <a:srgbClr val="000000"/>
              </a:buClr>
              <a:buSzPct val="100000"/>
              <a:buFont typeface="Times New Roman" panose="02020603050405020304" pitchFamily="18" charset="0"/>
              <a:defRPr sz="2200">
                <a:solidFill>
                  <a:srgbClr val="000000"/>
                </a:solidFill>
                <a:latin typeface="+mn-lt"/>
                <a:ea typeface="+mn-ea"/>
              </a:defRPr>
            </a:lvl3pPr>
            <a:lvl4pPr marL="1600200" indent="-228600" algn="l" defTabSz="457200" rtl="0" eaLnBrk="0" fontAlgn="base" hangingPunct="0">
              <a:lnSpc>
                <a:spcPct val="101000"/>
              </a:lnSpc>
              <a:spcBef>
                <a:spcPct val="0"/>
              </a:spcBef>
              <a:spcAft>
                <a:spcPts val="575"/>
              </a:spcAft>
              <a:buClr>
                <a:srgbClr val="000000"/>
              </a:buClr>
              <a:buSzPct val="100000"/>
              <a:buFont typeface="Times New Roman" panose="02020603050405020304" pitchFamily="18" charset="0"/>
              <a:defRPr>
                <a:solidFill>
                  <a:srgbClr val="000000"/>
                </a:solidFill>
                <a:latin typeface="+mn-lt"/>
                <a:ea typeface="+mn-ea"/>
              </a:defRPr>
            </a:lvl4pPr>
            <a:lvl5pPr marL="2057400" indent="-228600" algn="l" defTabSz="457200" rtl="0" eaLnBrk="0" fontAlgn="base" hangingPunct="0">
              <a:lnSpc>
                <a:spcPct val="101000"/>
              </a:lnSpc>
              <a:spcBef>
                <a:spcPct val="0"/>
              </a:spcBef>
              <a:spcAft>
                <a:spcPts val="288"/>
              </a:spcAft>
              <a:buClr>
                <a:srgbClr val="000000"/>
              </a:buClr>
              <a:buSzPct val="100000"/>
              <a:buFont typeface="Times New Roman" panose="02020603050405020304" pitchFamily="18" charset="0"/>
              <a:defRPr>
                <a:solidFill>
                  <a:srgbClr val="000000"/>
                </a:solidFill>
                <a:latin typeface="+mn-lt"/>
                <a:ea typeface="+mn-ea"/>
              </a:defRPr>
            </a:lvl5pPr>
            <a:lvl6pPr marL="25146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6pPr>
            <a:lvl7pPr marL="29718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7pPr>
            <a:lvl8pPr marL="34290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8pPr>
            <a:lvl9pPr marL="3886200" indent="-228600" algn="l" defTabSz="457200" rtl="0" fontAlgn="base" hangingPunct="0">
              <a:lnSpc>
                <a:spcPct val="101000"/>
              </a:lnSpc>
              <a:spcBef>
                <a:spcPct val="0"/>
              </a:spcBef>
              <a:spcAft>
                <a:spcPts val="288"/>
              </a:spcAft>
              <a:buClr>
                <a:srgbClr val="000000"/>
              </a:buClr>
              <a:buSzPct val="100000"/>
              <a:buFont typeface="Times New Roman" pitchFamily="16" charset="0"/>
              <a:defRPr>
                <a:solidFill>
                  <a:srgbClr val="000000"/>
                </a:solidFill>
                <a:latin typeface="+mn-lt"/>
                <a:ea typeface="+mn-ea"/>
              </a:defRPr>
            </a:lvl9pPr>
          </a:lstStyle>
          <a:p>
            <a:pPr marL="0" indent="0" defTabSz="444500">
              <a:lnSpc>
                <a:spcPct val="100000"/>
              </a:lnSpc>
              <a:spcBef>
                <a:spcPts val="600"/>
              </a:spcBef>
              <a:spcAft>
                <a:spcPts val="600"/>
              </a:spcAft>
              <a:buClr>
                <a:schemeClr val="tx1">
                  <a:lumMod val="50000"/>
                  <a:lumOff val="50000"/>
                </a:schemeClr>
              </a:buClr>
            </a:pPr>
            <a:r>
              <a:rPr lang="lv-LV" altLang="lv-LV" dirty="0" smtClean="0">
                <a:ea typeface="ＭＳ Ｐゴシック" pitchFamily="34" charset="-128"/>
              </a:rPr>
              <a:t>Izmaksu un ieguvumu analīze paredz:</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altLang="lv-LV" sz="2400" dirty="0" smtClean="0">
                <a:ea typeface="ＭＳ Ｐゴシック" pitchFamily="34" charset="-128"/>
              </a:rPr>
              <a:t>noteikt </a:t>
            </a:r>
            <a:r>
              <a:rPr lang="lv-LV" altLang="lv-LV" sz="2400" dirty="0">
                <a:ea typeface="ＭＳ Ｐゴシック" pitchFamily="34" charset="-128"/>
              </a:rPr>
              <a:t>projekta ietekmi, tās apmēru un aprēķināt naudas izteiksmē (ja iespējams);</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altLang="lv-LV" sz="2400" dirty="0">
                <a:ea typeface="ＭＳ Ｐゴシック" pitchFamily="34" charset="-128"/>
              </a:rPr>
              <a:t>noteikt projekta papildu izmaksas un ieguvumus noteiktā laika periodā;</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altLang="lv-LV" sz="2400" dirty="0">
                <a:ea typeface="ＭＳ Ｐゴシック" pitchFamily="34" charset="-128"/>
              </a:rPr>
              <a:t>noteikt tīros ieguvumus (ieguvumus – izmaksas) un diskontēt tos uz pašreizējo brīdi;</a:t>
            </a:r>
          </a:p>
          <a:p>
            <a:pPr marL="444500" indent="-266700" defTabSz="444500">
              <a:lnSpc>
                <a:spcPct val="100000"/>
              </a:lnSpc>
              <a:spcBef>
                <a:spcPts val="600"/>
              </a:spcBef>
              <a:spcAft>
                <a:spcPts val="600"/>
              </a:spcAft>
              <a:buClr>
                <a:schemeClr val="tx1">
                  <a:lumMod val="50000"/>
                  <a:lumOff val="50000"/>
                </a:schemeClr>
              </a:buClr>
              <a:buFont typeface="Wingdings" panose="05000000000000000000" pitchFamily="2" charset="2"/>
              <a:buChar char="§"/>
            </a:pPr>
            <a:r>
              <a:rPr lang="lv-LV" altLang="lv-LV" sz="2400" dirty="0">
                <a:ea typeface="ＭＳ Ｐゴシック" pitchFamily="34" charset="-128"/>
              </a:rPr>
              <a:t>aprēķināt rezultātu rādītājus un izdarīt secinājumus par projekta </a:t>
            </a:r>
            <a:r>
              <a:rPr lang="lv-LV" altLang="lv-LV" sz="2400" dirty="0" smtClean="0">
                <a:ea typeface="ＭＳ Ｐゴシック" pitchFamily="34" charset="-128"/>
              </a:rPr>
              <a:t>pievilcību (pamatotību)</a:t>
            </a:r>
            <a:endParaRPr lang="lv-LV" altLang="lv-LV" sz="2400" dirty="0">
              <a:ea typeface="ＭＳ Ｐゴシック" pitchFamily="34" charset="-128"/>
            </a:endParaRPr>
          </a:p>
        </p:txBody>
      </p:sp>
      <p:sp>
        <p:nvSpPr>
          <p:cNvPr id="5"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IIA metodika</a:t>
            </a:r>
            <a:endParaRPr lang="lv-LV" sz="2800" kern="0" dirty="0">
              <a:solidFill>
                <a:schemeClr val="tx1">
                  <a:lumMod val="50000"/>
                  <a:lumOff val="50000"/>
                </a:schemeClr>
              </a:solidFill>
              <a:ea typeface="ＭＳ Ｐゴシック" pitchFamily="34" charset="-128"/>
            </a:endParaRPr>
          </a:p>
        </p:txBody>
      </p:sp>
      <p:sp>
        <p:nvSpPr>
          <p:cNvPr id="7" name="TextBox 6"/>
          <p:cNvSpPr txBox="1"/>
          <p:nvPr/>
        </p:nvSpPr>
        <p:spPr>
          <a:xfrm>
            <a:off x="2015976" y="7207811"/>
            <a:ext cx="8064896" cy="330742"/>
          </a:xfrm>
          <a:prstGeom prst="rect">
            <a:avLst/>
          </a:prstGeom>
          <a:noFill/>
        </p:spPr>
        <p:txBody>
          <a:bodyPr wrap="square" lIns="100783" tIns="50392" rIns="100783" bIns="50392" rtlCol="0">
            <a:spAutoFit/>
          </a:bodyPr>
          <a:lstStyle/>
          <a:p>
            <a:r>
              <a:rPr lang="lv-LV" sz="1600" dirty="0">
                <a:latin typeface="+mn-lt"/>
              </a:rPr>
              <a:t>Avots: “Metodiskie norādījumi izmaksu un ieguvumu analīzes veikšanai”; EK DG Regio, 08/2006</a:t>
            </a:r>
          </a:p>
        </p:txBody>
      </p:sp>
    </p:spTree>
    <p:extLst>
      <p:ext uri="{BB962C8B-B14F-4D97-AF65-F5344CB8AC3E}">
        <p14:creationId xmlns:p14="http://schemas.microsoft.com/office/powerpoint/2010/main" val="2017668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1840" y="1876091"/>
            <a:ext cx="5112568" cy="378565"/>
          </a:xfrm>
          <a:prstGeom prst="rect">
            <a:avLst/>
          </a:prstGeom>
          <a:solidFill>
            <a:schemeClr val="accent2">
              <a:lumMod val="20000"/>
              <a:lumOff val="80000"/>
            </a:schemeClr>
          </a:solidFill>
          <a:ln w="19050">
            <a:solidFill>
              <a:schemeClr val="tx1">
                <a:lumMod val="50000"/>
                <a:lumOff val="50000"/>
              </a:schemeClr>
            </a:solidFill>
          </a:ln>
        </p:spPr>
        <p:txBody>
          <a:bodyPr wrap="square" rtlCol="0">
            <a:spAutoFit/>
          </a:bodyPr>
          <a:lstStyle/>
          <a:p>
            <a:pPr>
              <a:spcBef>
                <a:spcPts val="600"/>
              </a:spcBef>
              <a:spcAft>
                <a:spcPts val="600"/>
              </a:spcAft>
            </a:pPr>
            <a:r>
              <a:rPr lang="lv-LV" sz="2000" dirty="0" smtClean="0">
                <a:latin typeface="+mn-lt"/>
              </a:rPr>
              <a:t>1. Risinājumu un tehniski ekonomiskā analīze</a:t>
            </a:r>
            <a:endParaRPr lang="lv-LV" sz="2000" dirty="0">
              <a:latin typeface="+mn-lt"/>
            </a:endParaRPr>
          </a:p>
        </p:txBody>
      </p:sp>
      <p:sp>
        <p:nvSpPr>
          <p:cNvPr id="5" name="TextBox 4"/>
          <p:cNvSpPr txBox="1"/>
          <p:nvPr/>
        </p:nvSpPr>
        <p:spPr>
          <a:xfrm>
            <a:off x="791840" y="2555701"/>
            <a:ext cx="5112568" cy="378565"/>
          </a:xfrm>
          <a:prstGeom prst="rect">
            <a:avLst/>
          </a:prstGeom>
          <a:solidFill>
            <a:schemeClr val="accent2">
              <a:lumMod val="20000"/>
              <a:lumOff val="80000"/>
            </a:schemeClr>
          </a:solidFill>
          <a:ln w="19050">
            <a:solidFill>
              <a:schemeClr val="tx1">
                <a:lumMod val="50000"/>
                <a:lumOff val="50000"/>
              </a:schemeClr>
            </a:solidFill>
          </a:ln>
        </p:spPr>
        <p:txBody>
          <a:bodyPr wrap="square" rtlCol="0">
            <a:spAutoFit/>
          </a:bodyPr>
          <a:lstStyle>
            <a:defPPr>
              <a:defRPr lang="en-GB"/>
            </a:defPPr>
            <a:lvl1pPr algn="ctr">
              <a:defRPr sz="2400"/>
            </a:lvl1pPr>
          </a:lstStyle>
          <a:p>
            <a:pPr algn="l"/>
            <a:r>
              <a:rPr lang="lv-LV" sz="2000" dirty="0" smtClean="0">
                <a:latin typeface="+mn-lt"/>
              </a:rPr>
              <a:t>2. Finanšu analīze</a:t>
            </a:r>
            <a:endParaRPr lang="lv-LV" sz="2000" dirty="0">
              <a:latin typeface="+mn-lt"/>
            </a:endParaRPr>
          </a:p>
        </p:txBody>
      </p:sp>
      <p:sp>
        <p:nvSpPr>
          <p:cNvPr id="6" name="TextBox 5"/>
          <p:cNvSpPr txBox="1"/>
          <p:nvPr/>
        </p:nvSpPr>
        <p:spPr>
          <a:xfrm>
            <a:off x="791840" y="3257256"/>
            <a:ext cx="5112568" cy="378565"/>
          </a:xfrm>
          <a:prstGeom prst="rect">
            <a:avLst/>
          </a:prstGeom>
          <a:solidFill>
            <a:schemeClr val="accent2">
              <a:lumMod val="20000"/>
              <a:lumOff val="80000"/>
            </a:schemeClr>
          </a:solidFill>
          <a:ln w="19050">
            <a:solidFill>
              <a:schemeClr val="tx1">
                <a:lumMod val="50000"/>
                <a:lumOff val="50000"/>
              </a:schemeClr>
            </a:solidFill>
          </a:ln>
        </p:spPr>
        <p:txBody>
          <a:bodyPr wrap="square" rtlCol="0">
            <a:spAutoFit/>
          </a:bodyPr>
          <a:lstStyle>
            <a:defPPr>
              <a:defRPr lang="en-GB"/>
            </a:defPPr>
            <a:lvl1pPr algn="ctr">
              <a:defRPr sz="2400"/>
            </a:lvl1pPr>
          </a:lstStyle>
          <a:p>
            <a:pPr algn="l"/>
            <a:r>
              <a:rPr lang="lv-LV" sz="2000" dirty="0">
                <a:latin typeface="+mn-lt"/>
              </a:rPr>
              <a:t>3. Ekonomiskā analīze</a:t>
            </a:r>
          </a:p>
        </p:txBody>
      </p:sp>
      <p:sp>
        <p:nvSpPr>
          <p:cNvPr id="8" name="TextBox 7"/>
          <p:cNvSpPr txBox="1"/>
          <p:nvPr/>
        </p:nvSpPr>
        <p:spPr>
          <a:xfrm>
            <a:off x="791840" y="3923853"/>
            <a:ext cx="5112568" cy="378565"/>
          </a:xfrm>
          <a:prstGeom prst="rect">
            <a:avLst/>
          </a:prstGeom>
          <a:solidFill>
            <a:schemeClr val="accent2">
              <a:lumMod val="20000"/>
              <a:lumOff val="80000"/>
            </a:schemeClr>
          </a:solidFill>
          <a:ln w="19050">
            <a:solidFill>
              <a:schemeClr val="tx1">
                <a:lumMod val="50000"/>
                <a:lumOff val="50000"/>
              </a:schemeClr>
            </a:solidFill>
          </a:ln>
        </p:spPr>
        <p:txBody>
          <a:bodyPr wrap="square" rtlCol="0">
            <a:spAutoFit/>
          </a:bodyPr>
          <a:lstStyle>
            <a:defPPr>
              <a:defRPr lang="en-GB"/>
            </a:defPPr>
            <a:lvl1pPr algn="ctr">
              <a:defRPr sz="2400"/>
            </a:lvl1pPr>
          </a:lstStyle>
          <a:p>
            <a:pPr algn="l"/>
            <a:r>
              <a:rPr lang="lv-LV" sz="2000" dirty="0">
                <a:latin typeface="+mn-lt"/>
              </a:rPr>
              <a:t>4</a:t>
            </a:r>
            <a:r>
              <a:rPr lang="lv-LV" sz="2000" dirty="0" smtClean="0">
                <a:latin typeface="+mn-lt"/>
              </a:rPr>
              <a:t>. </a:t>
            </a:r>
            <a:r>
              <a:rPr lang="lv-LV" sz="2000" dirty="0">
                <a:latin typeface="+mn-lt"/>
              </a:rPr>
              <a:t>Risku analīze</a:t>
            </a:r>
          </a:p>
        </p:txBody>
      </p:sp>
      <p:cxnSp>
        <p:nvCxnSpPr>
          <p:cNvPr id="12" name="Straight Arrow Connector 11"/>
          <p:cNvCxnSpPr/>
          <p:nvPr/>
        </p:nvCxnSpPr>
        <p:spPr bwMode="auto">
          <a:xfrm>
            <a:off x="431800" y="2020107"/>
            <a:ext cx="360040" cy="0"/>
          </a:xfrm>
          <a:prstGeom prst="straightConnector1">
            <a:avLst/>
          </a:prstGeom>
          <a:solidFill>
            <a:srgbClr val="00B8FF"/>
          </a:solidFill>
          <a:ln w="19050" cap="flat" cmpd="sng" algn="ctr">
            <a:solidFill>
              <a:schemeClr val="tx1">
                <a:lumMod val="65000"/>
                <a:lumOff val="35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a:off x="431800" y="2771725"/>
            <a:ext cx="360040" cy="0"/>
          </a:xfrm>
          <a:prstGeom prst="straightConnector1">
            <a:avLst/>
          </a:prstGeom>
          <a:solidFill>
            <a:srgbClr val="00B8FF"/>
          </a:solidFill>
          <a:ln w="19050" cap="flat" cmpd="sng" algn="ctr">
            <a:solidFill>
              <a:schemeClr val="tx1">
                <a:lumMod val="65000"/>
                <a:lumOff val="35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a:off x="431800" y="3419797"/>
            <a:ext cx="360040" cy="0"/>
          </a:xfrm>
          <a:prstGeom prst="straightConnector1">
            <a:avLst/>
          </a:prstGeom>
          <a:solidFill>
            <a:srgbClr val="00B8FF"/>
          </a:solidFill>
          <a:ln w="19050" cap="flat" cmpd="sng" algn="ctr">
            <a:solidFill>
              <a:schemeClr val="tx1">
                <a:lumMod val="65000"/>
                <a:lumOff val="35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p:nvPr/>
        </p:nvCxnSpPr>
        <p:spPr bwMode="auto">
          <a:xfrm>
            <a:off x="431800" y="4139877"/>
            <a:ext cx="360040" cy="0"/>
          </a:xfrm>
          <a:prstGeom prst="straightConnector1">
            <a:avLst/>
          </a:prstGeom>
          <a:solidFill>
            <a:srgbClr val="00B8FF"/>
          </a:solidFill>
          <a:ln w="19050" cap="flat" cmpd="sng" algn="ctr">
            <a:solidFill>
              <a:schemeClr val="tx1">
                <a:lumMod val="65000"/>
                <a:lumOff val="35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31800" y="2020107"/>
            <a:ext cx="0" cy="2119770"/>
          </a:xfrm>
          <a:prstGeom prst="line">
            <a:avLst/>
          </a:prstGeom>
          <a:solidFill>
            <a:srgbClr val="00B8FF"/>
          </a:solidFill>
          <a:ln w="19050"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6264448" y="1586918"/>
            <a:ext cx="3816424" cy="865237"/>
          </a:xfrm>
          <a:prstGeom prst="rect">
            <a:avLst/>
          </a:prstGeom>
          <a:noFill/>
        </p:spPr>
        <p:txBody>
          <a:bodyPr wrap="square" rtlCol="0">
            <a:spAutoFit/>
          </a:bodyPr>
          <a:lstStyle/>
          <a:p>
            <a:r>
              <a:rPr lang="lv-LV" dirty="0" smtClean="0">
                <a:latin typeface="+mn-lt"/>
              </a:rPr>
              <a:t>Kā var sasniegt mērķi? Vai izvēlētie risinājumi ir tehniski un ekonomiski pamatoti?</a:t>
            </a:r>
            <a:endParaRPr lang="lv-LV" dirty="0">
              <a:latin typeface="+mn-lt"/>
            </a:endParaRPr>
          </a:p>
        </p:txBody>
      </p:sp>
      <p:sp>
        <p:nvSpPr>
          <p:cNvPr id="20" name="TextBox 19"/>
          <p:cNvSpPr txBox="1"/>
          <p:nvPr/>
        </p:nvSpPr>
        <p:spPr>
          <a:xfrm>
            <a:off x="6264448" y="2483693"/>
            <a:ext cx="3744416" cy="607602"/>
          </a:xfrm>
          <a:prstGeom prst="rect">
            <a:avLst/>
          </a:prstGeom>
          <a:noFill/>
        </p:spPr>
        <p:txBody>
          <a:bodyPr wrap="square" rtlCol="0">
            <a:spAutoFit/>
          </a:bodyPr>
          <a:lstStyle/>
          <a:p>
            <a:r>
              <a:rPr lang="lv-LV" dirty="0" smtClean="0">
                <a:latin typeface="+mn-lt"/>
              </a:rPr>
              <a:t>Cik liels finansējums ir nepieciešams, lai īstenotu izvēlēto risinājumu?</a:t>
            </a:r>
            <a:endParaRPr lang="lv-LV" dirty="0">
              <a:latin typeface="+mn-lt"/>
            </a:endParaRPr>
          </a:p>
        </p:txBody>
      </p:sp>
      <p:sp>
        <p:nvSpPr>
          <p:cNvPr id="22" name="TextBox 21"/>
          <p:cNvSpPr txBox="1"/>
          <p:nvPr/>
        </p:nvSpPr>
        <p:spPr>
          <a:xfrm>
            <a:off x="6264448" y="3059757"/>
            <a:ext cx="3672408" cy="607602"/>
          </a:xfrm>
          <a:prstGeom prst="rect">
            <a:avLst/>
          </a:prstGeom>
          <a:noFill/>
        </p:spPr>
        <p:txBody>
          <a:bodyPr wrap="square" rtlCol="0">
            <a:spAutoFit/>
          </a:bodyPr>
          <a:lstStyle/>
          <a:p>
            <a:r>
              <a:rPr lang="lv-LV" dirty="0" smtClean="0">
                <a:latin typeface="+mn-lt"/>
              </a:rPr>
              <a:t>Kāda ir ietekme uz reģionu, kur tiks īstenots projekts?</a:t>
            </a:r>
            <a:endParaRPr lang="lv-LV" dirty="0">
              <a:latin typeface="+mn-lt"/>
            </a:endParaRPr>
          </a:p>
        </p:txBody>
      </p:sp>
      <p:sp>
        <p:nvSpPr>
          <p:cNvPr id="23" name="TextBox 22"/>
          <p:cNvSpPr txBox="1"/>
          <p:nvPr/>
        </p:nvSpPr>
        <p:spPr>
          <a:xfrm>
            <a:off x="6264448" y="3820307"/>
            <a:ext cx="3672408" cy="607602"/>
          </a:xfrm>
          <a:prstGeom prst="rect">
            <a:avLst/>
          </a:prstGeom>
          <a:noFill/>
        </p:spPr>
        <p:txBody>
          <a:bodyPr wrap="square" rtlCol="0">
            <a:spAutoFit/>
          </a:bodyPr>
          <a:lstStyle/>
          <a:p>
            <a:r>
              <a:rPr lang="lv-LV" dirty="0" smtClean="0">
                <a:latin typeface="+mn-lt"/>
              </a:rPr>
              <a:t>Kādi ir visiespējamākie finanšu un ekonomiskie rezultāti?</a:t>
            </a:r>
            <a:endParaRPr lang="lv-LV" dirty="0">
              <a:latin typeface="+mn-lt"/>
            </a:endParaRPr>
          </a:p>
        </p:txBody>
      </p:sp>
      <p:grpSp>
        <p:nvGrpSpPr>
          <p:cNvPr id="63" name="Group 62"/>
          <p:cNvGrpSpPr/>
          <p:nvPr/>
        </p:nvGrpSpPr>
        <p:grpSpPr>
          <a:xfrm>
            <a:off x="5904408" y="3923853"/>
            <a:ext cx="360040" cy="504056"/>
            <a:chOff x="5256336" y="4643933"/>
            <a:chExt cx="360040" cy="504056"/>
          </a:xfrm>
        </p:grpSpPr>
        <p:cxnSp>
          <p:nvCxnSpPr>
            <p:cNvPr id="28" name="Straight Connector 27"/>
            <p:cNvCxnSpPr/>
            <p:nvPr/>
          </p:nvCxnSpPr>
          <p:spPr bwMode="auto">
            <a:xfrm>
              <a:off x="5256336" y="4859957"/>
              <a:ext cx="288032"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a:off x="5544368" y="4643933"/>
              <a:ext cx="0" cy="504056"/>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a:off x="5544368" y="5147989"/>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5544368" y="4643933"/>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4" name="Group 63"/>
          <p:cNvGrpSpPr/>
          <p:nvPr/>
        </p:nvGrpSpPr>
        <p:grpSpPr>
          <a:xfrm>
            <a:off x="5904408" y="3131765"/>
            <a:ext cx="360040" cy="504056"/>
            <a:chOff x="5256336" y="3851845"/>
            <a:chExt cx="360040" cy="504056"/>
          </a:xfrm>
        </p:grpSpPr>
        <p:cxnSp>
          <p:nvCxnSpPr>
            <p:cNvPr id="40" name="Straight Connector 39"/>
            <p:cNvCxnSpPr/>
            <p:nvPr/>
          </p:nvCxnSpPr>
          <p:spPr bwMode="auto">
            <a:xfrm>
              <a:off x="5544368" y="3851845"/>
              <a:ext cx="0" cy="504056"/>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a:off x="5256336" y="4139877"/>
              <a:ext cx="288032"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5544368" y="4355901"/>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5544368" y="3851845"/>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6" name="Group 65"/>
          <p:cNvGrpSpPr/>
          <p:nvPr/>
        </p:nvGrpSpPr>
        <p:grpSpPr>
          <a:xfrm>
            <a:off x="5904408" y="2555701"/>
            <a:ext cx="360040" cy="432048"/>
            <a:chOff x="5256336" y="2339677"/>
            <a:chExt cx="360040" cy="720080"/>
          </a:xfrm>
        </p:grpSpPr>
        <p:cxnSp>
          <p:nvCxnSpPr>
            <p:cNvPr id="35" name="Straight Connector 34"/>
            <p:cNvCxnSpPr/>
            <p:nvPr/>
          </p:nvCxnSpPr>
          <p:spPr bwMode="auto">
            <a:xfrm>
              <a:off x="5544368" y="2339677"/>
              <a:ext cx="0" cy="72008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p:nvPr/>
          </p:nvCxnSpPr>
          <p:spPr bwMode="auto">
            <a:xfrm>
              <a:off x="5256336" y="2699717"/>
              <a:ext cx="288032"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5544368" y="3059757"/>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5544368" y="2339677"/>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7" name="Group 66"/>
          <p:cNvGrpSpPr/>
          <p:nvPr/>
        </p:nvGrpSpPr>
        <p:grpSpPr>
          <a:xfrm>
            <a:off x="5904408" y="1691605"/>
            <a:ext cx="360040" cy="679610"/>
            <a:chOff x="5256336" y="1835621"/>
            <a:chExt cx="360040" cy="288032"/>
          </a:xfrm>
        </p:grpSpPr>
        <p:cxnSp>
          <p:nvCxnSpPr>
            <p:cNvPr id="30" name="Straight Connector 29"/>
            <p:cNvCxnSpPr/>
            <p:nvPr/>
          </p:nvCxnSpPr>
          <p:spPr bwMode="auto">
            <a:xfrm>
              <a:off x="5544368" y="1835621"/>
              <a:ext cx="0" cy="288032"/>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5256336" y="1979637"/>
              <a:ext cx="288032"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p:nvPr/>
          </p:nvCxnSpPr>
          <p:spPr bwMode="auto">
            <a:xfrm>
              <a:off x="5544368" y="2123653"/>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p:cNvCxnSpPr/>
            <p:nvPr/>
          </p:nvCxnSpPr>
          <p:spPr bwMode="auto">
            <a:xfrm>
              <a:off x="5544368" y="1835621"/>
              <a:ext cx="72008" cy="0"/>
            </a:xfrm>
            <a:prstGeom prst="line">
              <a:avLst/>
            </a:prstGeom>
            <a:solidFill>
              <a:srgbClr val="00B8FF"/>
            </a:solidFill>
            <a:ln w="9525" cap="flat" cmpd="sng" algn="ctr">
              <a:solidFill>
                <a:schemeClr val="tx1">
                  <a:lumMod val="50000"/>
                  <a:lumOff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6" name="TextBox 45"/>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52"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smtClean="0">
                <a:ea typeface="ＭＳ Ｐゴシック" pitchFamily="34" charset="-128"/>
              </a:rPr>
              <a:t>Izmaksu un ieguvumu analīzes struktūra</a:t>
            </a:r>
            <a:br>
              <a:rPr lang="lv-LV" sz="3600" dirty="0" smtClean="0">
                <a:ea typeface="ＭＳ Ｐゴシック" pitchFamily="34" charset="-128"/>
              </a:rPr>
            </a:b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163579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r>
              <a:rPr lang="lv-LV" sz="2400" dirty="0" smtClean="0"/>
              <a:t>1. solis. Makroekonomikas un nozares konteksts</a:t>
            </a:r>
          </a:p>
          <a:p>
            <a:pPr marL="0" indent="0"/>
            <a:r>
              <a:rPr lang="lv-LV" sz="2400" dirty="0" smtClean="0"/>
              <a:t>2. solis. Risinājumu noteikšana</a:t>
            </a:r>
          </a:p>
          <a:p>
            <a:pPr marL="0" indent="0"/>
            <a:r>
              <a:rPr lang="lv-LV" sz="2400" dirty="0" smtClean="0"/>
              <a:t>3. solis. Tehniski-ekonomiskā analīze</a:t>
            </a:r>
          </a:p>
          <a:p>
            <a:pPr marL="0" indent="0"/>
            <a:r>
              <a:rPr lang="lv-LV" sz="2400" dirty="0" smtClean="0"/>
              <a:t>4. solis. Risinājumu izvēle</a:t>
            </a:r>
            <a:endParaRPr lang="lv-LV" sz="2400" dirty="0"/>
          </a:p>
          <a:p>
            <a:endParaRPr lang="lv-LV" dirty="0"/>
          </a:p>
        </p:txBody>
      </p:sp>
      <p:sp>
        <p:nvSpPr>
          <p:cNvPr id="4" name="TextBox 3"/>
          <p:cNvSpPr txBox="1"/>
          <p:nvPr/>
        </p:nvSpPr>
        <p:spPr>
          <a:xfrm>
            <a:off x="4104208" y="7207811"/>
            <a:ext cx="5904656" cy="316442"/>
          </a:xfrm>
          <a:prstGeom prst="rect">
            <a:avLst/>
          </a:prstGeom>
          <a:noFill/>
        </p:spPr>
        <p:txBody>
          <a:bodyPr wrap="square" lIns="100783" tIns="50392" rIns="100783" bIns="50392" rtlCol="0">
            <a:spAutoFit/>
          </a:bodyPr>
          <a:lstStyle/>
          <a:p>
            <a:r>
              <a:rPr lang="lv-LV" sz="1500" dirty="0"/>
              <a:t>Avots: </a:t>
            </a:r>
            <a:r>
              <a:rPr lang="lv-LV" sz="1500" dirty="0" smtClean="0"/>
              <a:t>Cost-benefit analysis of investment projects, EC, 2008</a:t>
            </a:r>
            <a:endParaRPr lang="lv-LV" sz="1500" dirty="0"/>
          </a:p>
        </p:txBody>
      </p:sp>
      <p:sp>
        <p:nvSpPr>
          <p:cNvPr id="5" name="Title 1"/>
          <p:cNvSpPr txBox="1">
            <a:spLocks/>
          </p:cNvSpPr>
          <p:nvPr/>
        </p:nvSpPr>
        <p:spPr bwMode="auto">
          <a:xfrm>
            <a:off x="507429" y="-916"/>
            <a:ext cx="9069388"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2pPr>
            <a:lvl3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3pPr>
            <a:lvl4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4pPr>
            <a:lvl5pPr algn="ctr" defTabSz="457200" rtl="0" eaLnBrk="0" fontAlgn="base" hangingPunct="0">
              <a:lnSpc>
                <a:spcPct val="101000"/>
              </a:lnSpc>
              <a:spcBef>
                <a:spcPct val="0"/>
              </a:spcBef>
              <a:spcAft>
                <a:spcPct val="0"/>
              </a:spcAft>
              <a:buClr>
                <a:srgbClr val="000000"/>
              </a:buClr>
              <a:buSzPct val="100000"/>
              <a:buFont typeface="Times New Roman" panose="02020603050405020304" pitchFamily="18" charset="0"/>
              <a:defRPr sz="4000">
                <a:solidFill>
                  <a:srgbClr val="000000"/>
                </a:solidFill>
                <a:latin typeface="Tahoma" pitchFamily="32" charset="0"/>
                <a:ea typeface="SimSun" charset="-122"/>
              </a:defRPr>
            </a:lvl5pPr>
            <a:lvl6pPr marL="25146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6pPr>
            <a:lvl7pPr marL="29718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7pPr>
            <a:lvl8pPr marL="34290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8pPr>
            <a:lvl9pPr marL="3886200" indent="-228600" algn="ctr" defTabSz="457200" rtl="0" fontAlgn="base" hangingPunct="0">
              <a:lnSpc>
                <a:spcPct val="101000"/>
              </a:lnSpc>
              <a:spcBef>
                <a:spcPct val="0"/>
              </a:spcBef>
              <a:spcAft>
                <a:spcPct val="0"/>
              </a:spcAft>
              <a:buClr>
                <a:srgbClr val="000000"/>
              </a:buClr>
              <a:buSzPct val="100000"/>
              <a:buFont typeface="Times New Roman" pitchFamily="16" charset="0"/>
              <a:defRPr sz="4000">
                <a:solidFill>
                  <a:srgbClr val="000000"/>
                </a:solidFill>
                <a:latin typeface="Tahoma" pitchFamily="32" charset="0"/>
                <a:ea typeface="SimSun" charset="-122"/>
              </a:defRPr>
            </a:lvl9pPr>
          </a:lstStyle>
          <a:p>
            <a:pPr algn="l">
              <a:spcAft>
                <a:spcPts val="661"/>
              </a:spcAft>
              <a:defRPr/>
            </a:pPr>
            <a:r>
              <a:rPr lang="lv-LV" sz="3600" dirty="0"/>
              <a:t>Risinājumu un tehniski ekonomiskā analīze (1)</a:t>
            </a:r>
            <a:br>
              <a:rPr lang="lv-LV" sz="3600" dirty="0"/>
            </a:br>
            <a:endParaRPr lang="lv-LV" sz="2800" kern="0" dirty="0">
              <a:solidFill>
                <a:schemeClr val="tx1">
                  <a:lumMod val="50000"/>
                  <a:lumOff val="50000"/>
                </a:schemeClr>
              </a:solidFill>
              <a:ea typeface="ＭＳ Ｐゴシック" pitchFamily="34" charset="-128"/>
            </a:endParaRPr>
          </a:p>
        </p:txBody>
      </p:sp>
    </p:spTree>
    <p:extLst>
      <p:ext uri="{BB962C8B-B14F-4D97-AF65-F5344CB8AC3E}">
        <p14:creationId xmlns:p14="http://schemas.microsoft.com/office/powerpoint/2010/main" val="8176028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0404878D85B54081C4B0623C723FAB" ma:contentTypeVersion="0" ma:contentTypeDescription="Create a new document." ma:contentTypeScope="" ma:versionID="ae87f41d004bfc27df516080161ffe3e">
  <xsd:schema xmlns:xsd="http://www.w3.org/2001/XMLSchema" xmlns:xs="http://www.w3.org/2001/XMLSchema" xmlns:p="http://schemas.microsoft.com/office/2006/metadata/properties" xmlns:ns2="9bc8503f-eeeb-41c6-b9fb-d53373a7ea6d" targetNamespace="http://schemas.microsoft.com/office/2006/metadata/properties" ma:root="true" ma:fieldsID="34ef20c97cba8d176c8d8b957f39e2d8" ns2:_="">
    <xsd:import namespace="9bc8503f-eeeb-41c6-b9fb-d53373a7ea6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c8503f-eeeb-41c6-b9fb-d53373a7ea6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C486CBDB-09E6-4E09-A13C-464D640E56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c8503f-eeeb-41c6-b9fb-d53373a7e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F935AE-B2C6-42D0-BDF8-68CBE83F652F}">
  <ds:schemaRefs>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http://schemas.openxmlformats.org/package/2006/metadata/core-properties"/>
    <ds:schemaRef ds:uri="9bc8503f-eeeb-41c6-b9fb-d53373a7ea6d"/>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522679C-7551-4E45-BEB0-249B505CF872}">
  <ds:schemaRefs>
    <ds:schemaRef ds:uri="http://schemas.microsoft.com/sharepoint/v3/contenttype/forms"/>
  </ds:schemaRefs>
</ds:datastoreItem>
</file>

<file path=customXml/itemProps4.xml><?xml version="1.0" encoding="utf-8"?>
<ds:datastoreItem xmlns:ds="http://schemas.openxmlformats.org/officeDocument/2006/customXml" ds:itemID="{8BA1F83E-FB80-4F6E-A761-5517C513143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17984</TotalTime>
  <Words>2527</Words>
  <Application>Microsoft Office PowerPoint</Application>
  <PresentationFormat>Custom</PresentationFormat>
  <Paragraphs>521</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Apmācības kurss  Publisko pakalpojumu sniegšanas izmaksu  aprēķināšana valsts pārvaldē  8. nodarbība Izmaksu-ieguvumu analīze Izmaksu efektivitātes analīze  Anastasija Kirņičanska  11.09.2014.</vt:lpstr>
      <vt:lpstr>PowerPoint Presentation</vt:lpstr>
      <vt:lpstr>Izmaksu-ieguvumu analīze (CBA) un  izmaksu efektivitātes analīze (CEA)</vt:lpstr>
      <vt:lpstr>PowerPoint Presentation</vt:lpstr>
      <vt:lpstr>Izmaksu efektivitātes analīze (IEA)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Vienkāršotā izmaksu-ieguvumu analīze</vt:lpstr>
      <vt:lpstr>Vienkāršotā CBA (1)</vt:lpstr>
      <vt:lpstr>Vienkāršotā CBA (2)</vt:lpstr>
      <vt:lpstr>Vienkāršotā CBA (3)</vt:lpstr>
      <vt:lpstr>Vienkāršotā CBA (1) Uzdevums - VPVKAC tīkla izveides projekts</vt:lpstr>
      <vt:lpstr>Vienkāršotā CBA (2) Uzdevums - VPVKAC tīkla izveides projekts</vt:lpstr>
      <vt:lpstr>Vienkāršotā CBA (3) Uzdevums - VPVKAC tīkla izveides projekts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Karlis Dubavs</dc:creator>
  <cp:lastModifiedBy>Maija Anspoka</cp:lastModifiedBy>
  <cp:revision>614</cp:revision>
  <cp:lastPrinted>1601-01-01T00:00:00Z</cp:lastPrinted>
  <dcterms:created xsi:type="dcterms:W3CDTF">2011-03-30T13:08:46Z</dcterms:created>
  <dcterms:modified xsi:type="dcterms:W3CDTF">2014-10-01T07:24:42Z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0x010100FE0404878D85B54081C4B0623C723FAB</vt:lpwstr>
  </property>
</Properties>
</file>